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73"/>
  </p:notesMasterIdLst>
  <p:sldIdLst>
    <p:sldId id="296" r:id="rId2"/>
    <p:sldId id="297" r:id="rId3"/>
    <p:sldId id="299" r:id="rId4"/>
    <p:sldId id="300" r:id="rId5"/>
    <p:sldId id="301" r:id="rId6"/>
    <p:sldId id="302" r:id="rId7"/>
    <p:sldId id="303" r:id="rId8"/>
    <p:sldId id="304" r:id="rId9"/>
    <p:sldId id="305" r:id="rId10"/>
    <p:sldId id="306" r:id="rId11"/>
    <p:sldId id="307" r:id="rId12"/>
    <p:sldId id="308" r:id="rId13"/>
    <p:sldId id="337" r:id="rId14"/>
    <p:sldId id="338" r:id="rId15"/>
    <p:sldId id="261" r:id="rId16"/>
    <p:sldId id="397" r:id="rId17"/>
    <p:sldId id="268" r:id="rId18"/>
    <p:sldId id="269" r:id="rId19"/>
    <p:sldId id="270" r:id="rId20"/>
    <p:sldId id="271" r:id="rId21"/>
    <p:sldId id="398" r:id="rId22"/>
    <p:sldId id="266" r:id="rId23"/>
    <p:sldId id="272" r:id="rId24"/>
    <p:sldId id="273" r:id="rId25"/>
    <p:sldId id="276" r:id="rId26"/>
    <p:sldId id="346" r:id="rId27"/>
    <p:sldId id="340" r:id="rId28"/>
    <p:sldId id="278" r:id="rId29"/>
    <p:sldId id="279" r:id="rId30"/>
    <p:sldId id="341" r:id="rId31"/>
    <p:sldId id="339" r:id="rId32"/>
    <p:sldId id="342" r:id="rId33"/>
    <p:sldId id="344" r:id="rId34"/>
    <p:sldId id="343" r:id="rId35"/>
    <p:sldId id="393" r:id="rId36"/>
    <p:sldId id="394" r:id="rId37"/>
    <p:sldId id="396" r:id="rId38"/>
    <p:sldId id="400" r:id="rId39"/>
    <p:sldId id="383" r:id="rId40"/>
    <p:sldId id="283" r:id="rId41"/>
    <p:sldId id="284" r:id="rId42"/>
    <p:sldId id="285" r:id="rId43"/>
    <p:sldId id="286" r:id="rId44"/>
    <p:sldId id="287" r:id="rId45"/>
    <p:sldId id="288" r:id="rId46"/>
    <p:sldId id="290" r:id="rId47"/>
    <p:sldId id="291" r:id="rId48"/>
    <p:sldId id="292" r:id="rId49"/>
    <p:sldId id="293" r:id="rId50"/>
    <p:sldId id="318" r:id="rId51"/>
    <p:sldId id="319" r:id="rId52"/>
    <p:sldId id="320" r:id="rId53"/>
    <p:sldId id="321" r:id="rId54"/>
    <p:sldId id="322" r:id="rId55"/>
    <p:sldId id="323" r:id="rId56"/>
    <p:sldId id="277" r:id="rId57"/>
    <p:sldId id="324" r:id="rId58"/>
    <p:sldId id="325" r:id="rId59"/>
    <p:sldId id="280" r:id="rId60"/>
    <p:sldId id="326" r:id="rId61"/>
    <p:sldId id="327" r:id="rId62"/>
    <p:sldId id="328" r:id="rId63"/>
    <p:sldId id="329" r:id="rId64"/>
    <p:sldId id="330" r:id="rId65"/>
    <p:sldId id="331" r:id="rId66"/>
    <p:sldId id="332" r:id="rId67"/>
    <p:sldId id="333" r:id="rId68"/>
    <p:sldId id="289" r:id="rId69"/>
    <p:sldId id="334" r:id="rId70"/>
    <p:sldId id="335" r:id="rId71"/>
    <p:sldId id="399" r:id="rId72"/>
  </p:sldIdLst>
  <p:sldSz cx="12192000" cy="6858000"/>
  <p:notesSz cx="6858000" cy="9144000"/>
  <p:embeddedFontLst>
    <p:embeddedFont>
      <p:font typeface="Cambria Math" panose="02040503050406030204" pitchFamily="18" charset="0"/>
      <p:regular r:id="rId74"/>
    </p:embeddedFont>
    <p:embeddedFont>
      <p:font typeface="Consolas" panose="020B0609020204030204" pitchFamily="49" charset="0"/>
      <p:regular r:id="rId75"/>
      <p:bold r:id="rId76"/>
      <p:italic r:id="rId77"/>
      <p:boldItalic r:id="rId78"/>
    </p:embeddedFont>
    <p:embeddedFont>
      <p:font typeface="Georgia" panose="02040502050405020303" pitchFamily="18" charset="0"/>
      <p:regular r:id="rId79"/>
      <p:bold r:id="rId80"/>
      <p:italic r:id="rId81"/>
      <p:boldItalic r:id="rId82"/>
    </p:embeddedFont>
    <p:embeddedFont>
      <p:font typeface="Helvetica" panose="020B0604020202020204" pitchFamily="34" charset="0"/>
      <p:regular r:id="rId83"/>
      <p:bold r:id="rId84"/>
      <p:italic r:id="rId85"/>
      <p:boldItalic r:id="rId86"/>
    </p:embeddedFont>
    <p:embeddedFont>
      <p:font typeface="Quattrocento Sans" panose="020B0502050000020003" pitchFamily="34" charset="0"/>
      <p:regular r:id="rId87"/>
      <p:bold r:id="rId88"/>
      <p:italic r:id="rId89"/>
      <p:boldItalic r:id="rId90"/>
    </p:embeddedFont>
    <p:embeddedFont>
      <p:font typeface="Trebuchet MS" panose="020B0603020202020204" pitchFamily="34" charset="0"/>
      <p:regular r:id="rId91"/>
      <p:bold r:id="rId92"/>
      <p:italic r:id="rId93"/>
      <p:boldItalic r:id="rId9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F4A71E-2EC3-4D22-9284-7B01D5CB0B2A}">
  <a:tblStyle styleId="{C6F4A71E-2EC3-4D22-9284-7B01D5CB0B2A}" styleName="Table_0">
    <a:wholeTbl>
      <a:tcTxStyle b="off" i="off">
        <a:font>
          <a:latin typeface="Segoe UI Semilight"/>
          <a:ea typeface="Segoe UI Semilight"/>
          <a:cs typeface="Segoe UI Semiligh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F1FA"/>
          </a:solidFill>
        </a:fill>
      </a:tcStyle>
    </a:wholeTbl>
    <a:band1H>
      <a:tcTxStyle/>
      <a:tcStyle>
        <a:tcBdr/>
        <a:fill>
          <a:solidFill>
            <a:srgbClr val="CBE2F5"/>
          </a:solidFill>
        </a:fill>
      </a:tcStyle>
    </a:band1H>
    <a:band2H>
      <a:tcTxStyle/>
      <a:tcStyle>
        <a:tcBdr/>
      </a:tcStyle>
    </a:band2H>
    <a:band1V>
      <a:tcTxStyle/>
      <a:tcStyle>
        <a:tcBdr/>
        <a:fill>
          <a:solidFill>
            <a:srgbClr val="CBE2F5"/>
          </a:solidFill>
        </a:fill>
      </a:tcStyle>
    </a:band1V>
    <a:band2V>
      <a:tcTxStyle/>
      <a:tcStyle>
        <a:tcBdr/>
      </a:tcStyle>
    </a:band2V>
    <a:lastCol>
      <a:tcTxStyle b="on" i="off">
        <a:font>
          <a:latin typeface="Segoe UI Semilight"/>
          <a:ea typeface="Segoe UI Semilight"/>
          <a:cs typeface="Segoe UI Semilight"/>
        </a:font>
        <a:schemeClr val="lt1"/>
      </a:tcTxStyle>
      <a:tcStyle>
        <a:tcBdr/>
        <a:fill>
          <a:solidFill>
            <a:schemeClr val="accent1"/>
          </a:solidFill>
        </a:fill>
      </a:tcStyle>
    </a:lastCol>
    <a:firstCol>
      <a:tcTxStyle b="on" i="off">
        <a:font>
          <a:latin typeface="Segoe UI Semilight"/>
          <a:ea typeface="Segoe UI Semilight"/>
          <a:cs typeface="Segoe UI Semilight"/>
        </a:font>
        <a:schemeClr val="lt1"/>
      </a:tcTxStyle>
      <a:tcStyle>
        <a:tcBdr/>
        <a:fill>
          <a:solidFill>
            <a:schemeClr val="accent1"/>
          </a:solidFill>
        </a:fill>
      </a:tcStyle>
    </a:firstCol>
    <a:lastRow>
      <a:tcTxStyle b="on" i="off">
        <a:font>
          <a:latin typeface="Segoe UI Semilight"/>
          <a:ea typeface="Segoe UI Semilight"/>
          <a:cs typeface="Segoe UI Semiligh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Segoe UI Semilight"/>
          <a:ea typeface="Segoe UI Semilight"/>
          <a:cs typeface="Segoe UI Semiligh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392" autoAdjust="0"/>
  </p:normalViewPr>
  <p:slideViewPr>
    <p:cSldViewPr snapToGrid="0">
      <p:cViewPr varScale="1">
        <p:scale>
          <a:sx n="66" d="100"/>
          <a:sy n="66" d="100"/>
        </p:scale>
        <p:origin x="1301" y="53"/>
      </p:cViewPr>
      <p:guideLst/>
    </p:cSldViewPr>
  </p:slideViewPr>
  <p:notesTextViewPr>
    <p:cViewPr>
      <p:scale>
        <a:sx n="1" d="1"/>
        <a:sy n="1" d="1"/>
      </p:scale>
      <p:origin x="0" y="0"/>
    </p:cViewPr>
  </p:notesTextViewPr>
  <p:sorterViewPr>
    <p:cViewPr varScale="1">
      <p:scale>
        <a:sx n="100" d="100"/>
        <a:sy n="100" d="100"/>
      </p:scale>
      <p:origin x="0" y="-8981"/>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1.fntdata"/><Relationship Id="rId89" Type="http://schemas.openxmlformats.org/officeDocument/2006/relationships/font" Target="fonts/font16.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fntdata"/><Relationship Id="rId79" Type="http://schemas.openxmlformats.org/officeDocument/2006/relationships/font" Target="fonts/font6.fntdata"/><Relationship Id="rId5" Type="http://schemas.openxmlformats.org/officeDocument/2006/relationships/slide" Target="slides/slide4.xml"/><Relationship Id="rId90" Type="http://schemas.openxmlformats.org/officeDocument/2006/relationships/font" Target="fonts/font17.fntdata"/><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7.fntdata"/><Relationship Id="rId85"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2.fntdata"/><Relationship Id="rId83" Type="http://schemas.openxmlformats.org/officeDocument/2006/relationships/font" Target="fonts/font10.fntdata"/><Relationship Id="rId88" Type="http://schemas.openxmlformats.org/officeDocument/2006/relationships/font" Target="fonts/font15.fntdata"/><Relationship Id="rId91" Type="http://schemas.openxmlformats.org/officeDocument/2006/relationships/font" Target="fonts/font18.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font" Target="fonts/font13.fntdata"/><Relationship Id="rId94"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3.fntdata"/><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4.fntdata"/><Relationship Id="rId61" Type="http://schemas.openxmlformats.org/officeDocument/2006/relationships/slide" Target="slides/slide60.xml"/><Relationship Id="rId82"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20.fntdata"/><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youtube.com/watch?v=iaBEKo5sM7w"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www.youtube.com/watch?v=QRq6p9s8NVg"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9" name="Google Shape;429;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It is usual to write |V| = n and |E| = m, though sometimes we’ll abuse notation and just use V and E.</a:t>
            </a:r>
          </a:p>
          <a:p>
            <a:pPr marL="0" lvl="0" indent="0" algn="l" rtl="0">
              <a:spcBef>
                <a:spcPts val="0"/>
              </a:spcBef>
              <a:spcAft>
                <a:spcPts val="0"/>
              </a:spcAft>
              <a:buNone/>
            </a:pPr>
            <a:r>
              <a:rPr lang="en-GB" sz="1400" dirty="0">
                <a:latin typeface="Quattrocento Sans"/>
                <a:ea typeface="Quattrocento Sans"/>
                <a:cs typeface="Quattrocento Sans"/>
                <a:sym typeface="Quattrocento Sans"/>
              </a:rPr>
              <a:t>Adjacency Matrices take more space, why would you use them?</a:t>
            </a:r>
          </a:p>
          <a:p>
            <a:pPr marL="457200" lvl="0" indent="-368300" algn="l" rtl="0">
              <a:spcBef>
                <a:spcPts val="0"/>
              </a:spcBef>
              <a:spcAft>
                <a:spcPts val="0"/>
              </a:spcAft>
              <a:buClr>
                <a:srgbClr val="B6A479"/>
              </a:buClr>
              <a:buSzPts val="2200"/>
              <a:buFont typeface="Quattrocento Sans"/>
              <a:buChar char="●"/>
            </a:pPr>
            <a:r>
              <a:rPr lang="en-GB" sz="1200" dirty="0">
                <a:latin typeface="Quattrocento Sans"/>
                <a:ea typeface="Quattrocento Sans"/>
                <a:cs typeface="Quattrocento Sans"/>
                <a:sym typeface="Quattrocento Sans"/>
              </a:rPr>
              <a:t>For </a:t>
            </a:r>
            <a:r>
              <a:rPr lang="en-GB" sz="1200" b="1" dirty="0">
                <a:latin typeface="Quattrocento Sans"/>
                <a:ea typeface="Quattrocento Sans"/>
                <a:cs typeface="Quattrocento Sans"/>
                <a:sym typeface="Quattrocento Sans"/>
              </a:rPr>
              <a:t>dense </a:t>
            </a:r>
            <a:r>
              <a:rPr lang="en-GB" sz="1200" dirty="0">
                <a:latin typeface="Quattrocento Sans"/>
                <a:ea typeface="Quattrocento Sans"/>
                <a:cs typeface="Quattrocento Sans"/>
                <a:sym typeface="Quattrocento Sans"/>
              </a:rPr>
              <a:t>graphs (where </a:t>
            </a:r>
            <a:r>
              <a:rPr lang="en-GB" sz="1200" i="1" dirty="0">
                <a:latin typeface="Quattrocento Sans"/>
                <a:ea typeface="Quattrocento Sans"/>
                <a:cs typeface="Quattrocento Sans"/>
                <a:sym typeface="Quattrocento Sans"/>
              </a:rPr>
              <a:t>m</a:t>
            </a:r>
            <a:r>
              <a:rPr lang="en-GB" sz="1200" dirty="0">
                <a:latin typeface="Quattrocento Sans"/>
                <a:ea typeface="Quattrocento Sans"/>
                <a:cs typeface="Quattrocento Sans"/>
                <a:sym typeface="Quattrocento Sans"/>
              </a:rPr>
              <a:t> is close to </a:t>
            </a:r>
            <a:r>
              <a:rPr lang="en-GB" sz="1200" i="1" dirty="0">
                <a:latin typeface="Quattrocento Sans"/>
                <a:ea typeface="Quattrocento Sans"/>
                <a:cs typeface="Quattrocento Sans"/>
                <a:sym typeface="Quattrocento Sans"/>
              </a:rPr>
              <a:t>n</a:t>
            </a:r>
            <a:r>
              <a:rPr lang="en-GB" sz="1200" dirty="0">
                <a:latin typeface="Quattrocento Sans"/>
                <a:ea typeface="Quattrocento Sans"/>
                <a:cs typeface="Quattrocento Sans"/>
                <a:sym typeface="Quattrocento Sans"/>
              </a:rPr>
              <a:t>²), the running times will be close</a:t>
            </a:r>
          </a:p>
          <a:p>
            <a:pPr marL="457200" lvl="0" indent="-368300" algn="l" rtl="0">
              <a:spcBef>
                <a:spcPts val="0"/>
              </a:spcBef>
              <a:spcAft>
                <a:spcPts val="0"/>
              </a:spcAft>
              <a:buClr>
                <a:srgbClr val="B6A479"/>
              </a:buClr>
              <a:buSzPts val="2200"/>
              <a:buFont typeface="Quattrocento Sans"/>
              <a:buChar char="●"/>
            </a:pPr>
            <a:r>
              <a:rPr lang="en-GB" sz="1200" dirty="0">
                <a:latin typeface="Quattrocento Sans"/>
                <a:ea typeface="Quattrocento Sans"/>
                <a:cs typeface="Quattrocento Sans"/>
                <a:sym typeface="Quattrocento Sans"/>
              </a:rPr>
              <a:t>And the constant factors can be much better for matrices than for lists</a:t>
            </a:r>
          </a:p>
          <a:p>
            <a:pPr marL="0" lvl="0" indent="0" algn="l" rtl="0">
              <a:spcBef>
                <a:spcPts val="0"/>
              </a:spcBef>
              <a:spcAft>
                <a:spcPts val="0"/>
              </a:spcAft>
              <a:buNone/>
            </a:pPr>
            <a:endParaRPr dirty="0"/>
          </a:p>
        </p:txBody>
      </p:sp>
      <p:sp>
        <p:nvSpPr>
          <p:cNvPr id="430" name="Google Shape;430;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73" name="Google Shape;47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200" dirty="0">
                <a:latin typeface="Quattrocento Sans"/>
                <a:ea typeface="Quattrocento Sans"/>
                <a:cs typeface="Quattrocento Sans"/>
                <a:sym typeface="Quattrocento Sans"/>
              </a:rPr>
              <a:t>For this class, unless we say otherwise, we’ll assume the hash tables operations </a:t>
            </a:r>
            <a:r>
              <a:rPr lang="en-GB" sz="1200" b="1" dirty="0">
                <a:latin typeface="Quattrocento Sans"/>
                <a:ea typeface="Quattrocento Sans"/>
                <a:cs typeface="Quattrocento Sans"/>
                <a:sym typeface="Quattrocento Sans"/>
              </a:rPr>
              <a:t>on graphs</a:t>
            </a:r>
            <a:r>
              <a:rPr lang="en-GB" sz="1200" dirty="0">
                <a:latin typeface="Quattrocento Sans"/>
                <a:ea typeface="Quattrocento Sans"/>
                <a:cs typeface="Quattrocento Sans"/>
                <a:sym typeface="Quattrocento Sans"/>
              </a:rPr>
              <a:t> are all O(1)</a:t>
            </a:r>
          </a:p>
          <a:p>
            <a:pPr marL="457200" lvl="0" indent="-368300" algn="l" rtl="0">
              <a:spcBef>
                <a:spcPts val="0"/>
              </a:spcBef>
              <a:spcAft>
                <a:spcPts val="0"/>
              </a:spcAft>
              <a:buClr>
                <a:srgbClr val="4C3283"/>
              </a:buClr>
              <a:buSzPts val="2200"/>
              <a:buFont typeface="Quattrocento Sans"/>
              <a:buChar char="●"/>
            </a:pPr>
            <a:r>
              <a:rPr lang="en-GB" sz="1100" dirty="0">
                <a:latin typeface="Quattrocento Sans"/>
                <a:ea typeface="Quattrocento Sans"/>
                <a:cs typeface="Quattrocento Sans"/>
                <a:sym typeface="Quattrocento Sans"/>
              </a:rPr>
              <a:t>Because you can probably control the keys</a:t>
            </a:r>
          </a:p>
          <a:p>
            <a:pPr marL="0" lvl="0" indent="0" algn="l" rtl="0">
              <a:spcBef>
                <a:spcPts val="1000"/>
              </a:spcBef>
              <a:spcAft>
                <a:spcPts val="0"/>
              </a:spcAft>
              <a:buNone/>
            </a:pPr>
            <a:r>
              <a:rPr lang="en-GB" sz="1200" dirty="0">
                <a:latin typeface="Quattrocento Sans"/>
                <a:ea typeface="Quattrocento Sans"/>
                <a:cs typeface="Quattrocento Sans"/>
                <a:sym typeface="Quattrocento Sans"/>
              </a:rPr>
              <a:t>Unless we say otherwise, assume we’re using the hash table approach</a:t>
            </a:r>
          </a:p>
          <a:p>
            <a:pPr marL="0" lvl="0" indent="0" algn="l" rtl="0">
              <a:spcBef>
                <a:spcPts val="0"/>
              </a:spcBef>
              <a:spcAft>
                <a:spcPts val="0"/>
              </a:spcAft>
              <a:buNone/>
            </a:pPr>
            <a:endParaRPr dirty="0"/>
          </a:p>
        </p:txBody>
      </p:sp>
      <p:sp>
        <p:nvSpPr>
          <p:cNvPr id="563" name="Google Shape;56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kern="1200" dirty="0">
                <a:solidFill>
                  <a:srgbClr val="F79646"/>
                </a:solidFill>
                <a:latin typeface="Arial" panose="020B0604020202020204" pitchFamily="34" charset="0"/>
                <a:ea typeface="+mn-ea"/>
                <a:cs typeface="Arial" panose="020B0604020202020204" pitchFamily="34" charset="0"/>
              </a:rPr>
              <a:t>Matrix multiplication is well studied and optimized in software and hardware, and can be done very fast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kern="1200" dirty="0">
                <a:solidFill>
                  <a:srgbClr val="F79646"/>
                </a:solidFill>
                <a:latin typeface="Arial" panose="020B0604020202020204" pitchFamily="34" charset="0"/>
                <a:ea typeface="+mn-ea"/>
                <a:cs typeface="Arial" panose="020B0604020202020204" pitchFamily="34" charset="0"/>
              </a:rPr>
              <a:t>For all the vertices in the graph</a:t>
            </a:r>
          </a:p>
          <a:p>
            <a:r>
              <a:rPr lang="en-GB" dirty="0"/>
              <a:t>Consider the multiplication of the first row of the left matrix wit the last column of the right matrix:  </a:t>
            </a:r>
          </a:p>
          <a:p>
            <a:pPr lvl="1"/>
            <a:r>
              <a:rPr lang="en-GB" dirty="0"/>
              <a:t>0*0 + </a:t>
            </a:r>
            <a:r>
              <a:rPr lang="en-GB" dirty="0">
                <a:solidFill>
                  <a:srgbClr val="FF0000"/>
                </a:solidFill>
              </a:rPr>
              <a:t>1*1</a:t>
            </a:r>
            <a:r>
              <a:rPr lang="en-GB" dirty="0"/>
              <a:t> + </a:t>
            </a:r>
            <a:r>
              <a:rPr lang="en-GB" dirty="0">
                <a:solidFill>
                  <a:srgbClr val="140087"/>
                </a:solidFill>
              </a:rPr>
              <a:t>1*1</a:t>
            </a:r>
            <a:r>
              <a:rPr lang="en-GB" dirty="0"/>
              <a:t> + 0*0 = 2. </a:t>
            </a:r>
          </a:p>
          <a:p>
            <a:r>
              <a:rPr lang="en-GB" dirty="0"/>
              <a:t>This means that there are two 2-hop paths from 1 to 3:</a:t>
            </a:r>
          </a:p>
          <a:p>
            <a:pPr lvl="1"/>
            <a:r>
              <a:rPr lang="en-GB" sz="2000" dirty="0"/>
              <a:t>Path 0</a:t>
            </a:r>
            <a:r>
              <a:rPr lang="en-GB" sz="2000" dirty="0">
                <a:sym typeface="Wingdings" panose="05000000000000000000" pitchFamily="2" charset="2"/>
              </a:rPr>
              <a:t>1 3 consisting of two edges </a:t>
            </a:r>
            <a:r>
              <a:rPr lang="en-GB" sz="2000" dirty="0"/>
              <a:t>0</a:t>
            </a:r>
            <a:r>
              <a:rPr lang="en-GB" sz="2000" dirty="0">
                <a:sym typeface="Wingdings" panose="05000000000000000000" pitchFamily="2" charset="2"/>
              </a:rPr>
              <a:t>1 &amp; 1 3, corresponding to the first term of </a:t>
            </a:r>
            <a:r>
              <a:rPr lang="en-GB" sz="2000" dirty="0">
                <a:solidFill>
                  <a:srgbClr val="FF0000"/>
                </a:solidFill>
                <a:sym typeface="Wingdings" panose="05000000000000000000" pitchFamily="2" charset="2"/>
              </a:rPr>
              <a:t>1*1</a:t>
            </a:r>
            <a:endParaRPr lang="en-SE" sz="2000" dirty="0">
              <a:solidFill>
                <a:srgbClr val="FF0000"/>
              </a:solidFill>
            </a:endParaRPr>
          </a:p>
          <a:p>
            <a:pPr lvl="1"/>
            <a:r>
              <a:rPr lang="en-GB" sz="2000" dirty="0"/>
              <a:t>Path 0</a:t>
            </a:r>
            <a:r>
              <a:rPr lang="en-GB" sz="2000" dirty="0">
                <a:sym typeface="Wingdings" panose="05000000000000000000" pitchFamily="2" charset="2"/>
              </a:rPr>
              <a:t>2 3 consisting of two edges </a:t>
            </a:r>
            <a:r>
              <a:rPr lang="en-GB" sz="2000" dirty="0"/>
              <a:t>0</a:t>
            </a:r>
            <a:r>
              <a:rPr lang="en-GB" sz="2000" dirty="0">
                <a:sym typeface="Wingdings" panose="05000000000000000000" pitchFamily="2" charset="2"/>
              </a:rPr>
              <a:t>2 &amp;2 3, corresponding to the second term of </a:t>
            </a:r>
            <a:r>
              <a:rPr lang="en-GB" dirty="0">
                <a:solidFill>
                  <a:srgbClr val="140087"/>
                </a:solidFill>
                <a:sym typeface="Wingdings" panose="05000000000000000000" pitchFamily="2" charset="2"/>
              </a:rPr>
              <a:t>1*1</a:t>
            </a:r>
            <a:endParaRPr lang="en-SE" dirty="0">
              <a:solidFill>
                <a:srgbClr val="140087"/>
              </a:solidFill>
            </a:endParaRPr>
          </a:p>
          <a:p>
            <a:pPr lvl="1"/>
            <a:endParaRPr lang="en-GB" dirty="0"/>
          </a:p>
          <a:p>
            <a:endParaRPr lang="en-SE"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kern="1200" dirty="0">
              <a:solidFill>
                <a:srgbClr val="F79646"/>
              </a:solidFill>
              <a:latin typeface="Arial" panose="020B0604020202020204" pitchFamily="34" charset="0"/>
              <a:ea typeface="+mn-ea"/>
              <a:cs typeface="Arial" panose="020B0604020202020204" pitchFamily="34" charset="0"/>
            </a:endParaRPr>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32235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3dc07705c2_0_1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g23dc07705c2_0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8" name="Google Shape;368;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742950" lvl="1" indent="-285750" algn="l" rtl="0">
              <a:spcBef>
                <a:spcPts val="0"/>
              </a:spcBef>
              <a:spcAft>
                <a:spcPts val="0"/>
              </a:spcAft>
              <a:buClr>
                <a:schemeClr val="dk1"/>
              </a:buClr>
              <a:buSzPts val="2000"/>
              <a:buChar char="•"/>
            </a:pPr>
            <a:r>
              <a:rPr lang="en-GB" sz="1200" dirty="0">
                <a:solidFill>
                  <a:schemeClr val="dk1"/>
                </a:solidFill>
                <a:latin typeface="Quattrocento Sans"/>
                <a:ea typeface="Quattrocento Sans"/>
                <a:cs typeface="Quattrocento Sans"/>
                <a:sym typeface="Quattrocento Sans"/>
              </a:rPr>
              <a:t>Key observation: recursive calls interrupted </a:t>
            </a:r>
            <a:r>
              <a:rPr lang="en-GB" sz="1200" dirty="0" err="1">
                <a:solidFill>
                  <a:schemeClr val="dk1"/>
                </a:solidFill>
                <a:latin typeface="Quattrocento Sans"/>
                <a:ea typeface="Quattrocento Sans"/>
                <a:cs typeface="Quattrocento Sans"/>
                <a:sym typeface="Quattrocento Sans"/>
              </a:rPr>
              <a:t>s.neighbors</a:t>
            </a:r>
            <a:r>
              <a:rPr lang="en-GB" sz="1200" dirty="0">
                <a:solidFill>
                  <a:schemeClr val="dk1"/>
                </a:solidFill>
                <a:latin typeface="Quattrocento Sans"/>
                <a:ea typeface="Quattrocento Sans"/>
                <a:cs typeface="Quattrocento Sans"/>
                <a:sym typeface="Quattrocento Sans"/>
              </a:rPr>
              <a:t> loop to immediately process children</a:t>
            </a:r>
            <a:endParaRPr lang="en-GB" dirty="0">
              <a:solidFill>
                <a:schemeClr val="dk1"/>
              </a:solidFill>
            </a:endParaRPr>
          </a:p>
          <a:p>
            <a:pPr marL="742950" lvl="1" indent="-285750" algn="l" rtl="0">
              <a:spcBef>
                <a:spcPts val="0"/>
              </a:spcBef>
              <a:spcAft>
                <a:spcPts val="0"/>
              </a:spcAft>
              <a:buClr>
                <a:schemeClr val="dk1"/>
              </a:buClr>
              <a:buSzPts val="2000"/>
              <a:buChar char="•"/>
            </a:pPr>
            <a:r>
              <a:rPr lang="en-GB" sz="1200" dirty="0">
                <a:solidFill>
                  <a:schemeClr val="dk1"/>
                </a:solidFill>
                <a:latin typeface="Quattrocento Sans"/>
                <a:ea typeface="Quattrocento Sans"/>
                <a:cs typeface="Quattrocento Sans"/>
                <a:sym typeface="Quattrocento Sans"/>
              </a:rPr>
              <a:t>For BFS, instead we want to </a:t>
            </a:r>
            <a:r>
              <a:rPr lang="en-GB" sz="1200" i="1" dirty="0">
                <a:solidFill>
                  <a:schemeClr val="dk1"/>
                </a:solidFill>
                <a:latin typeface="Quattrocento Sans"/>
                <a:ea typeface="Quattrocento Sans"/>
                <a:cs typeface="Quattrocento Sans"/>
                <a:sym typeface="Quattrocento Sans"/>
              </a:rPr>
              <a:t>complete</a:t>
            </a:r>
            <a:r>
              <a:rPr lang="en-GB" sz="1200" dirty="0">
                <a:solidFill>
                  <a:schemeClr val="dk1"/>
                </a:solidFill>
                <a:latin typeface="Quattrocento Sans"/>
                <a:ea typeface="Quattrocento Sans"/>
                <a:cs typeface="Quattrocento Sans"/>
                <a:sym typeface="Quattrocento Sans"/>
              </a:rPr>
              <a:t> that loop before processing children</a:t>
            </a:r>
            <a:endParaRPr lang="en-GB" dirty="0">
              <a:solidFill>
                <a:schemeClr val="dk1"/>
              </a:solidFill>
            </a:endParaRPr>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r>
              <a:rPr lang="en-US" dirty="0"/>
              <a:t> closer nodes first, instead of following one choice all the way to the end</a:t>
            </a:r>
            <a:endParaRPr dirty="0"/>
          </a:p>
        </p:txBody>
      </p:sp>
      <p:sp>
        <p:nvSpPr>
          <p:cNvPr id="369" name="Google Shape;369;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8" name="Google Shape;418;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8" name="Google Shape;458;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9" name="Google Shape;459;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8" name="Google Shape;508;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 name="Google Shape;293;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GB" sz="2800" dirty="0">
                <a:solidFill>
                  <a:schemeClr val="dk1"/>
                </a:solidFill>
                <a:latin typeface="Quattrocento Sans"/>
                <a:ea typeface="Quattrocento Sans"/>
                <a:cs typeface="Quattrocento Sans"/>
                <a:sym typeface="Quattrocento Sans"/>
              </a:rPr>
              <a:t>What order does this algorithm use to visit nodes?</a:t>
            </a:r>
            <a:endParaRPr lang="en-GB" dirty="0"/>
          </a:p>
          <a:p>
            <a:pPr marL="685800" marR="0" lvl="1" indent="-228600" algn="l" rtl="0">
              <a:lnSpc>
                <a:spcPct val="90000"/>
              </a:lnSpc>
              <a:spcBef>
                <a:spcPts val="500"/>
              </a:spcBef>
              <a:spcAft>
                <a:spcPts val="0"/>
              </a:spcAft>
              <a:buClr>
                <a:schemeClr val="dk1"/>
              </a:buClr>
              <a:buSzPts val="2400"/>
              <a:buFont typeface="NTR"/>
              <a:buChar char="-"/>
            </a:pPr>
            <a:r>
              <a:rPr lang="en-GB" sz="2400" b="0" i="0" u="none" strike="noStrike" cap="none" dirty="0">
                <a:solidFill>
                  <a:schemeClr val="dk1"/>
                </a:solidFill>
                <a:latin typeface="Quattrocento Sans"/>
                <a:ea typeface="Quattrocento Sans"/>
                <a:cs typeface="Quattrocento Sans"/>
                <a:sym typeface="Quattrocento Sans"/>
              </a:rPr>
              <a:t>Assume order of </a:t>
            </a:r>
            <a:r>
              <a:rPr lang="en-GB" sz="2400" b="0" i="0" u="none" strike="noStrike" cap="none" dirty="0" err="1">
                <a:solidFill>
                  <a:schemeClr val="dk1"/>
                </a:solidFill>
                <a:latin typeface="Consolas"/>
                <a:ea typeface="Consolas"/>
                <a:cs typeface="Consolas"/>
                <a:sym typeface="Consolas"/>
              </a:rPr>
              <a:t>s.neighbors</a:t>
            </a:r>
            <a:r>
              <a:rPr lang="en-GB" sz="2400" b="0" i="0" u="none" strike="noStrike" cap="none" dirty="0">
                <a:solidFill>
                  <a:schemeClr val="dk1"/>
                </a:solidFill>
                <a:latin typeface="Consolas"/>
                <a:ea typeface="Consolas"/>
                <a:cs typeface="Consolas"/>
                <a:sym typeface="Consolas"/>
              </a:rPr>
              <a:t> </a:t>
            </a:r>
            <a:r>
              <a:rPr lang="en-GB" sz="2400" b="0" i="0" u="none" strike="noStrike" cap="none" dirty="0">
                <a:solidFill>
                  <a:schemeClr val="dk1"/>
                </a:solidFill>
                <a:latin typeface="Quattrocento Sans"/>
                <a:ea typeface="Quattrocento Sans"/>
                <a:cs typeface="Quattrocento Sans"/>
                <a:sym typeface="Quattrocento Sans"/>
              </a:rPr>
              <a:t>is arbitrary!</a:t>
            </a:r>
            <a:endParaRPr lang="en-GB" dirty="0"/>
          </a:p>
          <a:p>
            <a:pPr marL="0" lvl="0" indent="0" algn="l" rtl="0">
              <a:spcBef>
                <a:spcPts val="0"/>
              </a:spcBef>
              <a:spcAft>
                <a:spcPts val="0"/>
              </a:spcAft>
              <a:buNone/>
            </a:pPr>
            <a:endParaRPr dirty="0"/>
          </a:p>
        </p:txBody>
      </p:sp>
      <p:sp>
        <p:nvSpPr>
          <p:cNvPr id="294" name="Google Shape;294;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3" name="Google Shape;573;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solidFill>
                  <a:schemeClr val="lt1"/>
                </a:solidFill>
                <a:latin typeface="Quattrocento Sans"/>
                <a:ea typeface="Quattrocento Sans"/>
                <a:cs typeface="Quattrocento Sans"/>
                <a:sym typeface="Quattrocento Sans"/>
              </a:rPr>
              <a:t>In DFS we can’t immediately add a node as “visited”. We need to make sure we are only marking the node when it is popped.</a:t>
            </a:r>
          </a:p>
          <a:p>
            <a:pPr marL="0" lvl="0" indent="0" algn="l" rtl="0">
              <a:spcBef>
                <a:spcPts val="0"/>
              </a:spcBef>
              <a:spcAft>
                <a:spcPts val="0"/>
              </a:spcAft>
              <a:buNone/>
            </a:pPr>
            <a:endParaRPr dirty="0"/>
          </a:p>
        </p:txBody>
      </p:sp>
      <p:sp>
        <p:nvSpPr>
          <p:cNvPr id="574" name="Google Shape;574;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6" name="Google Shape;586;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7" name="Google Shape;587;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1b879ab131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7" name="Google Shape;617;g11b879ab131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85750" lvl="0" indent="-260350" algn="l" rtl="0">
              <a:spcBef>
                <a:spcPts val="0"/>
              </a:spcBef>
              <a:spcAft>
                <a:spcPts val="0"/>
              </a:spcAft>
              <a:buClr>
                <a:schemeClr val="lt1"/>
              </a:buClr>
              <a:buSzPts val="1600"/>
              <a:buChar char="•"/>
            </a:pPr>
            <a:r>
              <a:rPr lang="en-GB" sz="1200" dirty="0">
                <a:solidFill>
                  <a:schemeClr val="lt1"/>
                </a:solidFill>
                <a:latin typeface="Quattrocento Sans"/>
                <a:ea typeface="Quattrocento Sans"/>
                <a:cs typeface="Quattrocento Sans"/>
                <a:sym typeface="Quattrocento Sans"/>
              </a:rPr>
              <a:t>A </a:t>
            </a:r>
            <a:r>
              <a:rPr lang="en-GB" sz="1200" b="1" dirty="0">
                <a:solidFill>
                  <a:schemeClr val="lt1"/>
                </a:solidFill>
                <a:latin typeface="Quattrocento Sans"/>
                <a:ea typeface="Quattrocento Sans"/>
                <a:cs typeface="Quattrocento Sans"/>
                <a:sym typeface="Quattrocento Sans"/>
              </a:rPr>
              <a:t>directed graph </a:t>
            </a:r>
            <a:r>
              <a:rPr lang="en-GB" sz="1200" dirty="0">
                <a:solidFill>
                  <a:schemeClr val="lt1"/>
                </a:solidFill>
                <a:latin typeface="Quattrocento Sans"/>
                <a:ea typeface="Quattrocento Sans"/>
                <a:cs typeface="Quattrocento Sans"/>
                <a:sym typeface="Quattrocento Sans"/>
              </a:rPr>
              <a:t>without any </a:t>
            </a:r>
            <a:r>
              <a:rPr lang="en-GB" sz="1200" b="1" dirty="0">
                <a:solidFill>
                  <a:schemeClr val="lt1"/>
                </a:solidFill>
                <a:latin typeface="Quattrocento Sans"/>
                <a:ea typeface="Quattrocento Sans"/>
                <a:cs typeface="Quattrocento Sans"/>
                <a:sym typeface="Quattrocento Sans"/>
              </a:rPr>
              <a:t>cycles</a:t>
            </a:r>
            <a:endParaRPr lang="en-GB" sz="800" dirty="0">
              <a:solidFill>
                <a:schemeClr val="lt1"/>
              </a:solidFill>
            </a:endParaRPr>
          </a:p>
          <a:p>
            <a:pPr marL="285750" lvl="0" indent="-260350" algn="l" rtl="0">
              <a:spcBef>
                <a:spcPts val="0"/>
              </a:spcBef>
              <a:spcAft>
                <a:spcPts val="0"/>
              </a:spcAft>
              <a:buClr>
                <a:schemeClr val="lt1"/>
              </a:buClr>
              <a:buSzPts val="1600"/>
              <a:buChar char="•"/>
            </a:pPr>
            <a:r>
              <a:rPr lang="en-GB" sz="1200" dirty="0">
                <a:solidFill>
                  <a:schemeClr val="lt1"/>
                </a:solidFill>
                <a:latin typeface="Quattrocento Sans"/>
                <a:ea typeface="Quattrocento Sans"/>
                <a:cs typeface="Quattrocento Sans"/>
                <a:sym typeface="Quattrocento Sans"/>
              </a:rPr>
              <a:t>Edges may or may not be weighted</a:t>
            </a:r>
            <a:endParaRPr lang="en-GB" sz="800" dirty="0">
              <a:latin typeface="Quattrocento Sans"/>
              <a:ea typeface="Quattrocento Sans"/>
              <a:cs typeface="Quattrocento Sans"/>
              <a:sym typeface="Quattrocento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Given: a DAG, find: a total ordering of the vertices so all edges go from left to right (all the dependency arrows are satisfied and the vertices can be processed left to right with no problems) .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A </a:t>
            </a:r>
            <a:r>
              <a:rPr lang="en-GB" b="1" dirty="0">
                <a:solidFill>
                  <a:srgbClr val="4C3283"/>
                </a:solidFill>
              </a:rPr>
              <a:t>topological sort</a:t>
            </a:r>
            <a:r>
              <a:rPr lang="en-GB" b="1" dirty="0">
                <a:solidFill>
                  <a:schemeClr val="accent3"/>
                </a:solidFill>
              </a:rPr>
              <a:t> </a:t>
            </a:r>
            <a:r>
              <a:rPr lang="en-GB" dirty="0"/>
              <a:t>of a directed acyclic graph (DAG) G is an ordering of the nodes, where for every edge in the graph, the origin appears before the destination in the ordering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0" marR="0" lvl="0" indent="0" algn="l" rtl="0">
              <a:spcBef>
                <a:spcPts val="0"/>
              </a:spcBef>
              <a:spcAft>
                <a:spcPts val="0"/>
              </a:spcAft>
              <a:buNone/>
            </a:pPr>
            <a:r>
              <a:rPr lang="en-GB" sz="1200" dirty="0">
                <a:solidFill>
                  <a:schemeClr val="dk1"/>
                </a:solidFill>
                <a:latin typeface="Quattrocento Sans"/>
                <a:ea typeface="Quattrocento Sans"/>
                <a:cs typeface="Quattrocento Sans"/>
                <a:sym typeface="Quattrocento Sans"/>
              </a:rPr>
              <a:t>If a vertex doesn’t have any edges going into it, we can add it to the ordering.</a:t>
            </a:r>
          </a:p>
          <a:p>
            <a:pPr marL="0" marR="0" lvl="0" indent="0" algn="l" rtl="0">
              <a:spcBef>
                <a:spcPts val="0"/>
              </a:spcBef>
              <a:spcAft>
                <a:spcPts val="0"/>
              </a:spcAft>
              <a:buNone/>
            </a:pPr>
            <a:r>
              <a:rPr lang="en-GB" sz="1200" dirty="0">
                <a:solidFill>
                  <a:schemeClr val="dk1"/>
                </a:solidFill>
                <a:latin typeface="Quattrocento Sans"/>
                <a:sym typeface="Quattrocento Sans"/>
              </a:rPr>
              <a:t>In general, topological sorts are not unique</a:t>
            </a: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0" lvl="0" indent="0" algn="l" rtl="0">
              <a:spcBef>
                <a:spcPts val="0"/>
              </a:spcBef>
              <a:spcAft>
                <a:spcPts val="0"/>
              </a:spcAft>
              <a:buNone/>
            </a:pPr>
            <a:endParaRPr dirty="0"/>
          </a:p>
        </p:txBody>
      </p:sp>
      <p:sp>
        <p:nvSpPr>
          <p:cNvPr id="618" name="Google Shape;618;g11b879ab131_0_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32037619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11b879ab131_0_1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solidFill>
                  <a:schemeClr val="dk1"/>
                </a:solidFill>
                <a:latin typeface="Quattrocento Sans"/>
                <a:ea typeface="Quattrocento Sans"/>
                <a:cs typeface="Quattrocento Sans"/>
                <a:sym typeface="Quattrocento Sans"/>
              </a:rPr>
              <a:t>More generally, if the only incoming edges are from vertices already in the ordering, it’s safe to add. </a:t>
            </a:r>
            <a:endParaRPr lang="en-GB" dirty="0"/>
          </a:p>
          <a:p>
            <a:pPr marL="0" lvl="0" indent="0" algn="l" rtl="0">
              <a:spcBef>
                <a:spcPts val="0"/>
              </a:spcBef>
              <a:spcAft>
                <a:spcPts val="0"/>
              </a:spcAft>
              <a:buNone/>
            </a:pPr>
            <a:endParaRPr dirty="0"/>
          </a:p>
        </p:txBody>
      </p:sp>
      <p:sp>
        <p:nvSpPr>
          <p:cNvPr id="657" name="Google Shape;657;g11b879ab131_0_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11b879ab131_0_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9" name="Google Shape;689;g11b879ab131_0_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210389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A topological sort is reverse order of Post-order traversal: “</a:t>
            </a:r>
            <a:r>
              <a:rPr lang="pt-BR" dirty="0"/>
              <a:t>A D H C G B E F J K I</a:t>
            </a:r>
            <a:r>
              <a:rPr lang="en-GB" dirty="0"/>
              <a:t>”.</a:t>
            </a:r>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742053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36</a:t>
            </a:fld>
            <a:endParaRPr lang="en-US"/>
          </a:p>
        </p:txBody>
      </p:sp>
    </p:spTree>
    <p:extLst>
      <p:ext uri="{BB962C8B-B14F-4D97-AF65-F5344CB8AC3E}">
        <p14:creationId xmlns:p14="http://schemas.microsoft.com/office/powerpoint/2010/main" val="34551612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lnSpc>
                <a:spcPct val="120000"/>
              </a:lnSpc>
            </a:pPr>
            <a:r>
              <a:rPr lang="en-US" sz="2500" dirty="0"/>
              <a:t>Depth First Search Algorithm</a:t>
            </a:r>
          </a:p>
          <a:p>
            <a:pPr lvl="1">
              <a:lnSpc>
                <a:spcPct val="120000"/>
              </a:lnSpc>
            </a:pPr>
            <a:r>
              <a:rPr lang="en-US" sz="2100" dirty="0">
                <a:hlinkClick r:id="rId3"/>
              </a:rPr>
              <a:t>https://www.youtube.com/watch?v=iaBEKo5sM7w</a:t>
            </a:r>
            <a:r>
              <a:rPr lang="en-US" sz="2100" dirty="0"/>
              <a:t> </a:t>
            </a:r>
          </a:p>
          <a:p>
            <a:pPr>
              <a:lnSpc>
                <a:spcPct val="120000"/>
              </a:lnSpc>
            </a:pPr>
            <a:r>
              <a:rPr lang="en-US" sz="2500" dirty="0"/>
              <a:t>Breadth First Search Algorithm</a:t>
            </a:r>
          </a:p>
          <a:p>
            <a:pPr lvl="1">
              <a:lnSpc>
                <a:spcPct val="120000"/>
              </a:lnSpc>
            </a:pPr>
            <a:r>
              <a:rPr lang="en-US" sz="2100" dirty="0">
                <a:hlinkClick r:id="rId4"/>
              </a:rPr>
              <a:t>https://www.youtube.com/watch?v=QRq6p9s8NVg</a:t>
            </a:r>
            <a:r>
              <a:rPr lang="en-US" sz="21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39</a:t>
            </a:fld>
            <a:endParaRPr lang="en-US"/>
          </a:p>
        </p:txBody>
      </p:sp>
    </p:spTree>
    <p:extLst>
      <p:ext uri="{BB962C8B-B14F-4D97-AF65-F5344CB8AC3E}">
        <p14:creationId xmlns:p14="http://schemas.microsoft.com/office/powerpoint/2010/main" val="12812614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23dc07705c2_0_2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5" name="Google Shape;775;g23dc07705c2_0_2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26219bcd4a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g126219bcd4a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0" name="Google Shape;780;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1" name="Google Shape;781;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1" name="Google Shape;791;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2" name="Google Shape;792;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9" name="Google Shape;809;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0" name="Google Shape;810;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4" name="Google Shape;854;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5" name="Google Shape;855;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5" name="Google Shape;885;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6" name="Google Shape;886;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3" name="Google Shape;933;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934" name="Google Shape;934;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
        <p:nvSpPr>
          <p:cNvPr id="935" name="Google Shape;935;p32: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41" name="Google Shape;941;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942" name="Google Shape;942;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
        <p:nvSpPr>
          <p:cNvPr id="943" name="Google Shape;943;p33: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2" name="Google Shape;1002;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43" name="Google Shape;1043;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Calibri"/>
              <a:buNone/>
            </a:pPr>
            <a:endParaRPr>
              <a:latin typeface="Arial"/>
              <a:ea typeface="Arial"/>
              <a:cs typeface="Arial"/>
              <a:sym typeface="Arial"/>
            </a:endParaRPr>
          </a:p>
        </p:txBody>
      </p:sp>
      <p:sp>
        <p:nvSpPr>
          <p:cNvPr id="1044" name="Google Shape;1044;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
        <p:nvSpPr>
          <p:cNvPr id="1045" name="Google Shape;1045;p35: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22159937079_1_2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0" name="Google Shape;480;g22159937079_1_29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Calibri"/>
              <a:buNone/>
            </a:pPr>
            <a:endParaRPr>
              <a:latin typeface="Arial"/>
              <a:ea typeface="Arial"/>
              <a:cs typeface="Arial"/>
              <a:sym typeface="Arial"/>
            </a:endParaRPr>
          </a:p>
        </p:txBody>
      </p:sp>
      <p:sp>
        <p:nvSpPr>
          <p:cNvPr id="481" name="Google Shape;481;g22159937079_1_29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
        <p:nvSpPr>
          <p:cNvPr id="482" name="Google Shape;482;g22159937079_1_292:notes"/>
          <p:cNvSpPr txBox="1">
            <a:spLocks noGrp="1"/>
          </p:cNvSpPr>
          <p:nvPr>
            <p:ph type="dt" idx="10"/>
          </p:nvPr>
        </p:nvSpPr>
        <p:spPr>
          <a:xfrm>
            <a:off x="3884613" y="0"/>
            <a:ext cx="2971800" cy="4587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2159937079_1_3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9" name="Google Shape;499;g22159937079_1_3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Calibri"/>
              <a:buNone/>
            </a:pPr>
            <a:endParaRPr>
              <a:latin typeface="Arial"/>
              <a:ea typeface="Arial"/>
              <a:cs typeface="Arial"/>
              <a:sym typeface="Arial"/>
            </a:endParaRPr>
          </a:p>
        </p:txBody>
      </p:sp>
      <p:sp>
        <p:nvSpPr>
          <p:cNvPr id="500" name="Google Shape;500;g22159937079_1_3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a:p>
        </p:txBody>
      </p:sp>
      <p:sp>
        <p:nvSpPr>
          <p:cNvPr id="501" name="Google Shape;501;g22159937079_1_312:notes"/>
          <p:cNvSpPr txBox="1">
            <a:spLocks noGrp="1"/>
          </p:cNvSpPr>
          <p:nvPr>
            <p:ph type="dt" idx="10"/>
          </p:nvPr>
        </p:nvSpPr>
        <p:spPr>
          <a:xfrm>
            <a:off x="3884613" y="0"/>
            <a:ext cx="2971800" cy="4587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3" name="Google Shape;513;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514" name="Google Shape;514;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
        <p:nvSpPr>
          <p:cNvPr id="515" name="Google Shape;515;p36: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1" name="Google Shape;571;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Calibri"/>
              <a:buNone/>
            </a:pPr>
            <a:endParaRPr>
              <a:latin typeface="Arial"/>
              <a:ea typeface="Arial"/>
              <a:cs typeface="Arial"/>
              <a:sym typeface="Arial"/>
            </a:endParaRPr>
          </a:p>
        </p:txBody>
      </p:sp>
      <p:sp>
        <p:nvSpPr>
          <p:cNvPr id="572" name="Google Shape;572;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a:p>
        </p:txBody>
      </p:sp>
      <p:sp>
        <p:nvSpPr>
          <p:cNvPr id="573" name="Google Shape;573;p37: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9" name="Google Shape;629;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Note how E’s distance is 12 (path length) instead of 11 (edge weight)</a:t>
            </a:r>
            <a:endParaRPr/>
          </a:p>
        </p:txBody>
      </p:sp>
      <p:sp>
        <p:nvSpPr>
          <p:cNvPr id="630" name="Google Shape;630;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a:p>
        </p:txBody>
      </p:sp>
      <p:sp>
        <p:nvSpPr>
          <p:cNvPr id="631" name="Google Shape;631;p38: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7" name="Google Shape;6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Note how</a:t>
            </a:r>
            <a:endParaRPr/>
          </a:p>
          <a:p>
            <a:pPr marL="457200" lvl="0" indent="-298450" algn="l" rtl="0">
              <a:spcBef>
                <a:spcPts val="0"/>
              </a:spcBef>
              <a:spcAft>
                <a:spcPts val="0"/>
              </a:spcAft>
              <a:buClr>
                <a:schemeClr val="dk1"/>
              </a:buClr>
              <a:buSzPts val="1200"/>
              <a:buFont typeface="Arial"/>
              <a:buChar char="-"/>
            </a:pPr>
            <a:r>
              <a:rPr lang="en-US">
                <a:latin typeface="Arial"/>
                <a:ea typeface="Arial"/>
                <a:cs typeface="Arial"/>
                <a:sym typeface="Arial"/>
              </a:rPr>
              <a:t>Again, we don’t set F’s pathlen to 2 (the edge weight); we set it to 4 (length of A-&gt;B-&gt;F)</a:t>
            </a:r>
            <a:endParaRPr/>
          </a:p>
          <a:p>
            <a:pPr marL="457200" lvl="0" indent="-298450" algn="l" rtl="0">
              <a:spcBef>
                <a:spcPts val="0"/>
              </a:spcBef>
              <a:spcAft>
                <a:spcPts val="0"/>
              </a:spcAft>
              <a:buClr>
                <a:schemeClr val="dk1"/>
              </a:buClr>
              <a:buSzPts val="1200"/>
              <a:buFont typeface="Arial"/>
              <a:buChar char="-"/>
            </a:pPr>
            <a:r>
              <a:rPr lang="en-US">
                <a:latin typeface="Arial"/>
                <a:ea typeface="Arial"/>
                <a:cs typeface="Arial"/>
                <a:sym typeface="Arial"/>
              </a:rPr>
              <a:t>We don’t update C with distance 7 (A-&gt;B-&gt;C); its optimal path is already known</a:t>
            </a:r>
            <a:endParaRPr/>
          </a:p>
          <a:p>
            <a:pPr marL="457200" lvl="0" indent="-298450" algn="l" rtl="0">
              <a:spcBef>
                <a:spcPts val="0"/>
              </a:spcBef>
              <a:spcAft>
                <a:spcPts val="0"/>
              </a:spcAft>
              <a:buClr>
                <a:schemeClr val="dk1"/>
              </a:buClr>
              <a:buSzPts val="1200"/>
              <a:buFont typeface="Arial"/>
              <a:buChar char="-"/>
            </a:pPr>
            <a:r>
              <a:rPr lang="en-US">
                <a:latin typeface="Arial"/>
                <a:ea typeface="Arial"/>
                <a:cs typeface="Arial"/>
                <a:sym typeface="Arial"/>
              </a:rPr>
              <a:t>We don’t update E with distance 12 (A-&gt;B-&gt;E); the path length is the same</a:t>
            </a:r>
            <a:endParaRPr/>
          </a:p>
        </p:txBody>
      </p:sp>
      <p:sp>
        <p:nvSpPr>
          <p:cNvPr id="688" name="Google Shape;6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55</a:t>
            </a:fld>
            <a:endParaRPr/>
          </a:p>
        </p:txBody>
      </p:sp>
      <p:sp>
        <p:nvSpPr>
          <p:cNvPr id="689" name="Google Shape;689;p39: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5" name="Google Shape;745;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Nothing was updated; we already had an optimal path to C</a:t>
            </a:r>
            <a:endParaRPr/>
          </a:p>
        </p:txBody>
      </p:sp>
      <p:sp>
        <p:nvSpPr>
          <p:cNvPr id="746" name="Google Shape;746;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a:p>
        </p:txBody>
      </p:sp>
      <p:sp>
        <p:nvSpPr>
          <p:cNvPr id="747" name="Google Shape;747;p40: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3" name="Google Shape;803;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Calibri"/>
              <a:buNone/>
            </a:pPr>
            <a:endParaRPr>
              <a:latin typeface="Arial"/>
              <a:ea typeface="Arial"/>
              <a:cs typeface="Arial"/>
              <a:sym typeface="Arial"/>
            </a:endParaRPr>
          </a:p>
        </p:txBody>
      </p:sp>
      <p:sp>
        <p:nvSpPr>
          <p:cNvPr id="804" name="Google Shape;804;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a:p>
        </p:txBody>
      </p:sp>
      <p:sp>
        <p:nvSpPr>
          <p:cNvPr id="805" name="Google Shape;805;p41: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61" name="Google Shape;861;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Calibri"/>
              <a:buNone/>
            </a:pPr>
            <a:endParaRPr>
              <a:latin typeface="Arial"/>
              <a:ea typeface="Arial"/>
              <a:cs typeface="Arial"/>
              <a:sym typeface="Arial"/>
            </a:endParaRPr>
          </a:p>
        </p:txBody>
      </p:sp>
      <p:sp>
        <p:nvSpPr>
          <p:cNvPr id="862" name="Google Shape;862;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a:p>
        </p:txBody>
      </p:sp>
      <p:sp>
        <p:nvSpPr>
          <p:cNvPr id="863" name="Google Shape;863;p42: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19" name="Google Shape;91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Note how we found a better path to E at last (A-&gt;B-&gt;F-&gt;H-&gt;G-&gt;E), with cost 11; formerly path A-&gt;C-&gt;E had cost 12</a:t>
            </a:r>
            <a:endParaRPr/>
          </a:p>
        </p:txBody>
      </p:sp>
      <p:sp>
        <p:nvSpPr>
          <p:cNvPr id="920" name="Google Shape;920;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59</a:t>
            </a:fld>
            <a:endParaRPr/>
          </a:p>
        </p:txBody>
      </p:sp>
      <p:sp>
        <p:nvSpPr>
          <p:cNvPr id="921" name="Google Shape;921;p43: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77" name="Google Shape;977;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Done!</a:t>
            </a:r>
            <a:endParaRPr/>
          </a:p>
        </p:txBody>
      </p:sp>
      <p:sp>
        <p:nvSpPr>
          <p:cNvPr id="978" name="Google Shape;978;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60</a:t>
            </a:fld>
            <a:endParaRPr/>
          </a:p>
        </p:txBody>
      </p:sp>
      <p:sp>
        <p:nvSpPr>
          <p:cNvPr id="979" name="Google Shape;979;p44: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35" name="Google Shape;1035;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Walk through the chain of “previous” (E-&gt;G-&gt;H-&gt;F-&gt;B-&gt;A)</a:t>
            </a:r>
            <a:endParaRPr/>
          </a:p>
        </p:txBody>
      </p:sp>
      <p:sp>
        <p:nvSpPr>
          <p:cNvPr id="1036" name="Google Shape;1036;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61</a:t>
            </a:fld>
            <a:endParaRPr/>
          </a:p>
        </p:txBody>
      </p:sp>
      <p:sp>
        <p:nvSpPr>
          <p:cNvPr id="1037" name="Google Shape;1037;p45: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94" name="Google Shape;1094;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Calibri"/>
              <a:buNone/>
            </a:pPr>
            <a:endParaRPr>
              <a:latin typeface="Arial"/>
              <a:ea typeface="Arial"/>
              <a:cs typeface="Arial"/>
              <a:sym typeface="Arial"/>
            </a:endParaRPr>
          </a:p>
        </p:txBody>
      </p:sp>
      <p:sp>
        <p:nvSpPr>
          <p:cNvPr id="1095" name="Google Shape;1095;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62</a:t>
            </a:fld>
            <a:endParaRPr/>
          </a:p>
        </p:txBody>
      </p:sp>
      <p:sp>
        <p:nvSpPr>
          <p:cNvPr id="1096" name="Google Shape;1096;p46: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22159937079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2" name="Google Shape;1102;g22159937079_1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3" name="Google Shape;1103;g22159937079_1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63</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22159937079_1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1" name="Google Shape;1111;g22159937079_1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2" name="Google Shape;1112;g22159937079_1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64</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22159937079_1_2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8" name="Google Shape;1118;g22159937079_1_2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9" name="Google Shape;1119;g22159937079_1_2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65</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22159937079_1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22159937079_1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6" name="Google Shape;1126;g22159937079_1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66</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22159937079_1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22159937079_1_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5" name="Google Shape;1165;g22159937079_1_7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67</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22159937079_1_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22159937079_1_1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5" name="Google Shape;1205;g22159937079_1_14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68</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22159937079_1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22159937079_1_1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0" name="Google Shape;1250;g22159937079_1_19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69</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Google Shape;1292;g22159937079_1_2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3" name="Google Shape;1293;g22159937079_1_2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4" name="Google Shape;1294;g22159937079_1_2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70</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9" name="Google Shape;31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3" name="Google Shape;36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userDrawn="1">
  <p:cSld name="1_Custom Layout">
    <p:spTree>
      <p:nvGrpSpPr>
        <p:cNvPr id="1" name="Shape 24"/>
        <p:cNvGrpSpPr/>
        <p:nvPr/>
      </p:nvGrpSpPr>
      <p:grpSpPr>
        <a:xfrm>
          <a:off x="0" y="0"/>
          <a:ext cx="0" cy="0"/>
          <a:chOff x="0" y="0"/>
          <a:chExt cx="0" cy="0"/>
        </a:xfrm>
      </p:grpSpPr>
      <p:sp>
        <p:nvSpPr>
          <p:cNvPr id="25" name="Google Shape;25;p3"/>
          <p:cNvSpPr/>
          <p:nvPr/>
        </p:nvSpPr>
        <p:spPr>
          <a:xfrm>
            <a:off x="272955" y="0"/>
            <a:ext cx="422700" cy="1562400"/>
          </a:xfrm>
          <a:prstGeom prst="rect">
            <a:avLst/>
          </a:prstGeom>
          <a:solidFill>
            <a:schemeClr val="lt1"/>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2" name="Google Shape;10;p1">
            <a:extLst>
              <a:ext uri="{FF2B5EF4-FFF2-40B4-BE49-F238E27FC236}">
                <a16:creationId xmlns:a16="http://schemas.microsoft.com/office/drawing/2014/main" id="{35EA3EC4-5CFC-3730-9A30-E00CD020B591}"/>
              </a:ext>
            </a:extLst>
          </p:cNvPr>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marR="0" lvl="0" algn="l" rtl="0">
              <a:lnSpc>
                <a:spcPct val="80000"/>
              </a:lnSpc>
              <a:spcBef>
                <a:spcPts val="0"/>
              </a:spcBef>
              <a:spcAft>
                <a:spcPts val="0"/>
              </a:spcAft>
              <a:buClr>
                <a:srgbClr val="0C0C0C"/>
              </a:buClr>
              <a:buSzPts val="43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3" name="Google Shape;11;p1">
            <a:extLst>
              <a:ext uri="{FF2B5EF4-FFF2-40B4-BE49-F238E27FC236}">
                <a16:creationId xmlns:a16="http://schemas.microsoft.com/office/drawing/2014/main" id="{DF3A178F-FC4F-64BC-D36E-D44B4E6C13C6}"/>
              </a:ext>
            </a:extLst>
          </p:cNvPr>
          <p:cNvSpPr txBox="1">
            <a:spLocks noGrp="1"/>
          </p:cNvSpPr>
          <p:nvPr>
            <p:ph idx="1"/>
          </p:nvPr>
        </p:nvSpPr>
        <p:spPr>
          <a:xfrm>
            <a:off x="575240" y="1463857"/>
            <a:ext cx="11187000" cy="4845600"/>
          </a:xfrm>
          <a:prstGeom prst="rect">
            <a:avLst/>
          </a:prstGeom>
          <a:noFill/>
          <a:ln>
            <a:noFill/>
          </a:ln>
        </p:spPr>
        <p:txBody>
          <a:bodyPr spcFirstLastPara="1" wrap="square" lIns="44175" tIns="44175" rIns="44175" bIns="44175" anchor="t" anchorCtr="0">
            <a:spAutoFit/>
          </a:bodyPr>
          <a:lstStyle>
            <a:lvl1pPr marL="457200" marR="0" lvl="0" indent="-393700" algn="l" rtl="0">
              <a:lnSpc>
                <a:spcPct val="90000"/>
              </a:lnSpc>
              <a:spcBef>
                <a:spcPts val="1200"/>
              </a:spcBef>
              <a:spcAft>
                <a:spcPts val="0"/>
              </a:spcAft>
              <a:buClr>
                <a:srgbClr val="4C3282"/>
              </a:buClr>
              <a:buSzPts val="2600"/>
              <a:buFont typeface="Twentieth Century"/>
              <a:buChar char=" "/>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5"/>
        <p:cNvGrpSpPr/>
        <p:nvPr/>
      </p:nvGrpSpPr>
      <p:grpSpPr>
        <a:xfrm>
          <a:off x="0" y="0"/>
          <a:ext cx="0" cy="0"/>
          <a:chOff x="0" y="0"/>
          <a:chExt cx="0" cy="0"/>
        </a:xfrm>
      </p:grpSpPr>
      <p:sp>
        <p:nvSpPr>
          <p:cNvPr id="106" name="Google Shape;106;p13"/>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07"/>
        <p:cNvGrpSpPr/>
        <p:nvPr/>
      </p:nvGrpSpPr>
      <p:grpSpPr>
        <a:xfrm>
          <a:off x="0" y="0"/>
          <a:ext cx="0" cy="0"/>
          <a:chOff x="0" y="0"/>
          <a:chExt cx="0" cy="0"/>
        </a:xfrm>
      </p:grpSpPr>
      <p:sp>
        <p:nvSpPr>
          <p:cNvPr id="108" name="Google Shape;108;p14"/>
          <p:cNvSpPr txBox="1"/>
          <p:nvPr/>
        </p:nvSpPr>
        <p:spPr>
          <a:xfrm>
            <a:off x="0" y="6495350"/>
            <a:ext cx="4278900" cy="363300"/>
          </a:xfrm>
          <a:prstGeom prst="rect">
            <a:avLst/>
          </a:prstGeom>
          <a:noFill/>
          <a:ln>
            <a:noFill/>
          </a:ln>
        </p:spPr>
        <p:txBody>
          <a:bodyPr spcFirstLastPara="1" wrap="square" lIns="88375" tIns="88375" rIns="88375" bIns="88375" anchor="ctr" anchorCtr="0">
            <a:spAutoFit/>
          </a:bodyPr>
          <a:lstStyle/>
          <a:p>
            <a:pPr marL="0" lvl="0" indent="0" algn="l" rtl="0">
              <a:spcBef>
                <a:spcPts val="0"/>
              </a:spcBef>
              <a:spcAft>
                <a:spcPts val="0"/>
              </a:spcAft>
              <a:buNone/>
            </a:pPr>
            <a:r>
              <a:rPr lang="en-US" sz="1200">
                <a:solidFill>
                  <a:srgbClr val="595959"/>
                </a:solidFill>
                <a:latin typeface="Quattrocento Sans"/>
                <a:ea typeface="Quattrocento Sans"/>
                <a:cs typeface="Quattrocento Sans"/>
                <a:sym typeface="Quattrocento Sans"/>
              </a:rPr>
              <a:t>CSE 373 23SP </a:t>
            </a:r>
            <a:endParaRPr sz="1200">
              <a:solidFill>
                <a:srgbClr val="595959"/>
              </a:solidFill>
              <a:latin typeface="Quattrocento Sans"/>
              <a:ea typeface="Quattrocento Sans"/>
              <a:cs typeface="Quattrocento Sans"/>
              <a:sym typeface="Quattrocento Sans"/>
            </a:endParaRPr>
          </a:p>
        </p:txBody>
      </p:sp>
      <p:sp>
        <p:nvSpPr>
          <p:cNvPr id="109" name="Google Shape;109;p14"/>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10"/>
        <p:cNvGrpSpPr/>
        <p:nvPr/>
      </p:nvGrpSpPr>
      <p:grpSpPr>
        <a:xfrm>
          <a:off x="0" y="0"/>
          <a:ext cx="0" cy="0"/>
          <a:chOff x="0" y="0"/>
          <a:chExt cx="0" cy="0"/>
        </a:xfrm>
      </p:grpSpPr>
      <p:sp>
        <p:nvSpPr>
          <p:cNvPr id="111" name="Google Shape;111;p15"/>
          <p:cNvSpPr txBox="1">
            <a:spLocks noGrp="1"/>
          </p:cNvSpPr>
          <p:nvPr>
            <p:ph type="title"/>
          </p:nvPr>
        </p:nvSpPr>
        <p:spPr>
          <a:xfrm>
            <a:off x="457200" y="4960138"/>
            <a:ext cx="7772400" cy="1463100"/>
          </a:xfrm>
          <a:prstGeom prst="rect">
            <a:avLst/>
          </a:prstGeom>
          <a:noFill/>
          <a:ln>
            <a:noFill/>
          </a:ln>
        </p:spPr>
        <p:txBody>
          <a:bodyPr spcFirstLastPara="1" wrap="square" lIns="88375" tIns="44175" rIns="88375" bIns="44175" anchor="ctr" anchorCtr="0">
            <a:normAutofit/>
          </a:bodyPr>
          <a:lstStyle>
            <a:lvl1pPr lvl="0" algn="r" rtl="0">
              <a:lnSpc>
                <a:spcPct val="80000"/>
              </a:lnSpc>
              <a:spcBef>
                <a:spcPts val="0"/>
              </a:spcBef>
              <a:spcAft>
                <a:spcPts val="0"/>
              </a:spcAft>
              <a:buClr>
                <a:srgbClr val="0C0C0C"/>
              </a:buClr>
              <a:buSzPts val="4900"/>
              <a:buFont typeface="Quattrocento Sans"/>
              <a:buNone/>
              <a:defRPr sz="4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2" name="Google Shape;112;p15"/>
          <p:cNvSpPr>
            <a:spLocks noGrp="1"/>
          </p:cNvSpPr>
          <p:nvPr>
            <p:ph type="pic" idx="2"/>
          </p:nvPr>
        </p:nvSpPr>
        <p:spPr>
          <a:xfrm>
            <a:off x="0" y="-1"/>
            <a:ext cx="12189300" cy="4572000"/>
          </a:xfrm>
          <a:prstGeom prst="rect">
            <a:avLst/>
          </a:prstGeom>
          <a:solidFill>
            <a:srgbClr val="76CEEF"/>
          </a:solidFill>
          <a:ln>
            <a:noFill/>
          </a:ln>
        </p:spPr>
      </p:sp>
      <p:sp>
        <p:nvSpPr>
          <p:cNvPr id="113" name="Google Shape;113;p15"/>
          <p:cNvSpPr txBox="1">
            <a:spLocks noGrp="1"/>
          </p:cNvSpPr>
          <p:nvPr>
            <p:ph type="body" idx="1"/>
          </p:nvPr>
        </p:nvSpPr>
        <p:spPr>
          <a:xfrm>
            <a:off x="8610600" y="4960138"/>
            <a:ext cx="3200400" cy="1463100"/>
          </a:xfrm>
          <a:prstGeom prst="rect">
            <a:avLst/>
          </a:prstGeom>
          <a:noFill/>
          <a:ln>
            <a:noFill/>
          </a:ln>
        </p:spPr>
        <p:txBody>
          <a:bodyPr spcFirstLastPara="1" wrap="square" lIns="88375" tIns="44175" rIns="88375" bIns="44175" anchor="ctr" anchorCtr="0">
            <a:norm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400"/>
              <a:buNone/>
              <a:defRPr sz="1400"/>
            </a:lvl2pPr>
            <a:lvl3pPr marL="1371600" lvl="2" indent="-228600" algn="l" rtl="0">
              <a:lnSpc>
                <a:spcPct val="90000"/>
              </a:lnSpc>
              <a:spcBef>
                <a:spcPts val="400"/>
              </a:spcBef>
              <a:spcAft>
                <a:spcPts val="0"/>
              </a:spcAft>
              <a:buSzPts val="1200"/>
              <a:buNone/>
              <a:defRPr sz="1200"/>
            </a:lvl3pPr>
            <a:lvl4pPr marL="1828800" lvl="3" indent="-228600" algn="l" rtl="0">
              <a:lnSpc>
                <a:spcPct val="90000"/>
              </a:lnSpc>
              <a:spcBef>
                <a:spcPts val="400"/>
              </a:spcBef>
              <a:spcAft>
                <a:spcPts val="0"/>
              </a:spcAft>
              <a:buSzPts val="1000"/>
              <a:buNone/>
              <a:defRPr sz="1000"/>
            </a:lvl4pPr>
            <a:lvl5pPr marL="2286000" lvl="4" indent="-228600" algn="l" rtl="0">
              <a:lnSpc>
                <a:spcPct val="90000"/>
              </a:lnSpc>
              <a:spcBef>
                <a:spcPts val="400"/>
              </a:spcBef>
              <a:spcAft>
                <a:spcPts val="0"/>
              </a:spcAft>
              <a:buSzPts val="1000"/>
              <a:buNone/>
              <a:defRPr sz="1000"/>
            </a:lvl5pPr>
            <a:lvl6pPr marL="2743200" lvl="5" indent="-228600" algn="l" rtl="0">
              <a:lnSpc>
                <a:spcPct val="90000"/>
              </a:lnSpc>
              <a:spcBef>
                <a:spcPts val="400"/>
              </a:spcBef>
              <a:spcAft>
                <a:spcPts val="0"/>
              </a:spcAft>
              <a:buSzPts val="1000"/>
              <a:buNone/>
              <a:defRPr sz="1000"/>
            </a:lvl6pPr>
            <a:lvl7pPr marL="3200400" lvl="6" indent="-228600" algn="l" rtl="0">
              <a:lnSpc>
                <a:spcPct val="90000"/>
              </a:lnSpc>
              <a:spcBef>
                <a:spcPts val="400"/>
              </a:spcBef>
              <a:spcAft>
                <a:spcPts val="0"/>
              </a:spcAft>
              <a:buSzPts val="1000"/>
              <a:buNone/>
              <a:defRPr sz="1000"/>
            </a:lvl7pPr>
            <a:lvl8pPr marL="3657600" lvl="7" indent="-228600" algn="l" rtl="0">
              <a:lnSpc>
                <a:spcPct val="90000"/>
              </a:lnSpc>
              <a:spcBef>
                <a:spcPts val="400"/>
              </a:spcBef>
              <a:spcAft>
                <a:spcPts val="0"/>
              </a:spcAft>
              <a:buSzPts val="1000"/>
              <a:buNone/>
              <a:defRPr sz="1000"/>
            </a:lvl8pPr>
            <a:lvl9pPr marL="4114800" lvl="8" indent="-228600" algn="l" rtl="0">
              <a:lnSpc>
                <a:spcPct val="90000"/>
              </a:lnSpc>
              <a:spcBef>
                <a:spcPts val="400"/>
              </a:spcBef>
              <a:spcAft>
                <a:spcPts val="400"/>
              </a:spcAft>
              <a:buSzPts val="1000"/>
              <a:buNone/>
              <a:defRPr sz="1000"/>
            </a:lvl9pPr>
          </a:lstStyle>
          <a:p>
            <a:endParaRPr/>
          </a:p>
        </p:txBody>
      </p:sp>
      <p:sp>
        <p:nvSpPr>
          <p:cNvPr id="114" name="Google Shape;114;p15"/>
          <p:cNvSpPr txBox="1">
            <a:spLocks noGrp="1"/>
          </p:cNvSpPr>
          <p:nvPr>
            <p:ph type="dt" idx="10"/>
          </p:nvPr>
        </p:nvSpPr>
        <p:spPr>
          <a:xfrm>
            <a:off x="6418815" y="6495352"/>
            <a:ext cx="2154000" cy="274200"/>
          </a:xfrm>
          <a:prstGeom prst="rect">
            <a:avLst/>
          </a:prstGeom>
          <a:noFill/>
          <a:ln>
            <a:noFill/>
          </a:ln>
        </p:spPr>
        <p:txBody>
          <a:bodyPr spcFirstLastPara="1" wrap="square" lIns="88375" tIns="44175" rIns="88375" bIns="44175" anchor="ctr" anchorCtr="0">
            <a:noAutofit/>
          </a:bodyPr>
          <a:lstStyle>
            <a:lvl1pPr lvl="0" algn="l" rtl="0">
              <a:lnSpc>
                <a:spcPct val="100000"/>
              </a:lnSpc>
              <a:spcBef>
                <a:spcPts val="0"/>
              </a:spcBef>
              <a:spcAft>
                <a:spcPts val="0"/>
              </a:spcAft>
              <a:buSzPts val="1400"/>
              <a:buNone/>
              <a:defRPr sz="1400"/>
            </a:lvl1pPr>
            <a:lvl2pPr lvl="1" algn="l" rtl="0">
              <a:lnSpc>
                <a:spcPct val="100000"/>
              </a:lnSpc>
              <a:spcBef>
                <a:spcPts val="0"/>
              </a:spcBef>
              <a:spcAft>
                <a:spcPts val="0"/>
              </a:spcAft>
              <a:buSzPts val="1400"/>
              <a:buNone/>
              <a:defRPr sz="1400"/>
            </a:lvl2pPr>
            <a:lvl3pPr lvl="2" algn="l" rtl="0">
              <a:lnSpc>
                <a:spcPct val="100000"/>
              </a:lnSpc>
              <a:spcBef>
                <a:spcPts val="0"/>
              </a:spcBef>
              <a:spcAft>
                <a:spcPts val="0"/>
              </a:spcAft>
              <a:buSzPts val="1400"/>
              <a:buNone/>
              <a:defRPr sz="1400"/>
            </a:lvl3pPr>
            <a:lvl4pPr lvl="3" algn="l" rtl="0">
              <a:lnSpc>
                <a:spcPct val="100000"/>
              </a:lnSpc>
              <a:spcBef>
                <a:spcPts val="0"/>
              </a:spcBef>
              <a:spcAft>
                <a:spcPts val="0"/>
              </a:spcAft>
              <a:buSzPts val="1400"/>
              <a:buNone/>
              <a:defRPr sz="1400"/>
            </a:lvl4pPr>
            <a:lvl5pPr lvl="4" algn="l" rtl="0">
              <a:lnSpc>
                <a:spcPct val="100000"/>
              </a:lnSpc>
              <a:spcBef>
                <a:spcPts val="0"/>
              </a:spcBef>
              <a:spcAft>
                <a:spcPts val="0"/>
              </a:spcAft>
              <a:buSzPts val="1400"/>
              <a:buNone/>
              <a:defRPr sz="1400"/>
            </a:lvl5pPr>
            <a:lvl6pPr lvl="5" algn="l" rtl="0">
              <a:lnSpc>
                <a:spcPct val="100000"/>
              </a:lnSpc>
              <a:spcBef>
                <a:spcPts val="0"/>
              </a:spcBef>
              <a:spcAft>
                <a:spcPts val="0"/>
              </a:spcAft>
              <a:buSzPts val="1400"/>
              <a:buNone/>
              <a:defRPr sz="1400"/>
            </a:lvl6pPr>
            <a:lvl7pPr lvl="6" algn="l" rtl="0">
              <a:lnSpc>
                <a:spcPct val="100000"/>
              </a:lnSpc>
              <a:spcBef>
                <a:spcPts val="0"/>
              </a:spcBef>
              <a:spcAft>
                <a:spcPts val="0"/>
              </a:spcAft>
              <a:buSzPts val="1400"/>
              <a:buNone/>
              <a:defRPr sz="1400"/>
            </a:lvl7pPr>
            <a:lvl8pPr lvl="7" algn="l" rtl="0">
              <a:lnSpc>
                <a:spcPct val="100000"/>
              </a:lnSpc>
              <a:spcBef>
                <a:spcPts val="0"/>
              </a:spcBef>
              <a:spcAft>
                <a:spcPts val="0"/>
              </a:spcAft>
              <a:buSzPts val="1400"/>
              <a:buNone/>
              <a:defRPr sz="1400"/>
            </a:lvl8pPr>
            <a:lvl9pPr lvl="8" algn="l" rtl="0">
              <a:lnSpc>
                <a:spcPct val="100000"/>
              </a:lnSpc>
              <a:spcBef>
                <a:spcPts val="0"/>
              </a:spcBef>
              <a:spcAft>
                <a:spcPts val="0"/>
              </a:spcAft>
              <a:buSzPts val="1400"/>
              <a:buNone/>
              <a:defRPr sz="1400"/>
            </a:lvl9pPr>
          </a:lstStyle>
          <a:p>
            <a:endParaRPr/>
          </a:p>
        </p:txBody>
      </p:sp>
      <p:cxnSp>
        <p:nvCxnSpPr>
          <p:cNvPr id="115" name="Google Shape;115;p15"/>
          <p:cNvCxnSpPr/>
          <p:nvPr/>
        </p:nvCxnSpPr>
        <p:spPr>
          <a:xfrm rot="10800000">
            <a:off x="8386843" y="5264106"/>
            <a:ext cx="0" cy="914400"/>
          </a:xfrm>
          <a:prstGeom prst="straightConnector1">
            <a:avLst/>
          </a:prstGeom>
          <a:noFill/>
          <a:ln w="19050" cap="flat" cmpd="sng">
            <a:solidFill>
              <a:srgbClr val="4C3282"/>
            </a:solidFill>
            <a:prstDash val="solid"/>
            <a:round/>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116"/>
        <p:cNvGrpSpPr/>
        <p:nvPr/>
      </p:nvGrpSpPr>
      <p:grpSpPr>
        <a:xfrm>
          <a:off x="0" y="0"/>
          <a:ext cx="0" cy="0"/>
          <a:chOff x="0" y="0"/>
          <a:chExt cx="0" cy="0"/>
        </a:xfrm>
      </p:grpSpPr>
      <p:sp>
        <p:nvSpPr>
          <p:cNvPr id="117" name="Google Shape;117;p16"/>
          <p:cNvSpPr/>
          <p:nvPr/>
        </p:nvSpPr>
        <p:spPr>
          <a:xfrm>
            <a:off x="0" y="0"/>
            <a:ext cx="5735700" cy="6858000"/>
          </a:xfrm>
          <a:prstGeom prst="rect">
            <a:avLst/>
          </a:prstGeom>
          <a:solidFill>
            <a:srgbClr val="F2F2F2"/>
          </a:solidFill>
          <a:ln>
            <a:noFill/>
          </a:ln>
        </p:spPr>
        <p:txBody>
          <a:bodyPr spcFirstLastPara="1" wrap="square" lIns="88375" tIns="88375" rIns="88375" bIns="88375" anchor="ctr" anchorCtr="0">
            <a:noAutofit/>
          </a:bodyPr>
          <a:lstStyle/>
          <a:p>
            <a:pPr marL="0" lvl="0" indent="0" algn="l" rtl="0">
              <a:spcBef>
                <a:spcPts val="0"/>
              </a:spcBef>
              <a:spcAft>
                <a:spcPts val="0"/>
              </a:spcAft>
              <a:buNone/>
            </a:pPr>
            <a:endParaRPr/>
          </a:p>
        </p:txBody>
      </p:sp>
      <p:sp>
        <p:nvSpPr>
          <p:cNvPr id="118" name="Google Shape;118;p16"/>
          <p:cNvSpPr txBox="1"/>
          <p:nvPr/>
        </p:nvSpPr>
        <p:spPr>
          <a:xfrm>
            <a:off x="0" y="6495350"/>
            <a:ext cx="4278900" cy="363300"/>
          </a:xfrm>
          <a:prstGeom prst="rect">
            <a:avLst/>
          </a:prstGeom>
          <a:noFill/>
          <a:ln>
            <a:noFill/>
          </a:ln>
        </p:spPr>
        <p:txBody>
          <a:bodyPr spcFirstLastPara="1" wrap="square" lIns="88375" tIns="88375" rIns="88375" bIns="88375" anchor="ctr" anchorCtr="0">
            <a:spAutoFit/>
          </a:bodyPr>
          <a:lstStyle/>
          <a:p>
            <a:pPr marL="0" lvl="0" indent="0" algn="l" rtl="0">
              <a:spcBef>
                <a:spcPts val="0"/>
              </a:spcBef>
              <a:spcAft>
                <a:spcPts val="0"/>
              </a:spcAft>
              <a:buNone/>
            </a:pPr>
            <a:r>
              <a:rPr lang="en-US" sz="1200">
                <a:solidFill>
                  <a:srgbClr val="595959"/>
                </a:solidFill>
                <a:latin typeface="Quattrocento Sans"/>
                <a:ea typeface="Quattrocento Sans"/>
                <a:cs typeface="Quattrocento Sans"/>
                <a:sym typeface="Quattrocento Sans"/>
              </a:rPr>
              <a:t>CSE 373 23SP </a:t>
            </a:r>
            <a:endParaRPr sz="1200">
              <a:solidFill>
                <a:srgbClr val="595959"/>
              </a:solidFill>
              <a:latin typeface="Quattrocento Sans"/>
              <a:ea typeface="Quattrocento Sans"/>
              <a:cs typeface="Quattrocento Sans"/>
              <a:sym typeface="Quattrocento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Slide" userDrawn="1">
  <p:cSld name="1_Title Slide">
    <p:spTree>
      <p:nvGrpSpPr>
        <p:cNvPr id="1" name="Shape 15"/>
        <p:cNvGrpSpPr/>
        <p:nvPr/>
      </p:nvGrpSpPr>
      <p:grpSpPr>
        <a:xfrm>
          <a:off x="0" y="0"/>
          <a:ext cx="0" cy="0"/>
          <a:chOff x="0" y="0"/>
          <a:chExt cx="0" cy="0"/>
        </a:xfrm>
      </p:grpSpPr>
      <p:sp>
        <p:nvSpPr>
          <p:cNvPr id="22" name="Google Shape;22;p2"/>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441677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6"/>
        <p:cNvGrpSpPr/>
        <p:nvPr/>
      </p:nvGrpSpPr>
      <p:grpSpPr>
        <a:xfrm>
          <a:off x="0" y="0"/>
          <a:ext cx="0" cy="0"/>
          <a:chOff x="0" y="0"/>
          <a:chExt cx="0" cy="0"/>
        </a:xfrm>
      </p:grpSpPr>
      <p:sp>
        <p:nvSpPr>
          <p:cNvPr id="37" name="Google Shape;37;p4"/>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8" name="Google Shape;38;p4"/>
          <p:cNvSpPr txBox="1">
            <a:spLocks noGrp="1"/>
          </p:cNvSpPr>
          <p:nvPr>
            <p:ph type="body" idx="1"/>
          </p:nvPr>
        </p:nvSpPr>
        <p:spPr>
          <a:xfrm>
            <a:off x="746174" y="1568275"/>
            <a:ext cx="9820225" cy="4654200"/>
          </a:xfrm>
          <a:prstGeom prst="rect">
            <a:avLst/>
          </a:prstGeom>
        </p:spPr>
        <p:txBody>
          <a:bodyPr spcFirstLastPara="1" wrap="square" lIns="44175" tIns="44175" rIns="44175" bIns="44175" anchor="t" anchorCtr="0">
            <a:spAutoFit/>
          </a:bodyPr>
          <a:lstStyle>
            <a:lvl1pPr marL="457200" lvl="0" indent="-393700" rtl="0">
              <a:spcBef>
                <a:spcPts val="1200"/>
              </a:spcBef>
              <a:spcAft>
                <a:spcPts val="0"/>
              </a:spcAft>
              <a:buClr>
                <a:srgbClr val="4C3282"/>
              </a:buClr>
              <a:buSzPts val="2600"/>
              <a:buChar char="●"/>
              <a:defRPr/>
            </a:lvl1pPr>
            <a:lvl2pPr marL="914400" lvl="1" indent="-361950" rtl="0">
              <a:spcBef>
                <a:spcPts val="300"/>
              </a:spcBef>
              <a:spcAft>
                <a:spcPts val="0"/>
              </a:spcAft>
              <a:buSzPts val="2100"/>
              <a:buChar char="○"/>
              <a:defRPr/>
            </a:lvl2pPr>
            <a:lvl3pPr marL="1371600" lvl="2" indent="-323850" rtl="0">
              <a:spcBef>
                <a:spcPts val="400"/>
              </a:spcBef>
              <a:spcAft>
                <a:spcPts val="0"/>
              </a:spcAft>
              <a:buSzPts val="1500"/>
              <a:buChar char="■"/>
              <a:defRPr/>
            </a:lvl3pPr>
            <a:lvl4pPr marL="1828800" lvl="3" indent="-317500" rtl="0">
              <a:spcBef>
                <a:spcPts val="400"/>
              </a:spcBef>
              <a:spcAft>
                <a:spcPts val="0"/>
              </a:spcAft>
              <a:buSzPts val="1400"/>
              <a:buChar char="●"/>
              <a:defRPr/>
            </a:lvl4pPr>
            <a:lvl5pPr marL="2286000" lvl="4" indent="-317500" rtl="0">
              <a:spcBef>
                <a:spcPts val="400"/>
              </a:spcBef>
              <a:spcAft>
                <a:spcPts val="0"/>
              </a:spcAft>
              <a:buSzPts val="1400"/>
              <a:buChar char="○"/>
              <a:defRPr/>
            </a:lvl5pPr>
            <a:lvl6pPr marL="2743200" lvl="5" indent="-317500" rtl="0">
              <a:spcBef>
                <a:spcPts val="400"/>
              </a:spcBef>
              <a:spcAft>
                <a:spcPts val="0"/>
              </a:spcAft>
              <a:buSzPts val="1400"/>
              <a:buChar char="■"/>
              <a:defRPr/>
            </a:lvl6pPr>
            <a:lvl7pPr marL="3200400" lvl="6" indent="-317500" rtl="0">
              <a:spcBef>
                <a:spcPts val="400"/>
              </a:spcBef>
              <a:spcAft>
                <a:spcPts val="0"/>
              </a:spcAft>
              <a:buSzPts val="1400"/>
              <a:buChar char="●"/>
              <a:defRPr/>
            </a:lvl7pPr>
            <a:lvl8pPr marL="3657600" lvl="7" indent="-317500" rtl="0">
              <a:spcBef>
                <a:spcPts val="400"/>
              </a:spcBef>
              <a:spcAft>
                <a:spcPts val="0"/>
              </a:spcAft>
              <a:buSzPts val="1400"/>
              <a:buChar char="○"/>
              <a:defRPr/>
            </a:lvl8pPr>
            <a:lvl9pPr marL="4114800" lvl="8" indent="-317500" rtl="0">
              <a:spcBef>
                <a:spcPts val="400"/>
              </a:spcBef>
              <a:spcAft>
                <a:spcPts val="400"/>
              </a:spcAft>
              <a:buSzPts val="1400"/>
              <a:buChar char="■"/>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1">
  <p:cSld name="OBJECT_1">
    <p:spTree>
      <p:nvGrpSpPr>
        <p:cNvPr id="1" name="Shape 39"/>
        <p:cNvGrpSpPr/>
        <p:nvPr/>
      </p:nvGrpSpPr>
      <p:grpSpPr>
        <a:xfrm>
          <a:off x="0" y="0"/>
          <a:ext cx="0" cy="0"/>
          <a:chOff x="0" y="0"/>
          <a:chExt cx="0" cy="0"/>
        </a:xfrm>
      </p:grpSpPr>
      <p:sp>
        <p:nvSpPr>
          <p:cNvPr id="40" name="Google Shape;40;p5"/>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3315881" y="3446573"/>
            <a:ext cx="5590200" cy="1014900"/>
          </a:xfrm>
          <a:prstGeom prst="rect">
            <a:avLst/>
          </a:prstGeom>
          <a:noFill/>
          <a:ln>
            <a:noFill/>
          </a:ln>
        </p:spPr>
        <p:txBody>
          <a:bodyPr spcFirstLastPara="1" wrap="square" lIns="88375" tIns="44175" rIns="88375" bIns="44175" anchor="ctr" anchorCtr="0">
            <a:normAutofit/>
          </a:bodyPr>
          <a:lstStyle>
            <a:lvl1pPr lvl="0" algn="ctr" rtl="0">
              <a:lnSpc>
                <a:spcPct val="80000"/>
              </a:lnSpc>
              <a:spcBef>
                <a:spcPts val="0"/>
              </a:spcBef>
              <a:spcAft>
                <a:spcPts val="0"/>
              </a:spcAft>
              <a:buClr>
                <a:srgbClr val="0C0C0C"/>
              </a:buClr>
              <a:buSzPts val="4300"/>
              <a:buFont typeface="Quattrocento Sans"/>
              <a:buNone/>
              <a:defRPr cap="none"/>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43" name="Google Shape;43;p6"/>
          <p:cNvCxnSpPr/>
          <p:nvPr/>
        </p:nvCxnSpPr>
        <p:spPr>
          <a:xfrm>
            <a:off x="138752" y="1917510"/>
            <a:ext cx="11914500" cy="0"/>
          </a:xfrm>
          <a:prstGeom prst="straightConnector1">
            <a:avLst/>
          </a:prstGeom>
          <a:noFill/>
          <a:ln w="19050" cap="flat" cmpd="sng">
            <a:solidFill>
              <a:srgbClr val="D8D8D8"/>
            </a:solidFill>
            <a:prstDash val="solid"/>
            <a:round/>
            <a:headEnd type="none" w="sm" len="sm"/>
            <a:tailEnd type="none" w="sm" len="sm"/>
          </a:ln>
        </p:spPr>
      </p:cxnSp>
      <p:grpSp>
        <p:nvGrpSpPr>
          <p:cNvPr id="44" name="Google Shape;44;p6"/>
          <p:cNvGrpSpPr/>
          <p:nvPr/>
        </p:nvGrpSpPr>
        <p:grpSpPr>
          <a:xfrm>
            <a:off x="4736689" y="555664"/>
            <a:ext cx="2723981" cy="2723981"/>
            <a:chOff x="4360460" y="449353"/>
            <a:chExt cx="3282300" cy="3282300"/>
          </a:xfrm>
        </p:grpSpPr>
        <p:sp>
          <p:nvSpPr>
            <p:cNvPr id="45" name="Google Shape;45;p6"/>
            <p:cNvSpPr/>
            <p:nvPr/>
          </p:nvSpPr>
          <p:spPr>
            <a:xfrm>
              <a:off x="4360460" y="449353"/>
              <a:ext cx="3282300" cy="3282300"/>
            </a:xfrm>
            <a:prstGeom prst="ellipse">
              <a:avLst/>
            </a:prstGeom>
            <a:solidFill>
              <a:srgbClr val="B6A479"/>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grpSp>
          <p:nvGrpSpPr>
            <p:cNvPr id="46" name="Google Shape;46;p6"/>
            <p:cNvGrpSpPr/>
            <p:nvPr/>
          </p:nvGrpSpPr>
          <p:grpSpPr>
            <a:xfrm>
              <a:off x="4868882" y="1003916"/>
              <a:ext cx="2265384" cy="2173111"/>
              <a:chOff x="5233525" y="4954450"/>
              <a:chExt cx="538275" cy="516350"/>
            </a:xfrm>
          </p:grpSpPr>
          <p:sp>
            <p:nvSpPr>
              <p:cNvPr id="47" name="Google Shape;47;p6"/>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48" name="Google Shape;48;p6"/>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49" name="Google Shape;49;p6"/>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0" name="Google Shape;50;p6"/>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1" name="Google Shape;51;p6"/>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2" name="Google Shape;52;p6"/>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3" name="Google Shape;53;p6"/>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4" name="Google Shape;54;p6"/>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5" name="Google Shape;55;p6"/>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6" name="Google Shape;56;p6"/>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7" name="Google Shape;57;p6"/>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grpSp>
      </p:grpSp>
      <p:sp>
        <p:nvSpPr>
          <p:cNvPr id="58" name="Google Shape;58;p6"/>
          <p:cNvSpPr txBox="1">
            <a:spLocks noGrp="1"/>
          </p:cNvSpPr>
          <p:nvPr>
            <p:ph type="body" idx="1"/>
          </p:nvPr>
        </p:nvSpPr>
        <p:spPr>
          <a:xfrm>
            <a:off x="3315880" y="4628428"/>
            <a:ext cx="5590200" cy="1463100"/>
          </a:xfrm>
          <a:prstGeom prst="rect">
            <a:avLst/>
          </a:prstGeom>
          <a:noFill/>
          <a:ln>
            <a:noFill/>
          </a:ln>
        </p:spPr>
        <p:txBody>
          <a:bodyPr spcFirstLastPara="1" wrap="square" lIns="88375" tIns="44175" rIns="88375" bIns="44175" anchor="t" anchorCtr="0">
            <a:sp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800"/>
              <a:buNone/>
              <a:defRPr sz="1800">
                <a:solidFill>
                  <a:srgbClr val="888888"/>
                </a:solidFill>
              </a:defRPr>
            </a:lvl2pPr>
            <a:lvl3pPr marL="1371600" lvl="2" indent="-228600" algn="l" rtl="0">
              <a:lnSpc>
                <a:spcPct val="90000"/>
              </a:lnSpc>
              <a:spcBef>
                <a:spcPts val="400"/>
              </a:spcBef>
              <a:spcAft>
                <a:spcPts val="0"/>
              </a:spcAft>
              <a:buSzPts val="1500"/>
              <a:buNone/>
              <a:defRPr sz="1500">
                <a:solidFill>
                  <a:srgbClr val="888888"/>
                </a:solidFill>
              </a:defRPr>
            </a:lvl3pPr>
            <a:lvl4pPr marL="1828800" lvl="3" indent="-228600" algn="l" rtl="0">
              <a:lnSpc>
                <a:spcPct val="90000"/>
              </a:lnSpc>
              <a:spcBef>
                <a:spcPts val="400"/>
              </a:spcBef>
              <a:spcAft>
                <a:spcPts val="0"/>
              </a:spcAft>
              <a:buSzPts val="1400"/>
              <a:buNone/>
              <a:defRPr sz="1400">
                <a:solidFill>
                  <a:srgbClr val="888888"/>
                </a:solidFill>
              </a:defRPr>
            </a:lvl4pPr>
            <a:lvl5pPr marL="2286000" lvl="4" indent="-228600" algn="l" rtl="0">
              <a:lnSpc>
                <a:spcPct val="90000"/>
              </a:lnSpc>
              <a:spcBef>
                <a:spcPts val="400"/>
              </a:spcBef>
              <a:spcAft>
                <a:spcPts val="0"/>
              </a:spcAft>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sp>
        <p:nvSpPr>
          <p:cNvPr id="59" name="Google Shape;59;p6"/>
          <p:cNvSpPr/>
          <p:nvPr/>
        </p:nvSpPr>
        <p:spPr>
          <a:xfrm>
            <a:off x="272955" y="0"/>
            <a:ext cx="422700" cy="1562400"/>
          </a:xfrm>
          <a:prstGeom prst="rect">
            <a:avLst/>
          </a:prstGeom>
          <a:solidFill>
            <a:schemeClr val="lt1"/>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60"/>
        <p:cNvGrpSpPr/>
        <p:nvPr/>
      </p:nvGrpSpPr>
      <p:grpSpPr>
        <a:xfrm>
          <a:off x="0" y="0"/>
          <a:ext cx="0" cy="0"/>
          <a:chOff x="0" y="0"/>
          <a:chExt cx="0" cy="0"/>
        </a:xfrm>
      </p:grpSpPr>
      <p:sp>
        <p:nvSpPr>
          <p:cNvPr id="61" name="Google Shape;61;p7"/>
          <p:cNvSpPr txBox="1">
            <a:spLocks noGrp="1"/>
          </p:cNvSpPr>
          <p:nvPr>
            <p:ph type="body" idx="1"/>
          </p:nvPr>
        </p:nvSpPr>
        <p:spPr>
          <a:xfrm>
            <a:off x="6364809" y="2096446"/>
            <a:ext cx="5397600" cy="43305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62" name="Google Shape;62;p7"/>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3" name="Google Shape;63;p7"/>
          <p:cNvSpPr txBox="1">
            <a:spLocks noGrp="1"/>
          </p:cNvSpPr>
          <p:nvPr>
            <p:ph type="body" idx="2"/>
          </p:nvPr>
        </p:nvSpPr>
        <p:spPr>
          <a:xfrm>
            <a:off x="575239" y="1531279"/>
            <a:ext cx="5397600" cy="447600"/>
          </a:xfrm>
          <a:prstGeom prst="rect">
            <a:avLst/>
          </a:prstGeom>
          <a:noFill/>
          <a:ln>
            <a:noFill/>
          </a:ln>
        </p:spPr>
        <p:txBody>
          <a:bodyPr spcFirstLastPara="1" wrap="square" lIns="132575" tIns="44175" rIns="132575" bIns="44175" anchor="ctr" anchorCtr="0">
            <a:normAutofit/>
          </a:bodyPr>
          <a:lstStyle>
            <a:lvl1pPr marL="457200" lvl="0" indent="-228600" algn="l" rtl="0">
              <a:lnSpc>
                <a:spcPct val="90000"/>
              </a:lnSpc>
              <a:spcBef>
                <a:spcPts val="0"/>
              </a:spcBef>
              <a:spcAft>
                <a:spcPts val="0"/>
              </a:spcAft>
              <a:buSzPts val="1800"/>
              <a:buNone/>
              <a:defRPr sz="1800" b="0" cap="none">
                <a:solidFill>
                  <a:srgbClr val="4C3282"/>
                </a:solidFill>
                <a:latin typeface="Quattrocento Sans"/>
                <a:ea typeface="Quattrocento Sans"/>
                <a:cs typeface="Quattrocento Sans"/>
                <a:sym typeface="Quattrocento Sans"/>
              </a:defRPr>
            </a:lvl1pPr>
            <a:lvl2pPr marL="914400" lvl="1" indent="-228600" algn="l" rtl="0">
              <a:lnSpc>
                <a:spcPct val="90000"/>
              </a:lnSpc>
              <a:spcBef>
                <a:spcPts val="300"/>
              </a:spcBef>
              <a:spcAft>
                <a:spcPts val="0"/>
              </a:spcAft>
              <a:buSzPts val="1900"/>
              <a:buNone/>
              <a:defRPr sz="1900" b="1"/>
            </a:lvl2pPr>
            <a:lvl3pPr marL="1371600" lvl="2" indent="-228600" algn="l" rtl="0">
              <a:lnSpc>
                <a:spcPct val="90000"/>
              </a:lnSpc>
              <a:spcBef>
                <a:spcPts val="400"/>
              </a:spcBef>
              <a:spcAft>
                <a:spcPts val="0"/>
              </a:spcAft>
              <a:buSzPts val="1800"/>
              <a:buNone/>
              <a:defRPr sz="1800" b="1"/>
            </a:lvl3pPr>
            <a:lvl4pPr marL="1828800" lvl="3" indent="-228600" algn="l" rtl="0">
              <a:lnSpc>
                <a:spcPct val="90000"/>
              </a:lnSpc>
              <a:spcBef>
                <a:spcPts val="400"/>
              </a:spcBef>
              <a:spcAft>
                <a:spcPts val="0"/>
              </a:spcAft>
              <a:buSzPts val="1500"/>
              <a:buNone/>
              <a:defRPr sz="1500" b="1"/>
            </a:lvl4pPr>
            <a:lvl5pPr marL="2286000" lvl="4" indent="-228600" algn="l" rtl="0">
              <a:lnSpc>
                <a:spcPct val="90000"/>
              </a:lnSpc>
              <a:spcBef>
                <a:spcPts val="400"/>
              </a:spcBef>
              <a:spcAft>
                <a:spcPts val="0"/>
              </a:spcAft>
              <a:buSzPts val="1500"/>
              <a:buNone/>
              <a:defRPr sz="1500" b="1"/>
            </a:lvl5pPr>
            <a:lvl6pPr marL="2743200" lvl="5" indent="-228600" algn="l" rtl="0">
              <a:lnSpc>
                <a:spcPct val="90000"/>
              </a:lnSpc>
              <a:spcBef>
                <a:spcPts val="400"/>
              </a:spcBef>
              <a:spcAft>
                <a:spcPts val="0"/>
              </a:spcAft>
              <a:buSzPts val="1500"/>
              <a:buNone/>
              <a:defRPr sz="1500" b="1"/>
            </a:lvl6pPr>
            <a:lvl7pPr marL="3200400" lvl="6" indent="-228600" algn="l" rtl="0">
              <a:lnSpc>
                <a:spcPct val="90000"/>
              </a:lnSpc>
              <a:spcBef>
                <a:spcPts val="400"/>
              </a:spcBef>
              <a:spcAft>
                <a:spcPts val="0"/>
              </a:spcAft>
              <a:buSzPts val="1500"/>
              <a:buNone/>
              <a:defRPr sz="1500" b="1"/>
            </a:lvl7pPr>
            <a:lvl8pPr marL="3657600" lvl="7" indent="-228600" algn="l" rtl="0">
              <a:lnSpc>
                <a:spcPct val="90000"/>
              </a:lnSpc>
              <a:spcBef>
                <a:spcPts val="400"/>
              </a:spcBef>
              <a:spcAft>
                <a:spcPts val="0"/>
              </a:spcAft>
              <a:buSzPts val="1500"/>
              <a:buNone/>
              <a:defRPr sz="1500" b="1"/>
            </a:lvl8pPr>
            <a:lvl9pPr marL="4114800" lvl="8" indent="-228600" algn="l" rtl="0">
              <a:lnSpc>
                <a:spcPct val="90000"/>
              </a:lnSpc>
              <a:spcBef>
                <a:spcPts val="400"/>
              </a:spcBef>
              <a:spcAft>
                <a:spcPts val="400"/>
              </a:spcAft>
              <a:buSzPts val="1500"/>
              <a:buNone/>
              <a:defRPr sz="1500" b="1"/>
            </a:lvl9pPr>
          </a:lstStyle>
          <a:p>
            <a:endParaRPr/>
          </a:p>
        </p:txBody>
      </p:sp>
      <p:sp>
        <p:nvSpPr>
          <p:cNvPr id="64" name="Google Shape;64;p7"/>
          <p:cNvSpPr txBox="1">
            <a:spLocks noGrp="1"/>
          </p:cNvSpPr>
          <p:nvPr>
            <p:ph type="body" idx="3"/>
          </p:nvPr>
        </p:nvSpPr>
        <p:spPr>
          <a:xfrm>
            <a:off x="584218" y="2096446"/>
            <a:ext cx="5397600" cy="43305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65" name="Google Shape;65;p7"/>
          <p:cNvSpPr txBox="1">
            <a:spLocks noGrp="1"/>
          </p:cNvSpPr>
          <p:nvPr>
            <p:ph type="body" idx="4"/>
          </p:nvPr>
        </p:nvSpPr>
        <p:spPr>
          <a:xfrm>
            <a:off x="6355830" y="1531279"/>
            <a:ext cx="5397600" cy="447600"/>
          </a:xfrm>
          <a:prstGeom prst="rect">
            <a:avLst/>
          </a:prstGeom>
          <a:noFill/>
          <a:ln>
            <a:noFill/>
          </a:ln>
        </p:spPr>
        <p:txBody>
          <a:bodyPr spcFirstLastPara="1" wrap="square" lIns="132575" tIns="44175" rIns="132575" bIns="44175" anchor="ctr" anchorCtr="0">
            <a:normAutofit/>
          </a:bodyPr>
          <a:lstStyle>
            <a:lvl1pPr marL="457200" lvl="0" indent="-228600" algn="l" rtl="0">
              <a:lnSpc>
                <a:spcPct val="90000"/>
              </a:lnSpc>
              <a:spcBef>
                <a:spcPts val="0"/>
              </a:spcBef>
              <a:spcAft>
                <a:spcPts val="0"/>
              </a:spcAft>
              <a:buSzPts val="1800"/>
              <a:buNone/>
              <a:defRPr sz="1800" b="0" cap="none">
                <a:solidFill>
                  <a:srgbClr val="4C3282"/>
                </a:solidFill>
                <a:latin typeface="Quattrocento Sans"/>
                <a:ea typeface="Quattrocento Sans"/>
                <a:cs typeface="Quattrocento Sans"/>
                <a:sym typeface="Quattrocento Sans"/>
              </a:defRPr>
            </a:lvl1pPr>
            <a:lvl2pPr marL="914400" lvl="1" indent="-228600" algn="l" rtl="0">
              <a:lnSpc>
                <a:spcPct val="90000"/>
              </a:lnSpc>
              <a:spcBef>
                <a:spcPts val="300"/>
              </a:spcBef>
              <a:spcAft>
                <a:spcPts val="0"/>
              </a:spcAft>
              <a:buSzPts val="1900"/>
              <a:buNone/>
              <a:defRPr sz="1900" b="1"/>
            </a:lvl2pPr>
            <a:lvl3pPr marL="1371600" lvl="2" indent="-228600" algn="l" rtl="0">
              <a:lnSpc>
                <a:spcPct val="90000"/>
              </a:lnSpc>
              <a:spcBef>
                <a:spcPts val="400"/>
              </a:spcBef>
              <a:spcAft>
                <a:spcPts val="0"/>
              </a:spcAft>
              <a:buSzPts val="1800"/>
              <a:buNone/>
              <a:defRPr sz="1800" b="1"/>
            </a:lvl3pPr>
            <a:lvl4pPr marL="1828800" lvl="3" indent="-228600" algn="l" rtl="0">
              <a:lnSpc>
                <a:spcPct val="90000"/>
              </a:lnSpc>
              <a:spcBef>
                <a:spcPts val="400"/>
              </a:spcBef>
              <a:spcAft>
                <a:spcPts val="0"/>
              </a:spcAft>
              <a:buSzPts val="1500"/>
              <a:buNone/>
              <a:defRPr sz="1500" b="1"/>
            </a:lvl4pPr>
            <a:lvl5pPr marL="2286000" lvl="4" indent="-228600" algn="l" rtl="0">
              <a:lnSpc>
                <a:spcPct val="90000"/>
              </a:lnSpc>
              <a:spcBef>
                <a:spcPts val="400"/>
              </a:spcBef>
              <a:spcAft>
                <a:spcPts val="0"/>
              </a:spcAft>
              <a:buSzPts val="1500"/>
              <a:buNone/>
              <a:defRPr sz="1500" b="1"/>
            </a:lvl5pPr>
            <a:lvl6pPr marL="2743200" lvl="5" indent="-228600" algn="l" rtl="0">
              <a:lnSpc>
                <a:spcPct val="90000"/>
              </a:lnSpc>
              <a:spcBef>
                <a:spcPts val="400"/>
              </a:spcBef>
              <a:spcAft>
                <a:spcPts val="0"/>
              </a:spcAft>
              <a:buSzPts val="1500"/>
              <a:buNone/>
              <a:defRPr sz="1500" b="1"/>
            </a:lvl6pPr>
            <a:lvl7pPr marL="3200400" lvl="6" indent="-228600" algn="l" rtl="0">
              <a:lnSpc>
                <a:spcPct val="90000"/>
              </a:lnSpc>
              <a:spcBef>
                <a:spcPts val="400"/>
              </a:spcBef>
              <a:spcAft>
                <a:spcPts val="0"/>
              </a:spcAft>
              <a:buSzPts val="1500"/>
              <a:buNone/>
              <a:defRPr sz="1500" b="1"/>
            </a:lvl7pPr>
            <a:lvl8pPr marL="3657600" lvl="7" indent="-228600" algn="l" rtl="0">
              <a:lnSpc>
                <a:spcPct val="90000"/>
              </a:lnSpc>
              <a:spcBef>
                <a:spcPts val="400"/>
              </a:spcBef>
              <a:spcAft>
                <a:spcPts val="0"/>
              </a:spcAft>
              <a:buSzPts val="1500"/>
              <a:buNone/>
              <a:defRPr sz="1500" b="1"/>
            </a:lvl8pPr>
            <a:lvl9pPr marL="4114800" lvl="8" indent="-228600" algn="l" rtl="0">
              <a:lnSpc>
                <a:spcPct val="90000"/>
              </a:lnSpc>
              <a:spcBef>
                <a:spcPts val="400"/>
              </a:spcBef>
              <a:spcAft>
                <a:spcPts val="400"/>
              </a:spcAft>
              <a:buSzPts val="1500"/>
              <a:buNone/>
              <a:defRPr sz="1500" b="1"/>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Introduction">
  <p:cSld name="2_Custom Layout">
    <p:spTree>
      <p:nvGrpSpPr>
        <p:cNvPr id="1" name="Shape 66"/>
        <p:cNvGrpSpPr/>
        <p:nvPr/>
      </p:nvGrpSpPr>
      <p:grpSpPr>
        <a:xfrm>
          <a:off x="0" y="0"/>
          <a:ext cx="0" cy="0"/>
          <a:chOff x="0" y="0"/>
          <a:chExt cx="0" cy="0"/>
        </a:xfrm>
      </p:grpSpPr>
      <p:cxnSp>
        <p:nvCxnSpPr>
          <p:cNvPr id="67" name="Google Shape;67;p8"/>
          <p:cNvCxnSpPr/>
          <p:nvPr/>
        </p:nvCxnSpPr>
        <p:spPr>
          <a:xfrm>
            <a:off x="127669" y="3557888"/>
            <a:ext cx="11914500" cy="0"/>
          </a:xfrm>
          <a:prstGeom prst="straightConnector1">
            <a:avLst/>
          </a:prstGeom>
          <a:noFill/>
          <a:ln w="19050" cap="flat" cmpd="sng">
            <a:solidFill>
              <a:srgbClr val="D8D8D8"/>
            </a:solidFill>
            <a:prstDash val="solid"/>
            <a:round/>
            <a:headEnd type="none" w="sm" len="sm"/>
            <a:tailEnd type="none" w="sm" len="sm"/>
          </a:ln>
        </p:spPr>
      </p:cxnSp>
      <p:sp>
        <p:nvSpPr>
          <p:cNvPr id="68" name="Google Shape;68;p8"/>
          <p:cNvSpPr txBox="1">
            <a:spLocks noGrp="1"/>
          </p:cNvSpPr>
          <p:nvPr>
            <p:ph type="title"/>
          </p:nvPr>
        </p:nvSpPr>
        <p:spPr>
          <a:xfrm>
            <a:off x="1902775" y="3262680"/>
            <a:ext cx="6504300" cy="590400"/>
          </a:xfrm>
          <a:prstGeom prst="rect">
            <a:avLst/>
          </a:prstGeom>
          <a:noFill/>
          <a:ln>
            <a:noFill/>
          </a:ln>
        </p:spPr>
        <p:txBody>
          <a:bodyPr spcFirstLastPara="1" wrap="square" lIns="88375" tIns="44175" rIns="88375" bIns="44175" anchor="ctr" anchorCtr="0">
            <a:spAutoFit/>
          </a:bodyPr>
          <a:lstStyle>
            <a:lvl1pPr lvl="0" algn="l" rtl="0">
              <a:lnSpc>
                <a:spcPct val="80000"/>
              </a:lnSpc>
              <a:spcBef>
                <a:spcPts val="0"/>
              </a:spcBef>
              <a:spcAft>
                <a:spcPts val="0"/>
              </a:spcAft>
              <a:buClr>
                <a:srgbClr val="0C0C0C"/>
              </a:buClr>
              <a:buSzPts val="3400"/>
              <a:buFont typeface="Quattrocento Sans"/>
              <a:buNone/>
              <a:defRPr sz="3400">
                <a:highlight>
                  <a:schemeClr val="lt1"/>
                </a:highlight>
                <a:latin typeface="Quattrocento Sans"/>
                <a:ea typeface="Quattrocento Sans"/>
                <a:cs typeface="Quattrocento Sans"/>
                <a:sym typeface="Quattrocento Sans"/>
              </a:defRPr>
            </a:lvl1pPr>
            <a:lvl2pPr lvl="1" algn="l" rtl="0">
              <a:lnSpc>
                <a:spcPct val="100000"/>
              </a:lnSpc>
              <a:spcBef>
                <a:spcPts val="0"/>
              </a:spcBef>
              <a:spcAft>
                <a:spcPts val="0"/>
              </a:spcAft>
              <a:buSzPts val="3400"/>
              <a:buNone/>
              <a:defRPr sz="3400">
                <a:highlight>
                  <a:srgbClr val="000000"/>
                </a:highlight>
              </a:defRPr>
            </a:lvl2pPr>
            <a:lvl3pPr lvl="2" algn="l" rtl="0">
              <a:lnSpc>
                <a:spcPct val="100000"/>
              </a:lnSpc>
              <a:spcBef>
                <a:spcPts val="0"/>
              </a:spcBef>
              <a:spcAft>
                <a:spcPts val="0"/>
              </a:spcAft>
              <a:buSzPts val="3400"/>
              <a:buNone/>
              <a:defRPr sz="3400">
                <a:highlight>
                  <a:srgbClr val="000000"/>
                </a:highlight>
              </a:defRPr>
            </a:lvl3pPr>
            <a:lvl4pPr lvl="3" algn="l" rtl="0">
              <a:lnSpc>
                <a:spcPct val="100000"/>
              </a:lnSpc>
              <a:spcBef>
                <a:spcPts val="0"/>
              </a:spcBef>
              <a:spcAft>
                <a:spcPts val="0"/>
              </a:spcAft>
              <a:buSzPts val="3400"/>
              <a:buNone/>
              <a:defRPr sz="3400">
                <a:highlight>
                  <a:srgbClr val="000000"/>
                </a:highlight>
              </a:defRPr>
            </a:lvl4pPr>
            <a:lvl5pPr lvl="4" algn="l" rtl="0">
              <a:lnSpc>
                <a:spcPct val="100000"/>
              </a:lnSpc>
              <a:spcBef>
                <a:spcPts val="0"/>
              </a:spcBef>
              <a:spcAft>
                <a:spcPts val="0"/>
              </a:spcAft>
              <a:buSzPts val="3400"/>
              <a:buNone/>
              <a:defRPr sz="3400">
                <a:highlight>
                  <a:srgbClr val="000000"/>
                </a:highlight>
              </a:defRPr>
            </a:lvl5pPr>
            <a:lvl6pPr lvl="5" algn="l" rtl="0">
              <a:lnSpc>
                <a:spcPct val="100000"/>
              </a:lnSpc>
              <a:spcBef>
                <a:spcPts val="0"/>
              </a:spcBef>
              <a:spcAft>
                <a:spcPts val="0"/>
              </a:spcAft>
              <a:buSzPts val="3400"/>
              <a:buNone/>
              <a:defRPr sz="3400">
                <a:highlight>
                  <a:srgbClr val="000000"/>
                </a:highlight>
              </a:defRPr>
            </a:lvl6pPr>
            <a:lvl7pPr lvl="6" algn="l" rtl="0">
              <a:lnSpc>
                <a:spcPct val="100000"/>
              </a:lnSpc>
              <a:spcBef>
                <a:spcPts val="0"/>
              </a:spcBef>
              <a:spcAft>
                <a:spcPts val="0"/>
              </a:spcAft>
              <a:buSzPts val="3400"/>
              <a:buNone/>
              <a:defRPr sz="3400">
                <a:highlight>
                  <a:srgbClr val="000000"/>
                </a:highlight>
              </a:defRPr>
            </a:lvl7pPr>
            <a:lvl8pPr lvl="7" algn="l" rtl="0">
              <a:lnSpc>
                <a:spcPct val="100000"/>
              </a:lnSpc>
              <a:spcBef>
                <a:spcPts val="0"/>
              </a:spcBef>
              <a:spcAft>
                <a:spcPts val="0"/>
              </a:spcAft>
              <a:buSzPts val="3400"/>
              <a:buNone/>
              <a:defRPr sz="3400">
                <a:highlight>
                  <a:srgbClr val="000000"/>
                </a:highlight>
              </a:defRPr>
            </a:lvl8pPr>
            <a:lvl9pPr lvl="8" algn="l" rtl="0">
              <a:lnSpc>
                <a:spcPct val="100000"/>
              </a:lnSpc>
              <a:spcBef>
                <a:spcPts val="0"/>
              </a:spcBef>
              <a:spcAft>
                <a:spcPts val="0"/>
              </a:spcAft>
              <a:buSzPts val="3400"/>
              <a:buNone/>
              <a:defRPr sz="3400">
                <a:highlight>
                  <a:srgbClr val="000000"/>
                </a:highlight>
              </a:defRPr>
            </a:lvl9pPr>
          </a:lstStyle>
          <a:p>
            <a:endParaRPr/>
          </a:p>
        </p:txBody>
      </p:sp>
      <p:sp>
        <p:nvSpPr>
          <p:cNvPr id="69" name="Google Shape;69;p8"/>
          <p:cNvSpPr/>
          <p:nvPr/>
        </p:nvSpPr>
        <p:spPr>
          <a:xfrm>
            <a:off x="743453" y="3050554"/>
            <a:ext cx="898200" cy="897900"/>
          </a:xfrm>
          <a:prstGeom prst="ellipse">
            <a:avLst/>
          </a:prstGeom>
          <a:solidFill>
            <a:srgbClr val="B6A479"/>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70" name="Google Shape;70;p8"/>
          <p:cNvSpPr/>
          <p:nvPr/>
        </p:nvSpPr>
        <p:spPr>
          <a:xfrm>
            <a:off x="321425" y="60960"/>
            <a:ext cx="171900" cy="1474500"/>
          </a:xfrm>
          <a:prstGeom prst="rect">
            <a:avLst/>
          </a:prstGeom>
          <a:solidFill>
            <a:schemeClr val="lt1"/>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grpSp>
        <p:nvGrpSpPr>
          <p:cNvPr id="71" name="Google Shape;71;p8"/>
          <p:cNvGrpSpPr/>
          <p:nvPr/>
        </p:nvGrpSpPr>
        <p:grpSpPr>
          <a:xfrm>
            <a:off x="1092976" y="3287056"/>
            <a:ext cx="299911" cy="424768"/>
            <a:chOff x="3979850" y="1598950"/>
            <a:chExt cx="356825" cy="505375"/>
          </a:xfrm>
        </p:grpSpPr>
        <p:sp>
          <p:nvSpPr>
            <p:cNvPr id="72" name="Google Shape;72;p8"/>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952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73" name="Google Shape;73;p8"/>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952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grpSp>
      <p:sp>
        <p:nvSpPr>
          <p:cNvPr id="74" name="Google Shape;74;p8"/>
          <p:cNvSpPr txBox="1">
            <a:spLocks noGrp="1"/>
          </p:cNvSpPr>
          <p:nvPr>
            <p:ph type="body" idx="1"/>
          </p:nvPr>
        </p:nvSpPr>
        <p:spPr>
          <a:xfrm>
            <a:off x="1902775" y="3931493"/>
            <a:ext cx="6504300" cy="506400"/>
          </a:xfrm>
          <a:prstGeom prst="rect">
            <a:avLst/>
          </a:prstGeom>
          <a:noFill/>
          <a:ln>
            <a:noFill/>
          </a:ln>
        </p:spPr>
        <p:txBody>
          <a:bodyPr spcFirstLastPara="1" wrap="square" lIns="88375" tIns="44175" rIns="88375" bIns="44175" anchor="t" anchorCtr="0">
            <a:spAutoFit/>
          </a:bodyPr>
          <a:lstStyle>
            <a:lvl1pPr marL="457200" lvl="0" indent="-228600" algn="l" rtl="0">
              <a:lnSpc>
                <a:spcPct val="100000"/>
              </a:lnSpc>
              <a:spcBef>
                <a:spcPts val="0"/>
              </a:spcBef>
              <a:spcAft>
                <a:spcPts val="0"/>
              </a:spcAft>
              <a:buSzPts val="1800"/>
              <a:buNone/>
              <a:defRPr sz="1800">
                <a:solidFill>
                  <a:srgbClr val="0C0C0C"/>
                </a:solidFill>
                <a:latin typeface="Quattrocento Sans"/>
                <a:ea typeface="Quattrocento Sans"/>
                <a:cs typeface="Quattrocento Sans"/>
                <a:sym typeface="Quattrocento Sans"/>
              </a:defRPr>
            </a:lvl1pPr>
            <a:lvl2pPr marL="914400" lvl="1" indent="-228600" algn="l" rtl="0">
              <a:lnSpc>
                <a:spcPct val="90000"/>
              </a:lnSpc>
              <a:spcBef>
                <a:spcPts val="300"/>
              </a:spcBef>
              <a:spcAft>
                <a:spcPts val="0"/>
              </a:spcAft>
              <a:buSzPts val="1800"/>
              <a:buNone/>
              <a:defRPr sz="1800">
                <a:solidFill>
                  <a:srgbClr val="888888"/>
                </a:solidFill>
              </a:defRPr>
            </a:lvl2pPr>
            <a:lvl3pPr marL="1371600" lvl="2" indent="-228600" algn="l" rtl="0">
              <a:lnSpc>
                <a:spcPct val="90000"/>
              </a:lnSpc>
              <a:spcBef>
                <a:spcPts val="400"/>
              </a:spcBef>
              <a:spcAft>
                <a:spcPts val="0"/>
              </a:spcAft>
              <a:buSzPts val="1500"/>
              <a:buNone/>
              <a:defRPr sz="1500">
                <a:solidFill>
                  <a:srgbClr val="888888"/>
                </a:solidFill>
              </a:defRPr>
            </a:lvl3pPr>
            <a:lvl4pPr marL="1828800" lvl="3" indent="-228600" algn="l" rtl="0">
              <a:lnSpc>
                <a:spcPct val="90000"/>
              </a:lnSpc>
              <a:spcBef>
                <a:spcPts val="400"/>
              </a:spcBef>
              <a:spcAft>
                <a:spcPts val="0"/>
              </a:spcAft>
              <a:buSzPts val="1400"/>
              <a:buNone/>
              <a:defRPr sz="1400">
                <a:solidFill>
                  <a:srgbClr val="888888"/>
                </a:solidFill>
              </a:defRPr>
            </a:lvl4pPr>
            <a:lvl5pPr marL="2286000" lvl="4" indent="-228600" algn="l" rtl="0">
              <a:lnSpc>
                <a:spcPct val="90000"/>
              </a:lnSpc>
              <a:spcBef>
                <a:spcPts val="400"/>
              </a:spcBef>
              <a:spcAft>
                <a:spcPts val="0"/>
              </a:spcAft>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letely blank">
  <p:cSld name="Completely blank">
    <p:spTree>
      <p:nvGrpSpPr>
        <p:cNvPr id="1" name="Shape 9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94"/>
        <p:cNvGrpSpPr/>
        <p:nvPr/>
      </p:nvGrpSpPr>
      <p:grpSpPr>
        <a:xfrm>
          <a:off x="0" y="0"/>
          <a:ext cx="0" cy="0"/>
          <a:chOff x="0" y="0"/>
          <a:chExt cx="0" cy="0"/>
        </a:xfrm>
      </p:grpSpPr>
      <p:sp>
        <p:nvSpPr>
          <p:cNvPr id="95" name="Google Shape;95;p11"/>
          <p:cNvSpPr/>
          <p:nvPr/>
        </p:nvSpPr>
        <p:spPr>
          <a:xfrm>
            <a:off x="0" y="0"/>
            <a:ext cx="12192000" cy="4572000"/>
          </a:xfrm>
          <a:prstGeom prst="rect">
            <a:avLst/>
          </a:prstGeom>
          <a:solidFill>
            <a:srgbClr val="1D9AA1"/>
          </a:solidFill>
          <a:ln>
            <a:noFill/>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1"/>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1"/>
          <p:cNvSpPr txBox="1">
            <a:spLocks noGrp="1"/>
          </p:cNvSpPr>
          <p:nvPr>
            <p:ph type="title"/>
          </p:nvPr>
        </p:nvSpPr>
        <p:spPr>
          <a:xfrm>
            <a:off x="457200" y="4960137"/>
            <a:ext cx="7772400" cy="1463100"/>
          </a:xfrm>
          <a:prstGeom prst="rect">
            <a:avLst/>
          </a:prstGeom>
          <a:noFill/>
          <a:ln>
            <a:noFill/>
          </a:ln>
        </p:spPr>
        <p:txBody>
          <a:bodyPr spcFirstLastPara="1" wrap="square" lIns="88375" tIns="44175" rIns="88375" bIns="44175" anchor="ctr" anchorCtr="0">
            <a:normAutofit/>
          </a:bodyPr>
          <a:lstStyle>
            <a:lvl1pPr lvl="0" algn="r" rtl="0">
              <a:lnSpc>
                <a:spcPct val="80000"/>
              </a:lnSpc>
              <a:spcBef>
                <a:spcPts val="0"/>
              </a:spcBef>
              <a:spcAft>
                <a:spcPts val="0"/>
              </a:spcAft>
              <a:buClr>
                <a:srgbClr val="0C0C0C"/>
              </a:buClr>
              <a:buSzPts val="4900"/>
              <a:buFont typeface="Quattrocento Sans"/>
              <a:buNone/>
              <a:defRPr sz="4900"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8" name="Google Shape;98;p11"/>
          <p:cNvSpPr txBox="1">
            <a:spLocks noGrp="1"/>
          </p:cNvSpPr>
          <p:nvPr>
            <p:ph type="body" idx="1"/>
          </p:nvPr>
        </p:nvSpPr>
        <p:spPr>
          <a:xfrm>
            <a:off x="8610600" y="4960137"/>
            <a:ext cx="3200400" cy="1463100"/>
          </a:xfrm>
          <a:prstGeom prst="rect">
            <a:avLst/>
          </a:prstGeom>
          <a:noFill/>
          <a:ln>
            <a:noFill/>
          </a:ln>
        </p:spPr>
        <p:txBody>
          <a:bodyPr spcFirstLastPara="1" wrap="square" lIns="88375" tIns="44175" rIns="88375" bIns="44175" anchor="ctr" anchorCtr="0">
            <a:norm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800"/>
              <a:buNone/>
              <a:defRPr sz="1800">
                <a:solidFill>
                  <a:srgbClr val="888888"/>
                </a:solidFill>
              </a:defRPr>
            </a:lvl2pPr>
            <a:lvl3pPr marL="1371600" lvl="2" indent="-228600" algn="l" rtl="0">
              <a:lnSpc>
                <a:spcPct val="90000"/>
              </a:lnSpc>
              <a:spcBef>
                <a:spcPts val="400"/>
              </a:spcBef>
              <a:spcAft>
                <a:spcPts val="0"/>
              </a:spcAft>
              <a:buSzPts val="1500"/>
              <a:buNone/>
              <a:defRPr sz="1500">
                <a:solidFill>
                  <a:srgbClr val="888888"/>
                </a:solidFill>
              </a:defRPr>
            </a:lvl3pPr>
            <a:lvl4pPr marL="1828800" lvl="3" indent="-228600" algn="l" rtl="0">
              <a:lnSpc>
                <a:spcPct val="90000"/>
              </a:lnSpc>
              <a:spcBef>
                <a:spcPts val="400"/>
              </a:spcBef>
              <a:spcAft>
                <a:spcPts val="0"/>
              </a:spcAft>
              <a:buSzPts val="1400"/>
              <a:buNone/>
              <a:defRPr sz="1400">
                <a:solidFill>
                  <a:srgbClr val="888888"/>
                </a:solidFill>
              </a:defRPr>
            </a:lvl4pPr>
            <a:lvl5pPr marL="2286000" lvl="4" indent="-228600" algn="l" rtl="0">
              <a:lnSpc>
                <a:spcPct val="90000"/>
              </a:lnSpc>
              <a:spcBef>
                <a:spcPts val="400"/>
              </a:spcBef>
              <a:spcAft>
                <a:spcPts val="0"/>
              </a:spcAft>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cxnSp>
        <p:nvCxnSpPr>
          <p:cNvPr id="99" name="Google Shape;99;p11"/>
          <p:cNvCxnSpPr/>
          <p:nvPr/>
        </p:nvCxnSpPr>
        <p:spPr>
          <a:xfrm rot="10800000">
            <a:off x="8386843" y="5264106"/>
            <a:ext cx="0" cy="914400"/>
          </a:xfrm>
          <a:prstGeom prst="straightConnector1">
            <a:avLst/>
          </a:prstGeom>
          <a:noFill/>
          <a:ln w="19050" cap="flat" cmpd="sng">
            <a:solidFill>
              <a:srgbClr val="4C3282"/>
            </a:solidFill>
            <a:prstDash val="solid"/>
            <a:round/>
            <a:headEnd type="none" w="sm" len="sm"/>
            <a:tailEnd type="none" w="sm" len="sm"/>
          </a:ln>
        </p:spPr>
      </p:cxnSp>
      <p:pic>
        <p:nvPicPr>
          <p:cNvPr id="100" name="Google Shape;100;p11" descr="UW building"/>
          <p:cNvPicPr preferRelativeResize="0"/>
          <p:nvPr/>
        </p:nvPicPr>
        <p:blipFill rotWithShape="1">
          <a:blip r:embed="rId2">
            <a:alphaModFix/>
          </a:blip>
          <a:srcRect t="38182" b="5568"/>
          <a:stretch/>
        </p:blipFill>
        <p:spPr>
          <a:xfrm>
            <a:off x="3" y="0"/>
            <a:ext cx="12191993" cy="4572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01"/>
        <p:cNvGrpSpPr/>
        <p:nvPr/>
      </p:nvGrpSpPr>
      <p:grpSpPr>
        <a:xfrm>
          <a:off x="0" y="0"/>
          <a:ext cx="0" cy="0"/>
          <a:chOff x="0" y="0"/>
          <a:chExt cx="0" cy="0"/>
        </a:xfrm>
      </p:grpSpPr>
      <p:sp>
        <p:nvSpPr>
          <p:cNvPr id="102" name="Google Shape;102;p12"/>
          <p:cNvSpPr txBox="1">
            <a:spLocks noGrp="1"/>
          </p:cNvSpPr>
          <p:nvPr>
            <p:ph type="body" idx="1"/>
          </p:nvPr>
        </p:nvSpPr>
        <p:spPr>
          <a:xfrm>
            <a:off x="634620" y="1512985"/>
            <a:ext cx="5397600" cy="47964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103" name="Google Shape;103;p12"/>
          <p:cNvSpPr txBox="1">
            <a:spLocks noGrp="1"/>
          </p:cNvSpPr>
          <p:nvPr>
            <p:ph type="body" idx="2"/>
          </p:nvPr>
        </p:nvSpPr>
        <p:spPr>
          <a:xfrm>
            <a:off x="6364809" y="1512984"/>
            <a:ext cx="5397600" cy="47964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104" name="Google Shape;104;p12"/>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marR="0" lvl="0" algn="l" rtl="0">
              <a:lnSpc>
                <a:spcPct val="80000"/>
              </a:lnSpc>
              <a:spcBef>
                <a:spcPts val="0"/>
              </a:spcBef>
              <a:spcAft>
                <a:spcPts val="0"/>
              </a:spcAft>
              <a:buClr>
                <a:srgbClr val="0C0C0C"/>
              </a:buClr>
              <a:buSzPts val="43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11" name="Google Shape;11;p1"/>
          <p:cNvSpPr txBox="1">
            <a:spLocks noGrp="1"/>
          </p:cNvSpPr>
          <p:nvPr>
            <p:ph type="body" idx="1"/>
          </p:nvPr>
        </p:nvSpPr>
        <p:spPr>
          <a:xfrm>
            <a:off x="575240" y="1463857"/>
            <a:ext cx="11187000" cy="4845600"/>
          </a:xfrm>
          <a:prstGeom prst="rect">
            <a:avLst/>
          </a:prstGeom>
          <a:noFill/>
          <a:ln>
            <a:noFill/>
          </a:ln>
        </p:spPr>
        <p:txBody>
          <a:bodyPr spcFirstLastPara="1" wrap="square" lIns="44175" tIns="44175" rIns="44175" bIns="44175" anchor="t" anchorCtr="0">
            <a:spAutoFit/>
          </a:bodyPr>
          <a:lstStyle>
            <a:lvl1pPr marL="457200" marR="0" lvl="0" indent="-393700" algn="l" rtl="0">
              <a:lnSpc>
                <a:spcPct val="90000"/>
              </a:lnSpc>
              <a:spcBef>
                <a:spcPts val="1200"/>
              </a:spcBef>
              <a:spcAft>
                <a:spcPts val="0"/>
              </a:spcAft>
              <a:buClr>
                <a:srgbClr val="4C3282"/>
              </a:buClr>
              <a:buSzPts val="2600"/>
              <a:buFont typeface="Twentieth Century"/>
              <a:buChar char=" "/>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4" name="Google Shape;14;p1"/>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 id="2147483660" r:id="rId11"/>
    <p:sldLayoutId id="2147483661" r:id="rId12"/>
    <p:sldLayoutId id="2147483662" r:id="rId13"/>
    <p:sldLayoutId id="2147483664"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www.allthingsgraphed.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www.youtube.com/watch?v=7J3GadLzydI"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youtube.com/watch?v=HZ5YTanv5QE"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hyperlink" Target="https://www.youtube.com/watch?v=bIA8HEEUxZI" TargetMode="External"/><Relationship Id="rId4" Type="http://schemas.openxmlformats.org/officeDocument/2006/relationships/hyperlink" Target="https://www.youtube.com/watch?v=Urx87-NMm6c"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www.youtube.com/watch?v=obWXjtg0L64"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www.youtube.com/watch?v=obWXjtg0L64"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www.youtube.com/watch?v=obWXjtg0L64"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www.youtube.com/watch?v=obWXjtg0L64"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3" Type="http://schemas.openxmlformats.org/officeDocument/2006/relationships/hyperlink" Target="https://www.youtube.com/watch?v=obWXjtg0L64"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www.youtube.com/watch?v=5GcSvYDgiSo&amp;list=PLnZHgAO8ocBv6XRqZkqQjrsIJijn82UUC&amp;index=6" TargetMode="External"/><Relationship Id="rId2" Type="http://schemas.openxmlformats.org/officeDocument/2006/relationships/hyperlink" Target="https://www.youtube.com/watch?v=N6wicLpEmHY&amp;list=PLnZHgAO8ocBv6XRqZkqQjrsIJijn82UUC&amp;index=5" TargetMode="External"/><Relationship Id="rId1" Type="http://schemas.openxmlformats.org/officeDocument/2006/relationships/slideLayout" Target="../slideLayouts/slideLayout2.xml"/><Relationship Id="rId4" Type="http://schemas.openxmlformats.org/officeDocument/2006/relationships/hyperlink" Target="https://www.youtube.com/watch?v=7J3GadLzydI&amp;list=PLnZHgAO8ocBv6XRqZkqQjrsIJijn82UUC&amp;index=7"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4" name="Title 1">
            <a:extLst>
              <a:ext uri="{FF2B5EF4-FFF2-40B4-BE49-F238E27FC236}">
                <a16:creationId xmlns:a16="http://schemas.microsoft.com/office/drawing/2014/main" id="{FF74C60C-7FBF-0198-02D6-369C8C9E2F98}"/>
              </a:ext>
            </a:extLst>
          </p:cNvPr>
          <p:cNvSpPr txBox="1">
            <a:spLocks/>
          </p:cNvSpPr>
          <p:nvPr/>
        </p:nvSpPr>
        <p:spPr>
          <a:xfrm>
            <a:off x="2259666" y="1054389"/>
            <a:ext cx="7952128" cy="2625208"/>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pPr marL="0" marR="0" lvl="0" indent="0" algn="ctr" defTabSz="457200" rtl="0" eaLnBrk="1" fontAlgn="auto" latinLnBrk="0" hangingPunct="1">
              <a:lnSpc>
                <a:spcPct val="130000"/>
              </a:lnSpc>
              <a:spcBef>
                <a:spcPct val="0"/>
              </a:spcBef>
              <a:spcAft>
                <a:spcPts val="0"/>
              </a:spcAft>
              <a:buClrTx/>
              <a:buSzTx/>
              <a:buFontTx/>
              <a:buNone/>
              <a:tabLst/>
              <a:defRPr/>
            </a:pPr>
            <a: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Lecture</a:t>
            </a:r>
            <a:r>
              <a:rPr kumimoji="0" lang="zh-CN" altLang="en-US"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 </a:t>
            </a:r>
            <a: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12</a:t>
            </a:r>
            <a:b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br>
            <a:r>
              <a:rPr kumimoji="0" lang="en-US" sz="3600" b="0" i="0" u="none" strike="noStrike" kern="1200" cap="none" spc="0" normalizeH="0" baseline="0" noProof="0" dirty="0">
                <a:ln>
                  <a:noFill/>
                </a:ln>
                <a:solidFill>
                  <a:srgbClr val="4F81BD"/>
                </a:solidFill>
                <a:effectLst/>
                <a:uLnTx/>
                <a:uFillTx/>
                <a:latin typeface="Helvetica"/>
                <a:ea typeface="+mj-ea"/>
                <a:cs typeface="Helvetica"/>
              </a:rPr>
              <a:t>Graphs</a:t>
            </a:r>
          </a:p>
        </p:txBody>
      </p:sp>
      <p:sp>
        <p:nvSpPr>
          <p:cNvPr id="5" name="Subtitle 2">
            <a:extLst>
              <a:ext uri="{FF2B5EF4-FFF2-40B4-BE49-F238E27FC236}">
                <a16:creationId xmlns:a16="http://schemas.microsoft.com/office/drawing/2014/main" id="{4B44BB71-7572-07AF-DC4B-83D5FDDAFEA6}"/>
              </a:ext>
            </a:extLst>
          </p:cNvPr>
          <p:cNvSpPr txBox="1">
            <a:spLocks/>
          </p:cNvSpPr>
          <p:nvPr/>
        </p:nvSpPr>
        <p:spPr>
          <a:xfrm>
            <a:off x="3034145" y="3793837"/>
            <a:ext cx="6400800" cy="1752600"/>
          </a:xfrm>
          <a:prstGeom prst="rect">
            <a:avLst/>
          </a:prstGeom>
        </p:spPr>
        <p:txBody>
          <a:bodyPr vert="horz" lIns="91440" tIns="45720" rIns="91440" bIns="45720" rtlCol="0" anchor="ctr">
            <a:normAutofit/>
          </a:bodyPr>
          <a:lstStyle>
            <a:lvl1pPr marL="0" indent="0" algn="ctr" defTabSz="457200" rtl="0" eaLnBrk="1" latinLnBrk="0" hangingPunct="1">
              <a:spcBef>
                <a:spcPct val="20000"/>
              </a:spcBef>
              <a:buClr>
                <a:schemeClr val="accent6"/>
              </a:buClr>
              <a:buFont typeface="Wingdings" charset="2"/>
              <a:buNone/>
              <a:defRPr sz="2400" kern="1200">
                <a:solidFill>
                  <a:schemeClr val="tx1"/>
                </a:solidFill>
                <a:latin typeface="Times New Roman"/>
                <a:ea typeface="+mn-ea"/>
                <a:cs typeface="Times New Roman"/>
              </a:defRPr>
            </a:lvl1pPr>
            <a:lvl2pPr marL="457200" indent="0" algn="ctr" defTabSz="457200" rtl="0" eaLnBrk="1" latinLnBrk="0" hangingPunct="1">
              <a:spcBef>
                <a:spcPct val="20000"/>
              </a:spcBef>
              <a:buClr>
                <a:schemeClr val="accent6"/>
              </a:buClr>
              <a:buFont typeface="Wingdings" charset="2"/>
              <a:buNone/>
              <a:defRPr sz="2000" kern="1200">
                <a:solidFill>
                  <a:schemeClr val="tx1">
                    <a:tint val="75000"/>
                  </a:schemeClr>
                </a:solidFill>
                <a:latin typeface="Times New Roman"/>
                <a:ea typeface="+mn-ea"/>
                <a:cs typeface="Times New Roman"/>
              </a:defRPr>
            </a:lvl2pPr>
            <a:lvl3pPr marL="914400" indent="0" algn="ctr" defTabSz="457200" rtl="0" eaLnBrk="1" latinLnBrk="0" hangingPunct="1">
              <a:spcBef>
                <a:spcPct val="20000"/>
              </a:spcBef>
              <a:buClr>
                <a:schemeClr val="accent6"/>
              </a:buClr>
              <a:buFont typeface="Wingdings" charset="2"/>
              <a:buNone/>
              <a:defRPr sz="1800" kern="1200">
                <a:solidFill>
                  <a:schemeClr val="tx1">
                    <a:tint val="75000"/>
                  </a:schemeClr>
                </a:solidFill>
                <a:latin typeface="Times New Roman"/>
                <a:ea typeface="+mn-ea"/>
                <a:cs typeface="Times New Roman"/>
              </a:defRPr>
            </a:lvl3pPr>
            <a:lvl4pPr marL="1371600" indent="0" algn="ctr" defTabSz="457200" rtl="0" eaLnBrk="1" latinLnBrk="0" hangingPunct="1">
              <a:spcBef>
                <a:spcPct val="20000"/>
              </a:spcBef>
              <a:buClr>
                <a:schemeClr val="accent6"/>
              </a:buClr>
              <a:buFont typeface="Wingdings" charset="2"/>
              <a:buNone/>
              <a:defRPr sz="1600" kern="1200">
                <a:solidFill>
                  <a:schemeClr val="tx1">
                    <a:tint val="75000"/>
                  </a:schemeClr>
                </a:solidFill>
                <a:latin typeface="Times New Roman"/>
                <a:ea typeface="+mn-ea"/>
                <a:cs typeface="Times New Roman"/>
              </a:defRPr>
            </a:lvl4pPr>
            <a:lvl5pPr marL="1828800" indent="0" algn="ctr" defTabSz="457200" rtl="0" eaLnBrk="1" latinLnBrk="0" hangingPunct="1">
              <a:spcBef>
                <a:spcPct val="20000"/>
              </a:spcBef>
              <a:buClr>
                <a:schemeClr val="accent6"/>
              </a:buClr>
              <a:buFont typeface="Wingdings" charset="2"/>
              <a:buNone/>
              <a:defRPr sz="1600" kern="1200">
                <a:solidFill>
                  <a:schemeClr val="tx1">
                    <a:tint val="75000"/>
                  </a:schemeClr>
                </a:solidFill>
                <a:latin typeface="Times New Roman"/>
                <a:ea typeface="+mn-ea"/>
                <a:cs typeface="Times New Roman"/>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
                <a:srgbClr val="F79646"/>
              </a:buClr>
              <a:buSzTx/>
              <a:buFont typeface="Wingdings" charset="2"/>
              <a:buNone/>
              <a:tabLst/>
              <a:defRPr/>
            </a:pPr>
            <a:r>
              <a:rPr kumimoji="0" lang="en-US" sz="2000" b="0" i="0" u="none" strike="noStrike" kern="1200" cap="none" spc="0" normalizeH="0" baseline="0" noProof="0">
                <a:ln>
                  <a:noFill/>
                </a:ln>
                <a:solidFill>
                  <a:sysClr val="windowText" lastClr="000000"/>
                </a:solidFill>
                <a:effectLst/>
                <a:uLnTx/>
                <a:uFillTx/>
                <a:latin typeface="Times New Roman"/>
                <a:ea typeface="+mn-ea"/>
                <a:cs typeface="Times New Roman"/>
              </a:rPr>
              <a:t>Department</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of</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Computer</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Science</a:t>
            </a:r>
          </a:p>
          <a:p>
            <a:pPr marL="0" marR="0" lvl="0" indent="0" algn="ctr" defTabSz="457200" rtl="0" eaLnBrk="1" fontAlgn="auto" latinLnBrk="0" hangingPunct="1">
              <a:lnSpc>
                <a:spcPct val="100000"/>
              </a:lnSpc>
              <a:spcBef>
                <a:spcPct val="20000"/>
              </a:spcBef>
              <a:spcAft>
                <a:spcPts val="0"/>
              </a:spcAft>
              <a:buClr>
                <a:srgbClr val="F79646"/>
              </a:buClr>
              <a:buSzTx/>
              <a:buFont typeface="Wingdings" charset="2"/>
              <a:buNone/>
              <a:tabLst/>
              <a:defRPr/>
            </a:pPr>
            <a:r>
              <a:rPr kumimoji="0" lang="en-US" sz="2000" b="0" i="0" u="none" strike="noStrike" kern="1200" cap="none" spc="0" normalizeH="0" baseline="0" noProof="0">
                <a:ln>
                  <a:noFill/>
                </a:ln>
                <a:solidFill>
                  <a:sysClr val="windowText" lastClr="000000"/>
                </a:solidFill>
                <a:effectLst/>
                <a:uLnTx/>
                <a:uFillTx/>
                <a:latin typeface="Times New Roman"/>
                <a:ea typeface="+mn-ea"/>
                <a:cs typeface="Times New Roman"/>
              </a:rPr>
              <a:t>Hofstra</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University</a:t>
            </a:r>
            <a:endParaRPr kumimoji="0" lang="en-US" sz="2000" b="0" i="0" u="none" strike="noStrike" kern="1200" cap="none" spc="0" normalizeH="0" baseline="0" noProof="0" dirty="0">
              <a:ln>
                <a:noFill/>
              </a:ln>
              <a:solidFill>
                <a:sysClr val="windowText" lastClr="000000"/>
              </a:solidFill>
              <a:effectLst/>
              <a:uLnTx/>
              <a:uFillTx/>
              <a:latin typeface="Times New Roman"/>
              <a:ea typeface="+mn-ea"/>
              <a:cs typeface="Times New Roman"/>
            </a:endParaRPr>
          </a:p>
        </p:txBody>
      </p:sp>
      <p:sp>
        <p:nvSpPr>
          <p:cNvPr id="2" name="TextBox 1">
            <a:extLst>
              <a:ext uri="{FF2B5EF4-FFF2-40B4-BE49-F238E27FC236}">
                <a16:creationId xmlns:a16="http://schemas.microsoft.com/office/drawing/2014/main" id="{260853BE-133A-977A-76F6-3EBD56979FEE}"/>
              </a:ext>
            </a:extLst>
          </p:cNvPr>
          <p:cNvSpPr txBox="1"/>
          <p:nvPr/>
        </p:nvSpPr>
        <p:spPr>
          <a:xfrm>
            <a:off x="4358711" y="6487758"/>
            <a:ext cx="4856394" cy="276999"/>
          </a:xfrm>
          <a:prstGeom prst="rect">
            <a:avLst/>
          </a:prstGeom>
          <a:solidFill>
            <a:srgbClr val="FFFFFF"/>
          </a:solidFill>
          <a:ln w="25400" cap="flat" cmpd="sng" algn="ctr">
            <a:solidFill>
              <a:srgbClr val="B7C6FE"/>
            </a:solidFill>
            <a:prstDash val="solid"/>
          </a:ln>
          <a:effectLst/>
        </p:spPr>
        <p:txBody>
          <a:bodyPr wrap="squar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dirty="0">
                <a:ln>
                  <a:noFill/>
                </a:ln>
                <a:solidFill>
                  <a:srgbClr val="000000"/>
                </a:solidFill>
                <a:effectLst/>
                <a:uLnTx/>
                <a:uFillTx/>
                <a:latin typeface="Gill Sans Light"/>
                <a:ea typeface="宋体" panose="02010600030101010101" pitchFamily="2" charset="-122"/>
                <a:cs typeface="+mn-cs"/>
              </a:rPr>
              <a:t>Acknowledgement: Lecture slides based on </a:t>
            </a:r>
            <a:r>
              <a:rPr lang="en-US" altLang="zh-CN" sz="1200" b="1" kern="1200" dirty="0" err="1">
                <a:latin typeface="Gill Sans Light"/>
                <a:ea typeface="宋体" panose="02010600030101010101" pitchFamily="2" charset="-122"/>
                <a:cs typeface="+mn-cs"/>
              </a:rPr>
              <a:t>UofW</a:t>
            </a:r>
            <a:r>
              <a:rPr kumimoji="0" lang="en-US" altLang="zh-CN" sz="1200" b="1" i="0" u="none" strike="noStrike" kern="1200" cap="none" spc="0" normalizeH="0" baseline="0" noProof="0" dirty="0">
                <a:ln>
                  <a:noFill/>
                </a:ln>
                <a:solidFill>
                  <a:srgbClr val="000000"/>
                </a:solidFill>
                <a:effectLst/>
                <a:uLnTx/>
                <a:uFillTx/>
                <a:latin typeface="Gill Sans Light"/>
                <a:ea typeface="宋体" panose="02010600030101010101" pitchFamily="2" charset="-122"/>
                <a:cs typeface="+mn-cs"/>
              </a:rPr>
              <a:t> Course on Data Structures </a:t>
            </a:r>
            <a:endParaRPr kumimoji="0" lang="en-SE" sz="1200" b="1" i="0" u="none" strike="noStrike" kern="1200" cap="none" spc="0" normalizeH="0" baseline="0" noProof="0" dirty="0">
              <a:ln>
                <a:noFill/>
              </a:ln>
              <a:solidFill>
                <a:srgbClr val="000000"/>
              </a:solidFill>
              <a:effectLst/>
              <a:uLnTx/>
              <a:uFillTx/>
              <a:latin typeface="Gill Sans Light"/>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29"/>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Adjacency Matrix</a:t>
            </a:r>
            <a:endParaRPr/>
          </a:p>
        </p:txBody>
      </p:sp>
      <p:graphicFrame>
        <p:nvGraphicFramePr>
          <p:cNvPr id="433" name="Google Shape;433;p29"/>
          <p:cNvGraphicFramePr/>
          <p:nvPr>
            <p:extLst>
              <p:ext uri="{D42A27DB-BD31-4B8C-83A1-F6EECF244321}">
                <p14:modId xmlns:p14="http://schemas.microsoft.com/office/powerpoint/2010/main" val="202659754"/>
              </p:ext>
            </p:extLst>
          </p:nvPr>
        </p:nvGraphicFramePr>
        <p:xfrm>
          <a:off x="6477234" y="2102951"/>
          <a:ext cx="5460600" cy="3768480"/>
        </p:xfrm>
        <a:graphic>
          <a:graphicData uri="http://schemas.openxmlformats.org/drawingml/2006/table">
            <a:tbl>
              <a:tblPr firstRow="1" bandRow="1">
                <a:noFill/>
              </a:tblPr>
              <a:tblGrid>
                <a:gridCol w="682575">
                  <a:extLst>
                    <a:ext uri="{9D8B030D-6E8A-4147-A177-3AD203B41FA5}">
                      <a16:colId xmlns:a16="http://schemas.microsoft.com/office/drawing/2014/main" val="20000"/>
                    </a:ext>
                  </a:extLst>
                </a:gridCol>
                <a:gridCol w="682575">
                  <a:extLst>
                    <a:ext uri="{9D8B030D-6E8A-4147-A177-3AD203B41FA5}">
                      <a16:colId xmlns:a16="http://schemas.microsoft.com/office/drawing/2014/main" val="20001"/>
                    </a:ext>
                  </a:extLst>
                </a:gridCol>
                <a:gridCol w="682575">
                  <a:extLst>
                    <a:ext uri="{9D8B030D-6E8A-4147-A177-3AD203B41FA5}">
                      <a16:colId xmlns:a16="http://schemas.microsoft.com/office/drawing/2014/main" val="20002"/>
                    </a:ext>
                  </a:extLst>
                </a:gridCol>
                <a:gridCol w="682575">
                  <a:extLst>
                    <a:ext uri="{9D8B030D-6E8A-4147-A177-3AD203B41FA5}">
                      <a16:colId xmlns:a16="http://schemas.microsoft.com/office/drawing/2014/main" val="20003"/>
                    </a:ext>
                  </a:extLst>
                </a:gridCol>
                <a:gridCol w="682575">
                  <a:extLst>
                    <a:ext uri="{9D8B030D-6E8A-4147-A177-3AD203B41FA5}">
                      <a16:colId xmlns:a16="http://schemas.microsoft.com/office/drawing/2014/main" val="20004"/>
                    </a:ext>
                  </a:extLst>
                </a:gridCol>
                <a:gridCol w="682575">
                  <a:extLst>
                    <a:ext uri="{9D8B030D-6E8A-4147-A177-3AD203B41FA5}">
                      <a16:colId xmlns:a16="http://schemas.microsoft.com/office/drawing/2014/main" val="20005"/>
                    </a:ext>
                  </a:extLst>
                </a:gridCol>
                <a:gridCol w="682575">
                  <a:extLst>
                    <a:ext uri="{9D8B030D-6E8A-4147-A177-3AD203B41FA5}">
                      <a16:colId xmlns:a16="http://schemas.microsoft.com/office/drawing/2014/main" val="20006"/>
                    </a:ext>
                  </a:extLst>
                </a:gridCol>
                <a:gridCol w="682575">
                  <a:extLst>
                    <a:ext uri="{9D8B030D-6E8A-4147-A177-3AD203B41FA5}">
                      <a16:colId xmlns:a16="http://schemas.microsoft.com/office/drawing/2014/main" val="20007"/>
                    </a:ext>
                  </a:extLst>
                </a:gridCol>
              </a:tblGrid>
              <a:tr h="266875">
                <a:tc>
                  <a:txBody>
                    <a:bodyPr/>
                    <a:lstStyle/>
                    <a:p>
                      <a:pPr marL="0" marR="0" lvl="0" indent="0" algn="ctr" rtl="0">
                        <a:spcBef>
                          <a:spcPts val="0"/>
                        </a:spcBef>
                        <a:spcAft>
                          <a:spcPts val="0"/>
                        </a:spcAft>
                        <a:buNone/>
                      </a:pPr>
                      <a:endParaRPr sz="2400" dirty="0">
                        <a:latin typeface="Calibri"/>
                        <a:ea typeface="Calibri"/>
                        <a:cs typeface="Calibri"/>
                        <a:sym typeface="Calibri"/>
                      </a:endParaRPr>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1</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2</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3</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4</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5</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6</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b="1" dirty="0">
                          <a:solidFill>
                            <a:srgbClr val="FF0000"/>
                          </a:solidFill>
                          <a:latin typeface="Calibri"/>
                          <a:ea typeface="Calibri"/>
                          <a:cs typeface="Calibri"/>
                          <a:sym typeface="Calibri"/>
                        </a:rPr>
                        <a:t>1</a:t>
                      </a:r>
                      <a:endParaRPr dirty="0"/>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1</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b="1" dirty="0">
                          <a:solidFill>
                            <a:srgbClr val="FF0000"/>
                          </a:solidFill>
                          <a:latin typeface="Calibri"/>
                          <a:ea typeface="Calibri"/>
                          <a:cs typeface="Calibri"/>
                          <a:sym typeface="Calibri"/>
                        </a:rPr>
                        <a:t>1</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extLst>
                  <a:ext uri="{0D108BD9-81ED-4DB2-BD59-A6C34878D82A}">
                    <a16:rowId xmlns:a16="http://schemas.microsoft.com/office/drawing/2014/main" val="10002"/>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2</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b="1" dirty="0">
                          <a:solidFill>
                            <a:srgbClr val="FF0000"/>
                          </a:solidFill>
                          <a:latin typeface="Calibri"/>
                          <a:ea typeface="Calibri"/>
                          <a:cs typeface="Calibri"/>
                          <a:sym typeface="Calibri"/>
                        </a:rPr>
                        <a:t>1</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b="1" dirty="0">
                          <a:solidFill>
                            <a:srgbClr val="FF0000"/>
                          </a:solidFill>
                          <a:latin typeface="Calibri"/>
                          <a:ea typeface="Calibri"/>
                          <a:cs typeface="Calibri"/>
                          <a:sym typeface="Calibri"/>
                        </a:rPr>
                        <a:t>1</a:t>
                      </a:r>
                      <a:endParaRPr dirty="0"/>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extLst>
                  <a:ext uri="{0D108BD9-81ED-4DB2-BD59-A6C34878D82A}">
                    <a16:rowId xmlns:a16="http://schemas.microsoft.com/office/drawing/2014/main" val="10003"/>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3</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extLst>
                  <a:ext uri="{0D108BD9-81ED-4DB2-BD59-A6C34878D82A}">
                    <a16:rowId xmlns:a16="http://schemas.microsoft.com/office/drawing/2014/main" val="10004"/>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4</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extLst>
                  <a:ext uri="{0D108BD9-81ED-4DB2-BD59-A6C34878D82A}">
                    <a16:rowId xmlns:a16="http://schemas.microsoft.com/office/drawing/2014/main" val="10005"/>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5</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extLst>
                  <a:ext uri="{0D108BD9-81ED-4DB2-BD59-A6C34878D82A}">
                    <a16:rowId xmlns:a16="http://schemas.microsoft.com/office/drawing/2014/main" val="10006"/>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6</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tc>
                <a:extLst>
                  <a:ext uri="{0D108BD9-81ED-4DB2-BD59-A6C34878D82A}">
                    <a16:rowId xmlns:a16="http://schemas.microsoft.com/office/drawing/2014/main" val="10007"/>
                  </a:ext>
                </a:extLst>
              </a:tr>
            </a:tbl>
          </a:graphicData>
        </a:graphic>
      </p:graphicFrame>
      <p:grpSp>
        <p:nvGrpSpPr>
          <p:cNvPr id="434" name="Google Shape;434;p29"/>
          <p:cNvGrpSpPr/>
          <p:nvPr/>
        </p:nvGrpSpPr>
        <p:grpSpPr>
          <a:xfrm>
            <a:off x="7238082" y="143217"/>
            <a:ext cx="4197425" cy="1866768"/>
            <a:chOff x="4202258" y="3421009"/>
            <a:chExt cx="5122837" cy="2090659"/>
          </a:xfrm>
        </p:grpSpPr>
        <p:grpSp>
          <p:nvGrpSpPr>
            <p:cNvPr id="435" name="Google Shape;435;p29"/>
            <p:cNvGrpSpPr/>
            <p:nvPr/>
          </p:nvGrpSpPr>
          <p:grpSpPr>
            <a:xfrm>
              <a:off x="4202258" y="4542602"/>
              <a:ext cx="690113" cy="690113"/>
              <a:chOff x="9831042" y="3675297"/>
              <a:chExt cx="690113" cy="690113"/>
            </a:xfrm>
          </p:grpSpPr>
          <p:sp>
            <p:nvSpPr>
              <p:cNvPr id="436" name="Google Shape;436;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37" name="Google Shape;437;p29"/>
              <p:cNvSpPr txBox="1"/>
              <p:nvPr/>
            </p:nvSpPr>
            <p:spPr>
              <a:xfrm>
                <a:off x="9927534" y="3748446"/>
                <a:ext cx="415153" cy="5170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6</a:t>
                </a:r>
                <a:endParaRPr/>
              </a:p>
            </p:txBody>
          </p:sp>
        </p:grpSp>
        <p:grpSp>
          <p:nvGrpSpPr>
            <p:cNvPr id="438" name="Google Shape;438;p29"/>
            <p:cNvGrpSpPr/>
            <p:nvPr/>
          </p:nvGrpSpPr>
          <p:grpSpPr>
            <a:xfrm>
              <a:off x="5481419" y="4821554"/>
              <a:ext cx="2020949" cy="690114"/>
              <a:chOff x="9076131" y="1493488"/>
              <a:chExt cx="2020949" cy="690114"/>
            </a:xfrm>
          </p:grpSpPr>
          <p:grpSp>
            <p:nvGrpSpPr>
              <p:cNvPr id="439" name="Google Shape;439;p29"/>
              <p:cNvGrpSpPr/>
              <p:nvPr/>
            </p:nvGrpSpPr>
            <p:grpSpPr>
              <a:xfrm>
                <a:off x="9076131" y="1493489"/>
                <a:ext cx="690113" cy="690113"/>
                <a:chOff x="9831042" y="3675297"/>
                <a:chExt cx="690113" cy="690113"/>
              </a:xfrm>
            </p:grpSpPr>
            <p:sp>
              <p:nvSpPr>
                <p:cNvPr id="440" name="Google Shape;440;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41" name="Google Shape;441;p29"/>
                <p:cNvSpPr txBox="1"/>
                <p:nvPr/>
              </p:nvSpPr>
              <p:spPr>
                <a:xfrm>
                  <a:off x="9974345" y="3747411"/>
                  <a:ext cx="415153" cy="5170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grpSp>
          <p:grpSp>
            <p:nvGrpSpPr>
              <p:cNvPr id="442" name="Google Shape;442;p29"/>
              <p:cNvGrpSpPr/>
              <p:nvPr/>
            </p:nvGrpSpPr>
            <p:grpSpPr>
              <a:xfrm>
                <a:off x="10406967" y="1493488"/>
                <a:ext cx="690113" cy="690113"/>
                <a:chOff x="9831042" y="3675297"/>
                <a:chExt cx="690113" cy="690113"/>
              </a:xfrm>
            </p:grpSpPr>
            <p:sp>
              <p:nvSpPr>
                <p:cNvPr id="443" name="Google Shape;443;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44" name="Google Shape;444;p29"/>
                <p:cNvSpPr txBox="1"/>
                <p:nvPr/>
              </p:nvSpPr>
              <p:spPr>
                <a:xfrm>
                  <a:off x="9963998" y="3773100"/>
                  <a:ext cx="415154" cy="5170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grpSp>
          <p:cxnSp>
            <p:nvCxnSpPr>
              <p:cNvPr id="445" name="Google Shape;445;p29"/>
              <p:cNvCxnSpPr>
                <a:endCxn id="443" idx="2"/>
              </p:cNvCxnSpPr>
              <p:nvPr/>
            </p:nvCxnSpPr>
            <p:spPr>
              <a:xfrm>
                <a:off x="9766167" y="1838545"/>
                <a:ext cx="640800" cy="0"/>
              </a:xfrm>
              <a:prstGeom prst="straightConnector1">
                <a:avLst/>
              </a:prstGeom>
              <a:noFill/>
              <a:ln w="28575" cap="flat" cmpd="sng">
                <a:solidFill>
                  <a:srgbClr val="B6A479"/>
                </a:solidFill>
                <a:prstDash val="solid"/>
                <a:round/>
                <a:headEnd type="none" w="sm" len="sm"/>
                <a:tailEnd type="none" w="sm" len="sm"/>
              </a:ln>
            </p:spPr>
          </p:cxnSp>
        </p:grpSp>
        <p:grpSp>
          <p:nvGrpSpPr>
            <p:cNvPr id="446" name="Google Shape;446;p29"/>
            <p:cNvGrpSpPr/>
            <p:nvPr/>
          </p:nvGrpSpPr>
          <p:grpSpPr>
            <a:xfrm>
              <a:off x="7318349" y="3421009"/>
              <a:ext cx="690113" cy="690113"/>
              <a:chOff x="9831042" y="3675297"/>
              <a:chExt cx="690113" cy="690113"/>
            </a:xfrm>
          </p:grpSpPr>
          <p:sp>
            <p:nvSpPr>
              <p:cNvPr id="447" name="Google Shape;447;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48" name="Google Shape;448;p29"/>
              <p:cNvSpPr txBox="1"/>
              <p:nvPr/>
            </p:nvSpPr>
            <p:spPr>
              <a:xfrm>
                <a:off x="9981098" y="3722015"/>
                <a:ext cx="415153" cy="51703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grpSp>
        <p:grpSp>
          <p:nvGrpSpPr>
            <p:cNvPr id="449" name="Google Shape;449;p29"/>
            <p:cNvGrpSpPr/>
            <p:nvPr/>
          </p:nvGrpSpPr>
          <p:grpSpPr>
            <a:xfrm>
              <a:off x="8634982" y="4038483"/>
              <a:ext cx="690113" cy="690113"/>
              <a:chOff x="9831042" y="3675297"/>
              <a:chExt cx="690113" cy="690113"/>
            </a:xfrm>
          </p:grpSpPr>
          <p:sp>
            <p:nvSpPr>
              <p:cNvPr id="450" name="Google Shape;450;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51" name="Google Shape;451;p29"/>
              <p:cNvSpPr txBox="1"/>
              <p:nvPr/>
            </p:nvSpPr>
            <p:spPr>
              <a:xfrm>
                <a:off x="9999484" y="3758562"/>
                <a:ext cx="312907" cy="5170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grpSp>
        <p:cxnSp>
          <p:nvCxnSpPr>
            <p:cNvPr id="452" name="Google Shape;452;p29"/>
            <p:cNvCxnSpPr>
              <a:stCxn id="447" idx="5"/>
              <a:endCxn id="450" idx="2"/>
            </p:cNvCxnSpPr>
            <p:nvPr/>
          </p:nvCxnSpPr>
          <p:spPr>
            <a:xfrm>
              <a:off x="7907397" y="4010057"/>
              <a:ext cx="727500" cy="373500"/>
            </a:xfrm>
            <a:prstGeom prst="straightConnector1">
              <a:avLst/>
            </a:prstGeom>
            <a:noFill/>
            <a:ln w="28575" cap="flat" cmpd="sng">
              <a:solidFill>
                <a:srgbClr val="B6A479"/>
              </a:solidFill>
              <a:prstDash val="solid"/>
              <a:round/>
              <a:headEnd type="none" w="sm" len="sm"/>
              <a:tailEnd type="none" w="sm" len="sm"/>
            </a:ln>
          </p:spPr>
        </p:cxnSp>
        <p:grpSp>
          <p:nvGrpSpPr>
            <p:cNvPr id="453" name="Google Shape;453;p29"/>
            <p:cNvGrpSpPr/>
            <p:nvPr/>
          </p:nvGrpSpPr>
          <p:grpSpPr>
            <a:xfrm>
              <a:off x="4452719" y="3581400"/>
              <a:ext cx="2020949" cy="690114"/>
              <a:chOff x="9076131" y="1493488"/>
              <a:chExt cx="2020949" cy="690114"/>
            </a:xfrm>
          </p:grpSpPr>
          <p:grpSp>
            <p:nvGrpSpPr>
              <p:cNvPr id="454" name="Google Shape;454;p29"/>
              <p:cNvGrpSpPr/>
              <p:nvPr/>
            </p:nvGrpSpPr>
            <p:grpSpPr>
              <a:xfrm>
                <a:off x="9076131" y="1493489"/>
                <a:ext cx="690113" cy="690113"/>
                <a:chOff x="9831042" y="3675297"/>
                <a:chExt cx="690113" cy="690113"/>
              </a:xfrm>
            </p:grpSpPr>
            <p:sp>
              <p:nvSpPr>
                <p:cNvPr id="455" name="Google Shape;455;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56" name="Google Shape;456;p29"/>
                <p:cNvSpPr txBox="1"/>
                <p:nvPr/>
              </p:nvSpPr>
              <p:spPr>
                <a:xfrm>
                  <a:off x="9974327" y="3736461"/>
                  <a:ext cx="415153" cy="51703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0</a:t>
                  </a:r>
                  <a:endParaRPr/>
                </a:p>
              </p:txBody>
            </p:sp>
          </p:grpSp>
          <p:grpSp>
            <p:nvGrpSpPr>
              <p:cNvPr id="457" name="Google Shape;457;p29"/>
              <p:cNvGrpSpPr/>
              <p:nvPr/>
            </p:nvGrpSpPr>
            <p:grpSpPr>
              <a:xfrm>
                <a:off x="10406967" y="1493488"/>
                <a:ext cx="690113" cy="690113"/>
                <a:chOff x="9831042" y="3675297"/>
                <a:chExt cx="690113" cy="690113"/>
              </a:xfrm>
            </p:grpSpPr>
            <p:sp>
              <p:nvSpPr>
                <p:cNvPr id="458" name="Google Shape;458;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59" name="Google Shape;459;p29"/>
                <p:cNvSpPr txBox="1"/>
                <p:nvPr/>
              </p:nvSpPr>
              <p:spPr>
                <a:xfrm>
                  <a:off x="9982570" y="3733816"/>
                  <a:ext cx="415153" cy="5170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grpSp>
          <p:cxnSp>
            <p:nvCxnSpPr>
              <p:cNvPr id="460" name="Google Shape;460;p29"/>
              <p:cNvCxnSpPr>
                <a:endCxn id="458" idx="2"/>
              </p:cNvCxnSpPr>
              <p:nvPr/>
            </p:nvCxnSpPr>
            <p:spPr>
              <a:xfrm>
                <a:off x="9766167" y="1838545"/>
                <a:ext cx="640800" cy="0"/>
              </a:xfrm>
              <a:prstGeom prst="straightConnector1">
                <a:avLst/>
              </a:prstGeom>
              <a:noFill/>
              <a:ln w="28575" cap="flat" cmpd="sng">
                <a:solidFill>
                  <a:srgbClr val="B6A479"/>
                </a:solidFill>
                <a:prstDash val="solid"/>
                <a:round/>
                <a:headEnd type="none" w="sm" len="sm"/>
                <a:tailEnd type="none" w="sm" len="sm"/>
              </a:ln>
            </p:spPr>
          </p:cxnSp>
        </p:grpSp>
        <p:cxnSp>
          <p:nvCxnSpPr>
            <p:cNvPr id="461" name="Google Shape;461;p29"/>
            <p:cNvCxnSpPr>
              <a:stCxn id="455" idx="5"/>
              <a:endCxn id="440" idx="1"/>
            </p:cNvCxnSpPr>
            <p:nvPr/>
          </p:nvCxnSpPr>
          <p:spPr>
            <a:xfrm>
              <a:off x="5041767" y="4170449"/>
              <a:ext cx="540600" cy="752100"/>
            </a:xfrm>
            <a:prstGeom prst="straightConnector1">
              <a:avLst/>
            </a:prstGeom>
            <a:noFill/>
            <a:ln w="28575" cap="flat" cmpd="sng">
              <a:solidFill>
                <a:srgbClr val="B6A479"/>
              </a:solidFill>
              <a:prstDash val="solid"/>
              <a:round/>
              <a:headEnd type="none" w="sm" len="sm"/>
              <a:tailEnd type="none" w="sm" len="sm"/>
            </a:ln>
          </p:spPr>
        </p:cxnSp>
        <p:cxnSp>
          <p:nvCxnSpPr>
            <p:cNvPr id="462" name="Google Shape;462;p29"/>
            <p:cNvCxnSpPr>
              <a:stCxn id="443" idx="7"/>
              <a:endCxn id="450" idx="3"/>
            </p:cNvCxnSpPr>
            <p:nvPr/>
          </p:nvCxnSpPr>
          <p:spPr>
            <a:xfrm rot="10800000" flipH="1">
              <a:off x="7401303" y="4627419"/>
              <a:ext cx="1334700" cy="295200"/>
            </a:xfrm>
            <a:prstGeom prst="straightConnector1">
              <a:avLst/>
            </a:prstGeom>
            <a:noFill/>
            <a:ln w="28575" cap="flat" cmpd="sng">
              <a:solidFill>
                <a:srgbClr val="B6A479"/>
              </a:solidFill>
              <a:prstDash val="solid"/>
              <a:round/>
              <a:headEnd type="none" w="sm" len="sm"/>
              <a:tailEnd type="none" w="sm" len="sm"/>
            </a:ln>
          </p:spPr>
        </p:cxnSp>
        <p:cxnSp>
          <p:nvCxnSpPr>
            <p:cNvPr id="463" name="Google Shape;463;p29"/>
            <p:cNvCxnSpPr>
              <a:stCxn id="458" idx="5"/>
              <a:endCxn id="443" idx="1"/>
            </p:cNvCxnSpPr>
            <p:nvPr/>
          </p:nvCxnSpPr>
          <p:spPr>
            <a:xfrm>
              <a:off x="6372603" y="4170448"/>
              <a:ext cx="540600" cy="752100"/>
            </a:xfrm>
            <a:prstGeom prst="straightConnector1">
              <a:avLst/>
            </a:prstGeom>
            <a:noFill/>
            <a:ln w="28575" cap="flat" cmpd="sng">
              <a:solidFill>
                <a:srgbClr val="B6A479"/>
              </a:solidFill>
              <a:prstDash val="solid"/>
              <a:round/>
              <a:headEnd type="none" w="sm" len="sm"/>
              <a:tailEnd type="none" w="sm" len="sm"/>
            </a:ln>
          </p:spPr>
        </p:cxnSp>
      </p:grpSp>
      <p:sp>
        <p:nvSpPr>
          <p:cNvPr id="464" name="Google Shape;464;p29"/>
          <p:cNvSpPr txBox="1"/>
          <p:nvPr/>
        </p:nvSpPr>
        <p:spPr>
          <a:xfrm>
            <a:off x="657225" y="1505782"/>
            <a:ext cx="5901600" cy="52629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In an adjacency matrix a[u][v] is 1 if there is an edge (</a:t>
            </a:r>
            <a:r>
              <a:rPr lang="en-US" sz="2800" dirty="0" err="1">
                <a:solidFill>
                  <a:schemeClr val="dk1"/>
                </a:solidFill>
                <a:latin typeface="Quattrocento Sans"/>
                <a:ea typeface="Quattrocento Sans"/>
                <a:cs typeface="Quattrocento Sans"/>
                <a:sym typeface="Quattrocento Sans"/>
              </a:rPr>
              <a:t>u,v</a:t>
            </a:r>
            <a:r>
              <a:rPr lang="en-US" sz="2800" dirty="0">
                <a:solidFill>
                  <a:schemeClr val="dk1"/>
                </a:solidFill>
                <a:latin typeface="Quattrocento Sans"/>
                <a:ea typeface="Quattrocento Sans"/>
                <a:cs typeface="Quattrocento Sans"/>
                <a:sym typeface="Quattrocento Sans"/>
              </a:rPr>
              <a:t>), and 0 otherwise.</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Worst-case Time Complexity </a:t>
            </a:r>
            <a:br>
              <a:rPr lang="en-US" sz="2800" dirty="0">
                <a:solidFill>
                  <a:schemeClr val="dk1"/>
                </a:solidFill>
                <a:latin typeface="Quattrocento Sans"/>
                <a:ea typeface="Quattrocento Sans"/>
                <a:cs typeface="Quattrocento Sans"/>
                <a:sym typeface="Quattrocento Sans"/>
              </a:rPr>
            </a:br>
            <a:r>
              <a:rPr lang="en-US" sz="2800" dirty="0">
                <a:solidFill>
                  <a:schemeClr val="dk1"/>
                </a:solidFill>
                <a:latin typeface="Quattrocento Sans"/>
                <a:ea typeface="Quattrocento Sans"/>
                <a:cs typeface="Quattrocento Sans"/>
                <a:sym typeface="Quattrocento Sans"/>
              </a:rPr>
              <a:t>(|V| = n, |E| = m):</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Add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Remove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Check edge exists from (</a:t>
            </a:r>
            <a:r>
              <a:rPr lang="en-US" sz="2800" i="0" u="none" strike="noStrike" cap="none" dirty="0" err="1">
                <a:solidFill>
                  <a:schemeClr val="dk1"/>
                </a:solidFill>
                <a:latin typeface="Quattrocento Sans"/>
                <a:ea typeface="Quattrocento Sans"/>
                <a:cs typeface="Quattrocento Sans"/>
                <a:sym typeface="Quattrocento Sans"/>
              </a:rPr>
              <a:t>u,v</a:t>
            </a:r>
            <a:r>
              <a:rPr lang="en-US" sz="2800" i="0" u="none" strike="noStrike" cap="none" dirty="0">
                <a:solidFill>
                  <a:schemeClr val="dk1"/>
                </a:solidFill>
                <a:latin typeface="Quattrocento Sans"/>
                <a:ea typeface="Quattrocento Sans"/>
                <a:cs typeface="Quattrocento Sans"/>
                <a:sym typeface="Quattrocento Sans"/>
              </a:rPr>
              <a:t>):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out-neighbors of u: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in-neighbors of u:</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Space Complexity:</a:t>
            </a: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More suitable for dense graphs</a:t>
            </a:r>
            <a:endParaRPr dirty="0">
              <a:latin typeface="Quattrocento Sans"/>
              <a:ea typeface="Quattrocento Sans"/>
              <a:cs typeface="Quattrocento Sans"/>
              <a:sym typeface="Quattrocento Sans"/>
            </a:endParaRPr>
          </a:p>
        </p:txBody>
      </p:sp>
      <p:sp>
        <p:nvSpPr>
          <p:cNvPr id="465" name="Google Shape;465;p29"/>
          <p:cNvSpPr txBox="1"/>
          <p:nvPr/>
        </p:nvSpPr>
        <p:spPr>
          <a:xfrm>
            <a:off x="2689318" y="3668520"/>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O(1)</a:t>
            </a:r>
            <a:endParaRPr sz="2200" dirty="0">
              <a:latin typeface="Quattrocento Sans"/>
              <a:ea typeface="Quattrocento Sans"/>
              <a:cs typeface="Quattrocento Sans"/>
              <a:sym typeface="Quattrocento Sans"/>
            </a:endParaRPr>
          </a:p>
        </p:txBody>
      </p:sp>
      <p:sp>
        <p:nvSpPr>
          <p:cNvPr id="466" name="Google Shape;466;p29"/>
          <p:cNvSpPr txBox="1"/>
          <p:nvPr/>
        </p:nvSpPr>
        <p:spPr>
          <a:xfrm>
            <a:off x="3368575" y="4085838"/>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O(1)</a:t>
            </a:r>
            <a:endParaRPr sz="2200" dirty="0">
              <a:latin typeface="Quattrocento Sans"/>
              <a:ea typeface="Quattrocento Sans"/>
              <a:cs typeface="Quattrocento Sans"/>
              <a:sym typeface="Quattrocento Sans"/>
            </a:endParaRPr>
          </a:p>
        </p:txBody>
      </p:sp>
      <p:sp>
        <p:nvSpPr>
          <p:cNvPr id="467" name="Google Shape;467;p29"/>
          <p:cNvSpPr txBox="1"/>
          <p:nvPr/>
        </p:nvSpPr>
        <p:spPr>
          <a:xfrm>
            <a:off x="5567550" y="4498363"/>
            <a:ext cx="945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O(1)</a:t>
            </a:r>
            <a:endParaRPr sz="2200" dirty="0">
              <a:latin typeface="Quattrocento Sans"/>
              <a:ea typeface="Quattrocento Sans"/>
              <a:cs typeface="Quattrocento Sans"/>
              <a:sym typeface="Quattrocento Sans"/>
            </a:endParaRPr>
          </a:p>
        </p:txBody>
      </p:sp>
      <p:sp>
        <p:nvSpPr>
          <p:cNvPr id="468" name="Google Shape;468;p29"/>
          <p:cNvSpPr txBox="1"/>
          <p:nvPr/>
        </p:nvSpPr>
        <p:spPr>
          <a:xfrm>
            <a:off x="4734873" y="4949325"/>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a:t>
            </a:r>
            <a:endParaRPr sz="2200" dirty="0">
              <a:latin typeface="Quattrocento Sans"/>
              <a:ea typeface="Quattrocento Sans"/>
              <a:cs typeface="Quattrocento Sans"/>
              <a:sym typeface="Quattrocento Sans"/>
            </a:endParaRPr>
          </a:p>
        </p:txBody>
      </p:sp>
      <p:sp>
        <p:nvSpPr>
          <p:cNvPr id="469" name="Google Shape;469;p29"/>
          <p:cNvSpPr txBox="1"/>
          <p:nvPr/>
        </p:nvSpPr>
        <p:spPr>
          <a:xfrm>
            <a:off x="4542698" y="5372325"/>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a:t>
            </a:r>
            <a:endParaRPr sz="2200" dirty="0">
              <a:latin typeface="Quattrocento Sans"/>
              <a:ea typeface="Quattrocento Sans"/>
              <a:cs typeface="Quattrocento Sans"/>
              <a:sym typeface="Quattrocento Sans"/>
            </a:endParaRPr>
          </a:p>
        </p:txBody>
      </p:sp>
      <p:sp>
        <p:nvSpPr>
          <p:cNvPr id="470" name="Google Shape;470;p29"/>
          <p:cNvSpPr txBox="1"/>
          <p:nvPr/>
        </p:nvSpPr>
        <p:spPr>
          <a:xfrm>
            <a:off x="3666275" y="5815882"/>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a:t>
            </a:r>
            <a:r>
              <a:rPr lang="en-US" sz="2200" baseline="30000" dirty="0">
                <a:latin typeface="Quattrocento Sans"/>
                <a:ea typeface="Quattrocento Sans"/>
                <a:cs typeface="Quattrocento Sans"/>
                <a:sym typeface="Quattrocento Sans"/>
              </a:rPr>
              <a:t>2</a:t>
            </a:r>
            <a:r>
              <a:rPr lang="en-US" sz="2200" dirty="0">
                <a:latin typeface="Quattrocento Sans"/>
                <a:ea typeface="Quattrocento Sans"/>
                <a:cs typeface="Quattrocento Sans"/>
                <a:sym typeface="Quattrocento Sans"/>
              </a:rPr>
              <a:t>)</a:t>
            </a:r>
            <a:endParaRPr sz="2200" dirty="0">
              <a:latin typeface="Quattrocento Sans"/>
              <a:ea typeface="Quattrocento Sans"/>
              <a:cs typeface="Quattrocento Sans"/>
              <a:sym typeface="Quattrocento Sans"/>
            </a:endParaRPr>
          </a:p>
        </p:txBody>
      </p:sp>
      <p:sp>
        <p:nvSpPr>
          <p:cNvPr id="2" name="Google Shape;692;p40">
            <a:extLst>
              <a:ext uri="{FF2B5EF4-FFF2-40B4-BE49-F238E27FC236}">
                <a16:creationId xmlns:a16="http://schemas.microsoft.com/office/drawing/2014/main" id="{1B6E1B87-D6C0-9619-468F-587B19280F31}"/>
              </a:ext>
            </a:extLst>
          </p:cNvPr>
          <p:cNvSpPr txBox="1">
            <a:spLocks/>
          </p:cNvSpPr>
          <p:nvPr/>
        </p:nvSpPr>
        <p:spPr>
          <a:xfrm>
            <a:off x="6840639" y="6007198"/>
            <a:ext cx="5166970" cy="762990"/>
          </a:xfrm>
          <a:prstGeom prst="rect">
            <a:avLst/>
          </a:prstGeom>
          <a:solidFill>
            <a:schemeClr val="bg1">
              <a:lumMod val="95000"/>
            </a:schemeClr>
          </a:solidFill>
          <a:ln/>
        </p:spPr>
        <p:style>
          <a:lnRef idx="1">
            <a:schemeClr val="dk1"/>
          </a:lnRef>
          <a:fillRef idx="2">
            <a:schemeClr val="dk1"/>
          </a:fillRef>
          <a:effectRef idx="1">
            <a:schemeClr val="dk1"/>
          </a:effectRef>
          <a:fontRef idx="minor">
            <a:schemeClr val="dk1"/>
          </a:fontRef>
        </p:style>
        <p:txBody>
          <a:bodyPr spcFirstLastPara="1" wrap="square" lIns="45700" tIns="45700" rIns="45700" bIns="45700" anchor="t" anchorCtr="0">
            <a:normAutofit fontScale="92500" lnSpcReduction="20000"/>
          </a:bodyPr>
          <a:lstStyle>
            <a:defPPr marR="0" lvl="0" algn="l" rtl="0">
              <a:lnSpc>
                <a:spcPct val="100000"/>
              </a:lnSpc>
              <a:spcBef>
                <a:spcPts val="0"/>
              </a:spcBef>
              <a:spcAft>
                <a:spcPts val="0"/>
              </a:spcAft>
            </a:defPPr>
            <a:lvl1pPr marL="457200" marR="0" lvl="0" indent="-393700" algn="l" rtl="0">
              <a:lnSpc>
                <a:spcPct val="90000"/>
              </a:lnSpc>
              <a:spcBef>
                <a:spcPts val="1200"/>
              </a:spcBef>
              <a:spcAft>
                <a:spcPts val="0"/>
              </a:spcAft>
              <a:buClr>
                <a:srgbClr val="4C3282"/>
              </a:buClr>
              <a:buSzPts val="2600"/>
              <a:buFont typeface="Twentieth Century"/>
              <a:buChar char="●"/>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pPr marL="0" indent="0">
              <a:spcBef>
                <a:spcPts val="0"/>
              </a:spcBef>
              <a:buFont typeface="Twentieth Century"/>
              <a:buNone/>
            </a:pPr>
            <a:r>
              <a:rPr lang="en-GB" sz="2000" dirty="0"/>
              <a:t>For an undirected graph, adjacency matrix is symmetric w.r.t diagonal line. A node u’s out-</a:t>
            </a:r>
            <a:r>
              <a:rPr lang="en-GB" sz="2000" dirty="0" err="1"/>
              <a:t>neighbors</a:t>
            </a:r>
            <a:r>
              <a:rPr lang="en-GB" sz="2000" dirty="0"/>
              <a:t> are the same as its in-</a:t>
            </a:r>
            <a:r>
              <a:rPr lang="en-GB" sz="2000" dirty="0" err="1"/>
              <a:t>neighbors</a:t>
            </a:r>
            <a:endParaRPr lang="en-GB"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5"/>
                                        </p:tgtEl>
                                        <p:attrNameLst>
                                          <p:attrName>style.visibility</p:attrName>
                                        </p:attrNameLst>
                                      </p:cBhvr>
                                      <p:to>
                                        <p:strVal val="visible"/>
                                      </p:to>
                                    </p:set>
                                    <p:animEffect transition="in" filter="fade">
                                      <p:cBhvr>
                                        <p:cTn id="7" dur="1000"/>
                                        <p:tgtEl>
                                          <p:spTgt spid="4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6"/>
                                        </p:tgtEl>
                                        <p:attrNameLst>
                                          <p:attrName>style.visibility</p:attrName>
                                        </p:attrNameLst>
                                      </p:cBhvr>
                                      <p:to>
                                        <p:strVal val="visible"/>
                                      </p:to>
                                    </p:set>
                                    <p:animEffect transition="in" filter="fade">
                                      <p:cBhvr>
                                        <p:cTn id="12" dur="1000"/>
                                        <p:tgtEl>
                                          <p:spTgt spid="46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7"/>
                                        </p:tgtEl>
                                        <p:attrNameLst>
                                          <p:attrName>style.visibility</p:attrName>
                                        </p:attrNameLst>
                                      </p:cBhvr>
                                      <p:to>
                                        <p:strVal val="visible"/>
                                      </p:to>
                                    </p:set>
                                    <p:animEffect transition="in" filter="fade">
                                      <p:cBhvr>
                                        <p:cTn id="17" dur="1000"/>
                                        <p:tgtEl>
                                          <p:spTgt spid="46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8"/>
                                        </p:tgtEl>
                                        <p:attrNameLst>
                                          <p:attrName>style.visibility</p:attrName>
                                        </p:attrNameLst>
                                      </p:cBhvr>
                                      <p:to>
                                        <p:strVal val="visible"/>
                                      </p:to>
                                    </p:set>
                                    <p:animEffect transition="in" filter="fade">
                                      <p:cBhvr>
                                        <p:cTn id="22" dur="1000"/>
                                        <p:tgtEl>
                                          <p:spTgt spid="46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9"/>
                                        </p:tgtEl>
                                        <p:attrNameLst>
                                          <p:attrName>style.visibility</p:attrName>
                                        </p:attrNameLst>
                                      </p:cBhvr>
                                      <p:to>
                                        <p:strVal val="visible"/>
                                      </p:to>
                                    </p:set>
                                    <p:animEffect transition="in" filter="fade">
                                      <p:cBhvr>
                                        <p:cTn id="27" dur="1000"/>
                                        <p:tgtEl>
                                          <p:spTgt spid="46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70"/>
                                        </p:tgtEl>
                                        <p:attrNameLst>
                                          <p:attrName>style.visibility</p:attrName>
                                        </p:attrNameLst>
                                      </p:cBhvr>
                                      <p:to>
                                        <p:strVal val="visible"/>
                                      </p:to>
                                    </p:set>
                                    <p:animEffect transition="in" filter="fade">
                                      <p:cBhvr>
                                        <p:cTn id="32" dur="1000"/>
                                        <p:tgtEl>
                                          <p:spTgt spid="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0"/>
          <p:cNvSpPr txBox="1"/>
          <p:nvPr/>
        </p:nvSpPr>
        <p:spPr>
          <a:xfrm>
            <a:off x="657225" y="1505782"/>
            <a:ext cx="5901600" cy="52629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In an adjacency matrix a[u][v] is 1 if there is an edge (</a:t>
            </a:r>
            <a:r>
              <a:rPr lang="en-US" sz="2800" dirty="0" err="1">
                <a:solidFill>
                  <a:schemeClr val="dk1"/>
                </a:solidFill>
                <a:latin typeface="Quattrocento Sans"/>
                <a:ea typeface="Quattrocento Sans"/>
                <a:cs typeface="Quattrocento Sans"/>
                <a:sym typeface="Quattrocento Sans"/>
              </a:rPr>
              <a:t>u,v</a:t>
            </a:r>
            <a:r>
              <a:rPr lang="en-US" sz="2800" dirty="0">
                <a:solidFill>
                  <a:schemeClr val="dk1"/>
                </a:solidFill>
                <a:latin typeface="Quattrocento Sans"/>
                <a:ea typeface="Quattrocento Sans"/>
                <a:cs typeface="Quattrocento Sans"/>
                <a:sym typeface="Quattrocento Sans"/>
              </a:rPr>
              <a:t>), and 0 otherwise.</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Worst-case Time Complexity </a:t>
            </a:r>
            <a:br>
              <a:rPr lang="en-US" sz="2800" dirty="0">
                <a:solidFill>
                  <a:schemeClr val="dk1"/>
                </a:solidFill>
                <a:latin typeface="Quattrocento Sans"/>
                <a:ea typeface="Quattrocento Sans"/>
                <a:cs typeface="Quattrocento Sans"/>
                <a:sym typeface="Quattrocento Sans"/>
              </a:rPr>
            </a:br>
            <a:r>
              <a:rPr lang="en-US" sz="2800" dirty="0">
                <a:solidFill>
                  <a:schemeClr val="dk1"/>
                </a:solidFill>
                <a:latin typeface="Quattrocento Sans"/>
                <a:ea typeface="Quattrocento Sans"/>
                <a:cs typeface="Quattrocento Sans"/>
                <a:sym typeface="Quattrocento Sans"/>
              </a:rPr>
              <a:t>(|V| = n, |E| = m):</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Add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Remove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Check edge exists from (</a:t>
            </a:r>
            <a:r>
              <a:rPr lang="en-US" sz="2800" i="0" u="none" strike="noStrike" cap="none" dirty="0" err="1">
                <a:solidFill>
                  <a:schemeClr val="dk1"/>
                </a:solidFill>
                <a:latin typeface="Quattrocento Sans"/>
                <a:ea typeface="Quattrocento Sans"/>
                <a:cs typeface="Quattrocento Sans"/>
                <a:sym typeface="Quattrocento Sans"/>
              </a:rPr>
              <a:t>u,v</a:t>
            </a:r>
            <a:r>
              <a:rPr lang="en-US" sz="2800" i="0" u="none" strike="noStrike" cap="none" dirty="0">
                <a:solidFill>
                  <a:schemeClr val="dk1"/>
                </a:solidFill>
                <a:latin typeface="Quattrocento Sans"/>
                <a:ea typeface="Quattrocento Sans"/>
                <a:cs typeface="Quattrocento Sans"/>
                <a:sym typeface="Quattrocento Sans"/>
              </a:rPr>
              <a:t>):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a:t>
            </a:r>
            <a:r>
              <a:rPr lang="en-US" sz="2800" i="0" u="none" strike="noStrike" cap="none" dirty="0" err="1">
                <a:solidFill>
                  <a:schemeClr val="dk1"/>
                </a:solidFill>
                <a:latin typeface="Quattrocento Sans"/>
                <a:ea typeface="Quattrocento Sans"/>
                <a:cs typeface="Quattrocento Sans"/>
                <a:sym typeface="Quattrocento Sans"/>
              </a:rPr>
              <a:t>outneighbors</a:t>
            </a:r>
            <a:r>
              <a:rPr lang="en-US" sz="2800" i="0" u="none" strike="noStrike" cap="none" dirty="0">
                <a:solidFill>
                  <a:schemeClr val="dk1"/>
                </a:solidFill>
                <a:latin typeface="Quattrocento Sans"/>
                <a:ea typeface="Quattrocento Sans"/>
                <a:cs typeface="Quattrocento Sans"/>
                <a:sym typeface="Quattrocento Sans"/>
              </a:rPr>
              <a:t> of u: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a:t>
            </a:r>
            <a:r>
              <a:rPr lang="en-US" sz="2800" i="0" u="none" strike="noStrike" cap="none" dirty="0" err="1">
                <a:solidFill>
                  <a:schemeClr val="dk1"/>
                </a:solidFill>
                <a:latin typeface="Quattrocento Sans"/>
                <a:ea typeface="Quattrocento Sans"/>
                <a:cs typeface="Quattrocento Sans"/>
                <a:sym typeface="Quattrocento Sans"/>
              </a:rPr>
              <a:t>inneighbors</a:t>
            </a:r>
            <a:r>
              <a:rPr lang="en-US" sz="2800" i="0" u="none" strike="noStrike" cap="none" dirty="0">
                <a:solidFill>
                  <a:schemeClr val="dk1"/>
                </a:solidFill>
                <a:latin typeface="Quattrocento Sans"/>
                <a:ea typeface="Quattrocento Sans"/>
                <a:cs typeface="Quattrocento Sans"/>
                <a:sym typeface="Quattrocento Sans"/>
              </a:rPr>
              <a:t> of u:</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Space Complexity:</a:t>
            </a:r>
            <a:endParaRPr lang="en-US" dirty="0">
              <a:latin typeface="Quattrocento Sans"/>
              <a:ea typeface="Quattrocento Sans"/>
              <a:cs typeface="Quattrocento Sans"/>
              <a:sym typeface="Quattrocento Sans"/>
            </a:endParaRPr>
          </a:p>
          <a:p>
            <a:pPr lvl="0"/>
            <a:r>
              <a:rPr lang="en-US" sz="2800" dirty="0">
                <a:solidFill>
                  <a:schemeClr val="dk1"/>
                </a:solidFill>
                <a:latin typeface="Quattrocento Sans"/>
                <a:ea typeface="Quattrocento Sans"/>
                <a:cs typeface="Quattrocento Sans"/>
                <a:sym typeface="Quattrocento Sans"/>
              </a:rPr>
              <a:t>More suitable for sparse graphs</a:t>
            </a:r>
          </a:p>
        </p:txBody>
      </p:sp>
      <p:sp>
        <p:nvSpPr>
          <p:cNvPr id="476" name="Google Shape;476;p3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Adjacency List</a:t>
            </a:r>
            <a:endParaRPr/>
          </a:p>
        </p:txBody>
      </p:sp>
      <p:grpSp>
        <p:nvGrpSpPr>
          <p:cNvPr id="477" name="Google Shape;477;p30"/>
          <p:cNvGrpSpPr/>
          <p:nvPr/>
        </p:nvGrpSpPr>
        <p:grpSpPr>
          <a:xfrm>
            <a:off x="8186809" y="213215"/>
            <a:ext cx="3237549" cy="2551087"/>
            <a:chOff x="5773537" y="3944188"/>
            <a:chExt cx="3237549" cy="2551087"/>
          </a:xfrm>
        </p:grpSpPr>
        <p:grpSp>
          <p:nvGrpSpPr>
            <p:cNvPr id="478" name="Google Shape;478;p30"/>
            <p:cNvGrpSpPr/>
            <p:nvPr/>
          </p:nvGrpSpPr>
          <p:grpSpPr>
            <a:xfrm>
              <a:off x="5773537" y="4473911"/>
              <a:ext cx="690113" cy="690113"/>
              <a:chOff x="9831042" y="3675297"/>
              <a:chExt cx="690113" cy="690113"/>
            </a:xfrm>
          </p:grpSpPr>
          <p:sp>
            <p:nvSpPr>
              <p:cNvPr id="479" name="Google Shape;479;p30"/>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0" name="Google Shape;480;p30"/>
              <p:cNvSpPr txBox="1"/>
              <p:nvPr/>
            </p:nvSpPr>
            <p:spPr>
              <a:xfrm>
                <a:off x="10010027" y="3835687"/>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grpSp>
          <p:nvGrpSpPr>
            <p:cNvPr id="481" name="Google Shape;481;p30"/>
            <p:cNvGrpSpPr/>
            <p:nvPr/>
          </p:nvGrpSpPr>
          <p:grpSpPr>
            <a:xfrm>
              <a:off x="6982117" y="3944188"/>
              <a:ext cx="690113" cy="690113"/>
              <a:chOff x="9831042" y="3675297"/>
              <a:chExt cx="690113" cy="690113"/>
            </a:xfrm>
          </p:grpSpPr>
          <p:sp>
            <p:nvSpPr>
              <p:cNvPr id="482" name="Google Shape;482;p30"/>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3" name="Google Shape;483;p30"/>
              <p:cNvSpPr txBox="1"/>
              <p:nvPr/>
            </p:nvSpPr>
            <p:spPr>
              <a:xfrm>
                <a:off x="10010027" y="3835687"/>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grpSp>
        <p:grpSp>
          <p:nvGrpSpPr>
            <p:cNvPr id="484" name="Google Shape;484;p30"/>
            <p:cNvGrpSpPr/>
            <p:nvPr/>
          </p:nvGrpSpPr>
          <p:grpSpPr>
            <a:xfrm>
              <a:off x="8320973" y="5176815"/>
              <a:ext cx="690113" cy="690113"/>
              <a:chOff x="9831042" y="3675297"/>
              <a:chExt cx="690113" cy="690113"/>
            </a:xfrm>
          </p:grpSpPr>
          <p:sp>
            <p:nvSpPr>
              <p:cNvPr id="485" name="Google Shape;485;p30"/>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6" name="Google Shape;486;p30"/>
              <p:cNvSpPr txBox="1"/>
              <p:nvPr/>
            </p:nvSpPr>
            <p:spPr>
              <a:xfrm>
                <a:off x="10010027" y="3835687"/>
                <a:ext cx="3273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cxnSp>
          <p:nvCxnSpPr>
            <p:cNvPr id="487" name="Google Shape;487;p30"/>
            <p:cNvCxnSpPr>
              <a:stCxn id="479" idx="7"/>
              <a:endCxn id="482" idx="2"/>
            </p:cNvCxnSpPr>
            <p:nvPr/>
          </p:nvCxnSpPr>
          <p:spPr>
            <a:xfrm rot="10800000" flipH="1">
              <a:off x="6362585" y="4289376"/>
              <a:ext cx="619500" cy="285600"/>
            </a:xfrm>
            <a:prstGeom prst="straightConnector1">
              <a:avLst/>
            </a:prstGeom>
            <a:noFill/>
            <a:ln w="28575" cap="flat" cmpd="sng">
              <a:solidFill>
                <a:srgbClr val="B6A479"/>
              </a:solidFill>
              <a:prstDash val="solid"/>
              <a:round/>
              <a:headEnd type="none" w="sm" len="sm"/>
              <a:tailEnd type="triangle" w="med" len="med"/>
            </a:ln>
          </p:spPr>
        </p:cxnSp>
        <p:grpSp>
          <p:nvGrpSpPr>
            <p:cNvPr id="488" name="Google Shape;488;p30"/>
            <p:cNvGrpSpPr/>
            <p:nvPr/>
          </p:nvGrpSpPr>
          <p:grpSpPr>
            <a:xfrm>
              <a:off x="6316802" y="5805162"/>
              <a:ext cx="690113" cy="690113"/>
              <a:chOff x="9831042" y="3675297"/>
              <a:chExt cx="690113" cy="690113"/>
            </a:xfrm>
          </p:grpSpPr>
          <p:sp>
            <p:nvSpPr>
              <p:cNvPr id="489" name="Google Shape;489;p30"/>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90" name="Google Shape;490;p30"/>
              <p:cNvSpPr txBox="1"/>
              <p:nvPr/>
            </p:nvSpPr>
            <p:spPr>
              <a:xfrm>
                <a:off x="10010027" y="3835687"/>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cxnSp>
          <p:nvCxnSpPr>
            <p:cNvPr id="491" name="Google Shape;491;p30"/>
            <p:cNvCxnSpPr>
              <a:stCxn id="489" idx="1"/>
              <a:endCxn id="479" idx="4"/>
            </p:cNvCxnSpPr>
            <p:nvPr/>
          </p:nvCxnSpPr>
          <p:spPr>
            <a:xfrm rot="10800000">
              <a:off x="6118467" y="5164027"/>
              <a:ext cx="299400" cy="742200"/>
            </a:xfrm>
            <a:prstGeom prst="straightConnector1">
              <a:avLst/>
            </a:prstGeom>
            <a:noFill/>
            <a:ln w="28575" cap="flat" cmpd="sng">
              <a:solidFill>
                <a:srgbClr val="B6A479"/>
              </a:solidFill>
              <a:prstDash val="solid"/>
              <a:round/>
              <a:headEnd type="none" w="sm" len="sm"/>
              <a:tailEnd type="triangle" w="med" len="med"/>
            </a:ln>
          </p:spPr>
        </p:cxnSp>
        <p:cxnSp>
          <p:nvCxnSpPr>
            <p:cNvPr id="492" name="Google Shape;492;p30"/>
            <p:cNvCxnSpPr>
              <a:stCxn id="479" idx="6"/>
              <a:endCxn id="485" idx="2"/>
            </p:cNvCxnSpPr>
            <p:nvPr/>
          </p:nvCxnSpPr>
          <p:spPr>
            <a:xfrm>
              <a:off x="6463650" y="4818968"/>
              <a:ext cx="1857300" cy="702900"/>
            </a:xfrm>
            <a:prstGeom prst="straightConnector1">
              <a:avLst/>
            </a:prstGeom>
            <a:noFill/>
            <a:ln w="28575" cap="flat" cmpd="sng">
              <a:solidFill>
                <a:srgbClr val="B6A479"/>
              </a:solidFill>
              <a:prstDash val="solid"/>
              <a:round/>
              <a:headEnd type="none" w="sm" len="sm"/>
              <a:tailEnd type="triangle" w="med" len="med"/>
            </a:ln>
          </p:spPr>
        </p:cxnSp>
        <p:cxnSp>
          <p:nvCxnSpPr>
            <p:cNvPr id="493" name="Google Shape;493;p30"/>
            <p:cNvCxnSpPr>
              <a:stCxn id="485" idx="1"/>
              <a:endCxn id="482" idx="5"/>
            </p:cNvCxnSpPr>
            <p:nvPr/>
          </p:nvCxnSpPr>
          <p:spPr>
            <a:xfrm rot="10800000">
              <a:off x="7571238" y="4533280"/>
              <a:ext cx="850800" cy="744600"/>
            </a:xfrm>
            <a:prstGeom prst="straightConnector1">
              <a:avLst/>
            </a:prstGeom>
            <a:noFill/>
            <a:ln w="28575" cap="flat" cmpd="sng">
              <a:solidFill>
                <a:srgbClr val="B6A479"/>
              </a:solidFill>
              <a:prstDash val="solid"/>
              <a:round/>
              <a:headEnd type="none" w="sm" len="sm"/>
              <a:tailEnd type="triangle" w="med" len="med"/>
            </a:ln>
          </p:spPr>
        </p:cxnSp>
        <p:cxnSp>
          <p:nvCxnSpPr>
            <p:cNvPr id="494" name="Google Shape;494;p30"/>
            <p:cNvCxnSpPr>
              <a:stCxn id="485" idx="3"/>
              <a:endCxn id="489" idx="6"/>
            </p:cNvCxnSpPr>
            <p:nvPr/>
          </p:nvCxnSpPr>
          <p:spPr>
            <a:xfrm flipH="1">
              <a:off x="7006938" y="5765863"/>
              <a:ext cx="1415100" cy="384300"/>
            </a:xfrm>
            <a:prstGeom prst="straightConnector1">
              <a:avLst/>
            </a:prstGeom>
            <a:noFill/>
            <a:ln w="28575" cap="flat" cmpd="sng">
              <a:solidFill>
                <a:srgbClr val="B6A479"/>
              </a:solidFill>
              <a:prstDash val="solid"/>
              <a:round/>
              <a:headEnd type="none" w="sm" len="sm"/>
              <a:tailEnd type="triangle" w="med" len="med"/>
            </a:ln>
          </p:spPr>
        </p:cxnSp>
      </p:grpSp>
      <p:sp>
        <p:nvSpPr>
          <p:cNvPr id="495" name="Google Shape;495;p30"/>
          <p:cNvSpPr/>
          <p:nvPr/>
        </p:nvSpPr>
        <p:spPr>
          <a:xfrm>
            <a:off x="1679482" y="3371091"/>
            <a:ext cx="1265090"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496" name="Google Shape;496;p30"/>
          <p:cNvSpPr/>
          <p:nvPr/>
        </p:nvSpPr>
        <p:spPr>
          <a:xfrm>
            <a:off x="2646955" y="3651512"/>
            <a:ext cx="2034531"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497" name="Google Shape;497;p30"/>
          <p:cNvSpPr/>
          <p:nvPr/>
        </p:nvSpPr>
        <p:spPr>
          <a:xfrm>
            <a:off x="3167352" y="4282035"/>
            <a:ext cx="1923604"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498" name="Google Shape;498;p30"/>
          <p:cNvSpPr/>
          <p:nvPr/>
        </p:nvSpPr>
        <p:spPr>
          <a:xfrm>
            <a:off x="3068579" y="4599611"/>
            <a:ext cx="19338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499" name="Google Shape;499;p30"/>
          <p:cNvSpPr/>
          <p:nvPr/>
        </p:nvSpPr>
        <p:spPr>
          <a:xfrm>
            <a:off x="3618662" y="3970144"/>
            <a:ext cx="2034531"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500" name="Google Shape;500;p30"/>
          <p:cNvSpPr/>
          <p:nvPr/>
        </p:nvSpPr>
        <p:spPr>
          <a:xfrm>
            <a:off x="2516190" y="5177448"/>
            <a:ext cx="1472070"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501" name="Google Shape;501;p30"/>
          <p:cNvSpPr txBox="1"/>
          <p:nvPr/>
        </p:nvSpPr>
        <p:spPr>
          <a:xfrm>
            <a:off x="8866904" y="3029757"/>
            <a:ext cx="127227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rgbClr val="4C3282"/>
                </a:solidFill>
                <a:latin typeface="Calibri"/>
                <a:ea typeface="Calibri"/>
                <a:cs typeface="Calibri"/>
                <a:sym typeface="Calibri"/>
              </a:rPr>
              <a:t>Linked Lists</a:t>
            </a:r>
            <a:endParaRPr/>
          </a:p>
        </p:txBody>
      </p:sp>
      <p:graphicFrame>
        <p:nvGraphicFramePr>
          <p:cNvPr id="502" name="Google Shape;502;p30"/>
          <p:cNvGraphicFramePr/>
          <p:nvPr/>
        </p:nvGraphicFramePr>
        <p:xfrm>
          <a:off x="7235375" y="3458390"/>
          <a:ext cx="1188325" cy="2827700"/>
        </p:xfrm>
        <a:graphic>
          <a:graphicData uri="http://schemas.openxmlformats.org/drawingml/2006/table">
            <a:tbl>
              <a:tblPr firstRow="1" bandRow="1">
                <a:noFill/>
              </a:tblPr>
              <a:tblGrid>
                <a:gridCol w="369575">
                  <a:extLst>
                    <a:ext uri="{9D8B030D-6E8A-4147-A177-3AD203B41FA5}">
                      <a16:colId xmlns:a16="http://schemas.microsoft.com/office/drawing/2014/main" val="20000"/>
                    </a:ext>
                  </a:extLst>
                </a:gridCol>
                <a:gridCol w="610450">
                  <a:extLst>
                    <a:ext uri="{9D8B030D-6E8A-4147-A177-3AD203B41FA5}">
                      <a16:colId xmlns:a16="http://schemas.microsoft.com/office/drawing/2014/main" val="20001"/>
                    </a:ext>
                  </a:extLst>
                </a:gridCol>
                <a:gridCol w="208300">
                  <a:extLst>
                    <a:ext uri="{9D8B030D-6E8A-4147-A177-3AD203B41FA5}">
                      <a16:colId xmlns:a16="http://schemas.microsoft.com/office/drawing/2014/main" val="20002"/>
                    </a:ext>
                  </a:extLst>
                </a:gridCol>
              </a:tblGrid>
              <a:tr h="706925">
                <a:tc>
                  <a:txBody>
                    <a:bodyPr/>
                    <a:lstStyle/>
                    <a:p>
                      <a:pPr marL="0" marR="0" lvl="0" indent="0" algn="ctr" rtl="0">
                        <a:spcBef>
                          <a:spcPts val="0"/>
                        </a:spcBef>
                        <a:spcAft>
                          <a:spcPts val="0"/>
                        </a:spcAft>
                        <a:buNone/>
                      </a:pPr>
                      <a:r>
                        <a:rPr lang="en-US" sz="1800" b="0">
                          <a:solidFill>
                            <a:srgbClr val="B6A479"/>
                          </a:solidFill>
                        </a:rPr>
                        <a:t>0</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706925">
                <a:tc>
                  <a:txBody>
                    <a:bodyPr/>
                    <a:lstStyle/>
                    <a:p>
                      <a:pPr marL="0" marR="0" lvl="0" indent="0" algn="ctr" rtl="0">
                        <a:spcBef>
                          <a:spcPts val="0"/>
                        </a:spcBef>
                        <a:spcAft>
                          <a:spcPts val="0"/>
                        </a:spcAft>
                        <a:buNone/>
                      </a:pPr>
                      <a:r>
                        <a:rPr lang="en-US" sz="1800" b="0">
                          <a:solidFill>
                            <a:srgbClr val="B6A479"/>
                          </a:solidFill>
                        </a:rPr>
                        <a:t>1</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706925">
                <a:tc>
                  <a:txBody>
                    <a:bodyPr/>
                    <a:lstStyle/>
                    <a:p>
                      <a:pPr marL="0" marR="0" lvl="0" indent="0" algn="ctr" rtl="0">
                        <a:spcBef>
                          <a:spcPts val="0"/>
                        </a:spcBef>
                        <a:spcAft>
                          <a:spcPts val="0"/>
                        </a:spcAft>
                        <a:buNone/>
                      </a:pPr>
                      <a:r>
                        <a:rPr lang="en-US" sz="1800" b="0">
                          <a:solidFill>
                            <a:srgbClr val="B6A479"/>
                          </a:solidFill>
                        </a:rPr>
                        <a:t>2</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706925">
                <a:tc>
                  <a:txBody>
                    <a:bodyPr/>
                    <a:lstStyle/>
                    <a:p>
                      <a:pPr marL="0" marR="0" lvl="0" indent="0" algn="ctr" rtl="0">
                        <a:spcBef>
                          <a:spcPts val="0"/>
                        </a:spcBef>
                        <a:spcAft>
                          <a:spcPts val="0"/>
                        </a:spcAft>
                        <a:buNone/>
                      </a:pPr>
                      <a:r>
                        <a:rPr lang="en-US" sz="1800" b="0">
                          <a:solidFill>
                            <a:srgbClr val="B6A479"/>
                          </a:solidFill>
                        </a:rPr>
                        <a:t>3</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grpSp>
        <p:nvGrpSpPr>
          <p:cNvPr id="503" name="Google Shape;503;p30"/>
          <p:cNvGrpSpPr/>
          <p:nvPr/>
        </p:nvGrpSpPr>
        <p:grpSpPr>
          <a:xfrm>
            <a:off x="6887457" y="3616417"/>
            <a:ext cx="417004" cy="417004"/>
            <a:chOff x="9831043" y="3675298"/>
            <a:chExt cx="417004" cy="417004"/>
          </a:xfrm>
        </p:grpSpPr>
        <p:sp>
          <p:nvSpPr>
            <p:cNvPr id="504" name="Google Shape;504;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05" name="Google Shape;505;p30"/>
            <p:cNvSpPr txBox="1"/>
            <p:nvPr/>
          </p:nvSpPr>
          <p:spPr>
            <a:xfrm>
              <a:off x="9873474" y="36991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grpSp>
        <p:nvGrpSpPr>
          <p:cNvPr id="506" name="Google Shape;506;p30"/>
          <p:cNvGrpSpPr/>
          <p:nvPr/>
        </p:nvGrpSpPr>
        <p:grpSpPr>
          <a:xfrm>
            <a:off x="6887457" y="4335681"/>
            <a:ext cx="417004" cy="417004"/>
            <a:chOff x="9831043" y="3675298"/>
            <a:chExt cx="417004" cy="417004"/>
          </a:xfrm>
        </p:grpSpPr>
        <p:sp>
          <p:nvSpPr>
            <p:cNvPr id="507" name="Google Shape;507;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08" name="Google Shape;508;p30"/>
            <p:cNvSpPr txBox="1"/>
            <p:nvPr/>
          </p:nvSpPr>
          <p:spPr>
            <a:xfrm>
              <a:off x="9873474" y="3699134"/>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grpSp>
      <p:grpSp>
        <p:nvGrpSpPr>
          <p:cNvPr id="509" name="Google Shape;509;p30"/>
          <p:cNvGrpSpPr/>
          <p:nvPr/>
        </p:nvGrpSpPr>
        <p:grpSpPr>
          <a:xfrm>
            <a:off x="6887457" y="5014625"/>
            <a:ext cx="417004" cy="417004"/>
            <a:chOff x="9831043" y="3675298"/>
            <a:chExt cx="417004" cy="417004"/>
          </a:xfrm>
        </p:grpSpPr>
        <p:sp>
          <p:nvSpPr>
            <p:cNvPr id="510" name="Google Shape;510;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1" name="Google Shape;511;p30"/>
            <p:cNvSpPr txBox="1"/>
            <p:nvPr/>
          </p:nvSpPr>
          <p:spPr>
            <a:xfrm>
              <a:off x="9873474" y="36991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grpSp>
        <p:nvGrpSpPr>
          <p:cNvPr id="512" name="Google Shape;512;p30"/>
          <p:cNvGrpSpPr/>
          <p:nvPr/>
        </p:nvGrpSpPr>
        <p:grpSpPr>
          <a:xfrm>
            <a:off x="6887457" y="5733889"/>
            <a:ext cx="417004" cy="417004"/>
            <a:chOff x="9831043" y="3675298"/>
            <a:chExt cx="417004" cy="417004"/>
          </a:xfrm>
        </p:grpSpPr>
        <p:sp>
          <p:nvSpPr>
            <p:cNvPr id="513" name="Google Shape;513;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4" name="Google Shape;514;p30"/>
            <p:cNvSpPr txBox="1"/>
            <p:nvPr/>
          </p:nvSpPr>
          <p:spPr>
            <a:xfrm>
              <a:off x="9873474" y="3699134"/>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cxnSp>
        <p:nvCxnSpPr>
          <p:cNvPr id="515" name="Google Shape;515;p30"/>
          <p:cNvCxnSpPr/>
          <p:nvPr/>
        </p:nvCxnSpPr>
        <p:spPr>
          <a:xfrm>
            <a:off x="8271800" y="3816880"/>
            <a:ext cx="726653" cy="0"/>
          </a:xfrm>
          <a:prstGeom prst="straightConnector1">
            <a:avLst/>
          </a:prstGeom>
          <a:noFill/>
          <a:ln w="28575" cap="flat" cmpd="sng">
            <a:solidFill>
              <a:srgbClr val="B6A479"/>
            </a:solidFill>
            <a:prstDash val="solid"/>
            <a:round/>
            <a:headEnd type="none" w="sm" len="sm"/>
            <a:tailEnd type="triangle" w="med" len="med"/>
          </a:ln>
        </p:spPr>
      </p:cxnSp>
      <p:cxnSp>
        <p:nvCxnSpPr>
          <p:cNvPr id="516" name="Google Shape;516;p30"/>
          <p:cNvCxnSpPr/>
          <p:nvPr/>
        </p:nvCxnSpPr>
        <p:spPr>
          <a:xfrm>
            <a:off x="8271799" y="5237027"/>
            <a:ext cx="726653" cy="0"/>
          </a:xfrm>
          <a:prstGeom prst="straightConnector1">
            <a:avLst/>
          </a:prstGeom>
          <a:noFill/>
          <a:ln w="28575" cap="flat" cmpd="sng">
            <a:solidFill>
              <a:srgbClr val="B6A479"/>
            </a:solidFill>
            <a:prstDash val="solid"/>
            <a:round/>
            <a:headEnd type="none" w="sm" len="sm"/>
            <a:tailEnd type="triangle" w="med" len="med"/>
          </a:ln>
        </p:spPr>
      </p:cxnSp>
      <p:cxnSp>
        <p:nvCxnSpPr>
          <p:cNvPr id="517" name="Google Shape;517;p30"/>
          <p:cNvCxnSpPr/>
          <p:nvPr/>
        </p:nvCxnSpPr>
        <p:spPr>
          <a:xfrm>
            <a:off x="8271798" y="5926845"/>
            <a:ext cx="726653" cy="0"/>
          </a:xfrm>
          <a:prstGeom prst="straightConnector1">
            <a:avLst/>
          </a:prstGeom>
          <a:noFill/>
          <a:ln w="28575" cap="flat" cmpd="sng">
            <a:solidFill>
              <a:srgbClr val="B6A479"/>
            </a:solidFill>
            <a:prstDash val="solid"/>
            <a:round/>
            <a:headEnd type="none" w="sm" len="sm"/>
            <a:tailEnd type="triangle" w="med" len="med"/>
          </a:ln>
        </p:spPr>
      </p:cxnSp>
      <p:grpSp>
        <p:nvGrpSpPr>
          <p:cNvPr id="518" name="Google Shape;518;p30"/>
          <p:cNvGrpSpPr/>
          <p:nvPr/>
        </p:nvGrpSpPr>
        <p:grpSpPr>
          <a:xfrm>
            <a:off x="9122164" y="5777779"/>
            <a:ext cx="417004" cy="417004"/>
            <a:chOff x="9831043" y="3675298"/>
            <a:chExt cx="417004" cy="417004"/>
          </a:xfrm>
        </p:grpSpPr>
        <p:sp>
          <p:nvSpPr>
            <p:cNvPr id="519" name="Google Shape;519;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20" name="Google Shape;520;p30"/>
            <p:cNvSpPr txBox="1"/>
            <p:nvPr/>
          </p:nvSpPr>
          <p:spPr>
            <a:xfrm>
              <a:off x="9873474" y="3699134"/>
              <a:ext cx="3241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a:t>
              </a:r>
              <a:endParaRPr/>
            </a:p>
          </p:txBody>
        </p:sp>
      </p:grpSp>
      <p:grpSp>
        <p:nvGrpSpPr>
          <p:cNvPr id="521" name="Google Shape;521;p30"/>
          <p:cNvGrpSpPr/>
          <p:nvPr/>
        </p:nvGrpSpPr>
        <p:grpSpPr>
          <a:xfrm>
            <a:off x="9052693" y="3477095"/>
            <a:ext cx="2089822" cy="668441"/>
            <a:chOff x="1097280" y="6023567"/>
            <a:chExt cx="2089822" cy="668441"/>
          </a:xfrm>
        </p:grpSpPr>
        <p:grpSp>
          <p:nvGrpSpPr>
            <p:cNvPr id="522" name="Google Shape;522;p30"/>
            <p:cNvGrpSpPr/>
            <p:nvPr/>
          </p:nvGrpSpPr>
          <p:grpSpPr>
            <a:xfrm>
              <a:off x="1158475" y="6170477"/>
              <a:ext cx="417004" cy="417004"/>
              <a:chOff x="9831043" y="3675298"/>
              <a:chExt cx="417004" cy="417004"/>
            </a:xfrm>
          </p:grpSpPr>
          <p:sp>
            <p:nvSpPr>
              <p:cNvPr id="523" name="Google Shape;523;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24" name="Google Shape;524;p30"/>
              <p:cNvSpPr txBox="1"/>
              <p:nvPr/>
            </p:nvSpPr>
            <p:spPr>
              <a:xfrm>
                <a:off x="9912663" y="3699134"/>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a:t>
                </a:r>
                <a:endParaRPr/>
              </a:p>
            </p:txBody>
          </p:sp>
        </p:grpSp>
        <p:grpSp>
          <p:nvGrpSpPr>
            <p:cNvPr id="525" name="Google Shape;525;p30"/>
            <p:cNvGrpSpPr/>
            <p:nvPr/>
          </p:nvGrpSpPr>
          <p:grpSpPr>
            <a:xfrm>
              <a:off x="2512237" y="6170846"/>
              <a:ext cx="417004" cy="417004"/>
              <a:chOff x="9831043" y="3675298"/>
              <a:chExt cx="417004" cy="417004"/>
            </a:xfrm>
          </p:grpSpPr>
          <p:sp>
            <p:nvSpPr>
              <p:cNvPr id="526" name="Google Shape;526;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27" name="Google Shape;527;p30"/>
              <p:cNvSpPr txBox="1"/>
              <p:nvPr/>
            </p:nvSpPr>
            <p:spPr>
              <a:xfrm>
                <a:off x="9873474" y="3699134"/>
                <a:ext cx="30809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a:t>
                </a:r>
                <a:endParaRPr/>
              </a:p>
            </p:txBody>
          </p:sp>
        </p:grpSp>
        <p:grpSp>
          <p:nvGrpSpPr>
            <p:cNvPr id="528" name="Google Shape;528;p30"/>
            <p:cNvGrpSpPr/>
            <p:nvPr/>
          </p:nvGrpSpPr>
          <p:grpSpPr>
            <a:xfrm>
              <a:off x="1097280" y="6023567"/>
              <a:ext cx="724251" cy="668441"/>
              <a:chOff x="1097280" y="6019742"/>
              <a:chExt cx="724251" cy="668441"/>
            </a:xfrm>
          </p:grpSpPr>
          <p:sp>
            <p:nvSpPr>
              <p:cNvPr id="529" name="Google Shape;529;p30"/>
              <p:cNvSpPr/>
              <p:nvPr/>
            </p:nvSpPr>
            <p:spPr>
              <a:xfrm>
                <a:off x="1097280" y="6019742"/>
                <a:ext cx="724251" cy="668441"/>
              </a:xfrm>
              <a:prstGeom prst="rect">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30" name="Google Shape;530;p30"/>
              <p:cNvCxnSpPr/>
              <p:nvPr/>
            </p:nvCxnSpPr>
            <p:spPr>
              <a:xfrm>
                <a:off x="1619794" y="6019742"/>
                <a:ext cx="0" cy="668441"/>
              </a:xfrm>
              <a:prstGeom prst="straightConnector1">
                <a:avLst/>
              </a:prstGeom>
              <a:noFill/>
              <a:ln w="9525" cap="flat" cmpd="sng">
                <a:solidFill>
                  <a:schemeClr val="dk1"/>
                </a:solidFill>
                <a:prstDash val="solid"/>
                <a:round/>
                <a:headEnd type="none" w="sm" len="sm"/>
                <a:tailEnd type="none" w="sm" len="sm"/>
              </a:ln>
            </p:spPr>
          </p:cxnSp>
        </p:grpSp>
        <p:cxnSp>
          <p:nvCxnSpPr>
            <p:cNvPr id="531" name="Google Shape;531;p30"/>
            <p:cNvCxnSpPr/>
            <p:nvPr/>
          </p:nvCxnSpPr>
          <p:spPr>
            <a:xfrm>
              <a:off x="1743153" y="6357787"/>
              <a:ext cx="726653" cy="0"/>
            </a:xfrm>
            <a:prstGeom prst="straightConnector1">
              <a:avLst/>
            </a:prstGeom>
            <a:noFill/>
            <a:ln w="28575" cap="flat" cmpd="sng">
              <a:solidFill>
                <a:srgbClr val="B6A479"/>
              </a:solidFill>
              <a:prstDash val="solid"/>
              <a:round/>
              <a:headEnd type="none" w="sm" len="sm"/>
              <a:tailEnd type="triangle" w="med" len="med"/>
            </a:ln>
          </p:spPr>
        </p:cxnSp>
        <p:grpSp>
          <p:nvGrpSpPr>
            <p:cNvPr id="532" name="Google Shape;532;p30"/>
            <p:cNvGrpSpPr/>
            <p:nvPr/>
          </p:nvGrpSpPr>
          <p:grpSpPr>
            <a:xfrm>
              <a:off x="2462851" y="6023567"/>
              <a:ext cx="724251" cy="668441"/>
              <a:chOff x="1097280" y="6019742"/>
              <a:chExt cx="724251" cy="668441"/>
            </a:xfrm>
          </p:grpSpPr>
          <p:sp>
            <p:nvSpPr>
              <p:cNvPr id="533" name="Google Shape;533;p30"/>
              <p:cNvSpPr/>
              <p:nvPr/>
            </p:nvSpPr>
            <p:spPr>
              <a:xfrm>
                <a:off x="1097280" y="6019742"/>
                <a:ext cx="724251" cy="668441"/>
              </a:xfrm>
              <a:prstGeom prst="rect">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34" name="Google Shape;534;p30"/>
              <p:cNvCxnSpPr/>
              <p:nvPr/>
            </p:nvCxnSpPr>
            <p:spPr>
              <a:xfrm>
                <a:off x="1619794" y="6019742"/>
                <a:ext cx="0" cy="668441"/>
              </a:xfrm>
              <a:prstGeom prst="straightConnector1">
                <a:avLst/>
              </a:prstGeom>
              <a:noFill/>
              <a:ln w="9525" cap="flat" cmpd="sng">
                <a:solidFill>
                  <a:schemeClr val="dk1"/>
                </a:solidFill>
                <a:prstDash val="solid"/>
                <a:round/>
                <a:headEnd type="none" w="sm" len="sm"/>
                <a:tailEnd type="none" w="sm" len="sm"/>
              </a:ln>
            </p:spPr>
          </p:cxnSp>
        </p:grpSp>
        <p:cxnSp>
          <p:nvCxnSpPr>
            <p:cNvPr id="535" name="Google Shape;535;p30"/>
            <p:cNvCxnSpPr/>
            <p:nvPr/>
          </p:nvCxnSpPr>
          <p:spPr>
            <a:xfrm rot="10800000" flipH="1">
              <a:off x="2985365" y="6049019"/>
              <a:ext cx="191624" cy="632543"/>
            </a:xfrm>
            <a:prstGeom prst="straightConnector1">
              <a:avLst/>
            </a:prstGeom>
            <a:noFill/>
            <a:ln w="28575" cap="flat" cmpd="sng">
              <a:solidFill>
                <a:srgbClr val="B6A479"/>
              </a:solidFill>
              <a:prstDash val="solid"/>
              <a:round/>
              <a:headEnd type="none" w="sm" len="sm"/>
              <a:tailEnd type="none" w="sm" len="sm"/>
            </a:ln>
          </p:spPr>
        </p:cxnSp>
      </p:grpSp>
      <p:grpSp>
        <p:nvGrpSpPr>
          <p:cNvPr id="536" name="Google Shape;536;p30"/>
          <p:cNvGrpSpPr/>
          <p:nvPr/>
        </p:nvGrpSpPr>
        <p:grpSpPr>
          <a:xfrm>
            <a:off x="9060969" y="4869616"/>
            <a:ext cx="2089822" cy="668441"/>
            <a:chOff x="1097280" y="6023567"/>
            <a:chExt cx="2089822" cy="668441"/>
          </a:xfrm>
        </p:grpSpPr>
        <p:grpSp>
          <p:nvGrpSpPr>
            <p:cNvPr id="537" name="Google Shape;537;p30"/>
            <p:cNvGrpSpPr/>
            <p:nvPr/>
          </p:nvGrpSpPr>
          <p:grpSpPr>
            <a:xfrm>
              <a:off x="1158475" y="6170477"/>
              <a:ext cx="417004" cy="417004"/>
              <a:chOff x="9831043" y="3675298"/>
              <a:chExt cx="417004" cy="417004"/>
            </a:xfrm>
          </p:grpSpPr>
          <p:sp>
            <p:nvSpPr>
              <p:cNvPr id="538" name="Google Shape;538;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39" name="Google Shape;539;p30"/>
              <p:cNvSpPr txBox="1"/>
              <p:nvPr/>
            </p:nvSpPr>
            <p:spPr>
              <a:xfrm>
                <a:off x="9912663" y="3699134"/>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a:t>
                </a:r>
                <a:endParaRPr/>
              </a:p>
            </p:txBody>
          </p:sp>
        </p:grpSp>
        <p:sp>
          <p:nvSpPr>
            <p:cNvPr id="540" name="Google Shape;540;p30"/>
            <p:cNvSpPr/>
            <p:nvPr/>
          </p:nvSpPr>
          <p:spPr>
            <a:xfrm>
              <a:off x="2512237" y="6170846"/>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541" name="Google Shape;541;p30"/>
            <p:cNvGrpSpPr/>
            <p:nvPr/>
          </p:nvGrpSpPr>
          <p:grpSpPr>
            <a:xfrm>
              <a:off x="1097280" y="6023567"/>
              <a:ext cx="724251" cy="668441"/>
              <a:chOff x="1097280" y="6019742"/>
              <a:chExt cx="724251" cy="668441"/>
            </a:xfrm>
          </p:grpSpPr>
          <p:sp>
            <p:nvSpPr>
              <p:cNvPr id="542" name="Google Shape;542;p30"/>
              <p:cNvSpPr/>
              <p:nvPr/>
            </p:nvSpPr>
            <p:spPr>
              <a:xfrm>
                <a:off x="1097280" y="6019742"/>
                <a:ext cx="724251" cy="668441"/>
              </a:xfrm>
              <a:prstGeom prst="rect">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43" name="Google Shape;543;p30"/>
              <p:cNvCxnSpPr/>
              <p:nvPr/>
            </p:nvCxnSpPr>
            <p:spPr>
              <a:xfrm>
                <a:off x="1619794" y="6019742"/>
                <a:ext cx="0" cy="668441"/>
              </a:xfrm>
              <a:prstGeom prst="straightConnector1">
                <a:avLst/>
              </a:prstGeom>
              <a:noFill/>
              <a:ln w="9525" cap="flat" cmpd="sng">
                <a:solidFill>
                  <a:schemeClr val="dk1"/>
                </a:solidFill>
                <a:prstDash val="solid"/>
                <a:round/>
                <a:headEnd type="none" w="sm" len="sm"/>
                <a:tailEnd type="none" w="sm" len="sm"/>
              </a:ln>
            </p:spPr>
          </p:cxnSp>
        </p:grpSp>
        <p:cxnSp>
          <p:nvCxnSpPr>
            <p:cNvPr id="544" name="Google Shape;544;p30"/>
            <p:cNvCxnSpPr/>
            <p:nvPr/>
          </p:nvCxnSpPr>
          <p:spPr>
            <a:xfrm>
              <a:off x="1743153" y="6357787"/>
              <a:ext cx="726653" cy="0"/>
            </a:xfrm>
            <a:prstGeom prst="straightConnector1">
              <a:avLst/>
            </a:prstGeom>
            <a:noFill/>
            <a:ln w="28575" cap="flat" cmpd="sng">
              <a:solidFill>
                <a:srgbClr val="B6A479"/>
              </a:solidFill>
              <a:prstDash val="solid"/>
              <a:round/>
              <a:headEnd type="none" w="sm" len="sm"/>
              <a:tailEnd type="triangle" w="med" len="med"/>
            </a:ln>
          </p:spPr>
        </p:cxnSp>
        <p:grpSp>
          <p:nvGrpSpPr>
            <p:cNvPr id="545" name="Google Shape;545;p30"/>
            <p:cNvGrpSpPr/>
            <p:nvPr/>
          </p:nvGrpSpPr>
          <p:grpSpPr>
            <a:xfrm>
              <a:off x="2462851" y="6023567"/>
              <a:ext cx="724251" cy="668441"/>
              <a:chOff x="1097280" y="6019742"/>
              <a:chExt cx="724251" cy="668441"/>
            </a:xfrm>
          </p:grpSpPr>
          <p:sp>
            <p:nvSpPr>
              <p:cNvPr id="546" name="Google Shape;546;p30"/>
              <p:cNvSpPr/>
              <p:nvPr/>
            </p:nvSpPr>
            <p:spPr>
              <a:xfrm>
                <a:off x="1097280" y="6019742"/>
                <a:ext cx="724251" cy="668441"/>
              </a:xfrm>
              <a:prstGeom prst="rect">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47" name="Google Shape;547;p30"/>
              <p:cNvCxnSpPr/>
              <p:nvPr/>
            </p:nvCxnSpPr>
            <p:spPr>
              <a:xfrm>
                <a:off x="1619794" y="6019742"/>
                <a:ext cx="0" cy="668441"/>
              </a:xfrm>
              <a:prstGeom prst="straightConnector1">
                <a:avLst/>
              </a:prstGeom>
              <a:noFill/>
              <a:ln w="9525" cap="flat" cmpd="sng">
                <a:solidFill>
                  <a:schemeClr val="dk1"/>
                </a:solidFill>
                <a:prstDash val="solid"/>
                <a:round/>
                <a:headEnd type="none" w="sm" len="sm"/>
                <a:tailEnd type="none" w="sm" len="sm"/>
              </a:ln>
            </p:spPr>
          </p:cxnSp>
        </p:grpSp>
        <p:cxnSp>
          <p:nvCxnSpPr>
            <p:cNvPr id="548" name="Google Shape;548;p30"/>
            <p:cNvCxnSpPr/>
            <p:nvPr/>
          </p:nvCxnSpPr>
          <p:spPr>
            <a:xfrm rot="10800000" flipH="1">
              <a:off x="2985365" y="6049019"/>
              <a:ext cx="191624" cy="632543"/>
            </a:xfrm>
            <a:prstGeom prst="straightConnector1">
              <a:avLst/>
            </a:prstGeom>
            <a:noFill/>
            <a:ln w="28575" cap="flat" cmpd="sng">
              <a:solidFill>
                <a:srgbClr val="B6A479"/>
              </a:solidFill>
              <a:prstDash val="solid"/>
              <a:round/>
              <a:headEnd type="none" w="sm" len="sm"/>
              <a:tailEnd type="none" w="sm" len="sm"/>
            </a:ln>
          </p:spPr>
        </p:cxnSp>
      </p:grpSp>
      <p:sp>
        <p:nvSpPr>
          <p:cNvPr id="549" name="Google Shape;549;p30"/>
          <p:cNvSpPr txBox="1"/>
          <p:nvPr/>
        </p:nvSpPr>
        <p:spPr>
          <a:xfrm>
            <a:off x="10537216" y="5056184"/>
            <a:ext cx="3273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a:t>
            </a:r>
            <a:endParaRPr/>
          </a:p>
        </p:txBody>
      </p:sp>
      <p:grpSp>
        <p:nvGrpSpPr>
          <p:cNvPr id="550" name="Google Shape;550;p30"/>
          <p:cNvGrpSpPr/>
          <p:nvPr/>
        </p:nvGrpSpPr>
        <p:grpSpPr>
          <a:xfrm>
            <a:off x="9060969" y="5641990"/>
            <a:ext cx="724251" cy="668441"/>
            <a:chOff x="1097280" y="6019742"/>
            <a:chExt cx="724251" cy="668441"/>
          </a:xfrm>
        </p:grpSpPr>
        <p:sp>
          <p:nvSpPr>
            <p:cNvPr id="551" name="Google Shape;551;p30"/>
            <p:cNvSpPr/>
            <p:nvPr/>
          </p:nvSpPr>
          <p:spPr>
            <a:xfrm>
              <a:off x="1097280" y="6019742"/>
              <a:ext cx="724251" cy="668441"/>
            </a:xfrm>
            <a:prstGeom prst="rect">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52" name="Google Shape;552;p30"/>
            <p:cNvCxnSpPr/>
            <p:nvPr/>
          </p:nvCxnSpPr>
          <p:spPr>
            <a:xfrm>
              <a:off x="1619794" y="6019742"/>
              <a:ext cx="0" cy="668441"/>
            </a:xfrm>
            <a:prstGeom prst="straightConnector1">
              <a:avLst/>
            </a:prstGeom>
            <a:noFill/>
            <a:ln w="9525" cap="flat" cmpd="sng">
              <a:solidFill>
                <a:schemeClr val="dk1"/>
              </a:solidFill>
              <a:prstDash val="solid"/>
              <a:round/>
              <a:headEnd type="none" w="sm" len="sm"/>
              <a:tailEnd type="none" w="sm" len="sm"/>
            </a:ln>
          </p:spPr>
        </p:cxnSp>
      </p:grpSp>
      <p:cxnSp>
        <p:nvCxnSpPr>
          <p:cNvPr id="553" name="Google Shape;553;p30"/>
          <p:cNvCxnSpPr/>
          <p:nvPr/>
        </p:nvCxnSpPr>
        <p:spPr>
          <a:xfrm rot="10800000" flipH="1">
            <a:off x="8219622" y="4213955"/>
            <a:ext cx="191624" cy="632543"/>
          </a:xfrm>
          <a:prstGeom prst="straightConnector1">
            <a:avLst/>
          </a:prstGeom>
          <a:noFill/>
          <a:ln w="28575" cap="flat" cmpd="sng">
            <a:solidFill>
              <a:srgbClr val="B6A479"/>
            </a:solidFill>
            <a:prstDash val="solid"/>
            <a:round/>
            <a:headEnd type="none" w="sm" len="sm"/>
            <a:tailEnd type="none" w="sm" len="sm"/>
          </a:ln>
        </p:spPr>
      </p:cxnSp>
      <p:sp>
        <p:nvSpPr>
          <p:cNvPr id="554" name="Google Shape;554;p30"/>
          <p:cNvSpPr txBox="1"/>
          <p:nvPr/>
        </p:nvSpPr>
        <p:spPr>
          <a:xfrm>
            <a:off x="2915113" y="3660813"/>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O(1)</a:t>
            </a:r>
            <a:endParaRPr sz="2200" dirty="0">
              <a:latin typeface="Quattrocento Sans"/>
              <a:ea typeface="Quattrocento Sans"/>
              <a:cs typeface="Quattrocento Sans"/>
              <a:sym typeface="Quattrocento Sans"/>
            </a:endParaRPr>
          </a:p>
        </p:txBody>
      </p:sp>
      <p:sp>
        <p:nvSpPr>
          <p:cNvPr id="555" name="Google Shape;555;p30"/>
          <p:cNvSpPr txBox="1"/>
          <p:nvPr/>
        </p:nvSpPr>
        <p:spPr>
          <a:xfrm>
            <a:off x="3504175" y="4103925"/>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O(deg(u))</a:t>
            </a:r>
            <a:endParaRPr sz="2200" dirty="0">
              <a:latin typeface="Quattrocento Sans"/>
              <a:ea typeface="Quattrocento Sans"/>
              <a:cs typeface="Quattrocento Sans"/>
              <a:sym typeface="Quattrocento Sans"/>
            </a:endParaRPr>
          </a:p>
        </p:txBody>
      </p:sp>
      <p:sp>
        <p:nvSpPr>
          <p:cNvPr id="556" name="Google Shape;556;p30"/>
          <p:cNvSpPr txBox="1"/>
          <p:nvPr/>
        </p:nvSpPr>
        <p:spPr>
          <a:xfrm>
            <a:off x="5524188" y="4538100"/>
            <a:ext cx="1638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O(deg (u))</a:t>
            </a:r>
            <a:endParaRPr sz="2200" dirty="0">
              <a:latin typeface="Quattrocento Sans"/>
              <a:ea typeface="Quattrocento Sans"/>
              <a:cs typeface="Quattrocento Sans"/>
              <a:sym typeface="Quattrocento Sans"/>
            </a:endParaRPr>
          </a:p>
        </p:txBody>
      </p:sp>
      <p:sp>
        <p:nvSpPr>
          <p:cNvPr id="557" name="Google Shape;557;p30"/>
          <p:cNvSpPr txBox="1"/>
          <p:nvPr/>
        </p:nvSpPr>
        <p:spPr>
          <a:xfrm>
            <a:off x="4633388" y="4957113"/>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O(deg(u))</a:t>
            </a:r>
            <a:endParaRPr sz="2200" dirty="0">
              <a:latin typeface="Quattrocento Sans"/>
              <a:ea typeface="Quattrocento Sans"/>
              <a:cs typeface="Quattrocento Sans"/>
              <a:sym typeface="Quattrocento Sans"/>
            </a:endParaRPr>
          </a:p>
        </p:txBody>
      </p:sp>
      <p:sp>
        <p:nvSpPr>
          <p:cNvPr id="558" name="Google Shape;558;p30"/>
          <p:cNvSpPr txBox="1"/>
          <p:nvPr/>
        </p:nvSpPr>
        <p:spPr>
          <a:xfrm>
            <a:off x="4370379" y="5365081"/>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 + m)</a:t>
            </a:r>
            <a:endParaRPr sz="2200" dirty="0">
              <a:latin typeface="Quattrocento Sans"/>
              <a:ea typeface="Quattrocento Sans"/>
              <a:cs typeface="Quattrocento Sans"/>
              <a:sym typeface="Quattrocento Sans"/>
            </a:endParaRPr>
          </a:p>
        </p:txBody>
      </p:sp>
      <p:sp>
        <p:nvSpPr>
          <p:cNvPr id="559" name="Google Shape;559;p30"/>
          <p:cNvSpPr txBox="1"/>
          <p:nvPr/>
        </p:nvSpPr>
        <p:spPr>
          <a:xfrm>
            <a:off x="3664213" y="5826792"/>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 + m)</a:t>
            </a:r>
            <a:endParaRPr sz="2200" dirty="0">
              <a:latin typeface="Quattrocento Sans"/>
              <a:ea typeface="Quattrocento Sans"/>
              <a:cs typeface="Quattrocento Sans"/>
              <a:sym typeface="Quattrocento Sans"/>
            </a:endParaRPr>
          </a:p>
        </p:txBody>
      </p:sp>
      <p:cxnSp>
        <p:nvCxnSpPr>
          <p:cNvPr id="560" name="Google Shape;560;p30"/>
          <p:cNvCxnSpPr/>
          <p:nvPr/>
        </p:nvCxnSpPr>
        <p:spPr>
          <a:xfrm rot="10800000" flipH="1">
            <a:off x="9539179" y="5660024"/>
            <a:ext cx="191700" cy="632400"/>
          </a:xfrm>
          <a:prstGeom prst="straightConnector1">
            <a:avLst/>
          </a:prstGeom>
          <a:noFill/>
          <a:ln w="28575" cap="flat" cmpd="sng">
            <a:solidFill>
              <a:srgbClr val="B6A479"/>
            </a:solidFill>
            <a:prstDash val="solid"/>
            <a:round/>
            <a:headEnd type="none" w="sm" len="sm"/>
            <a:tailEnd type="none" w="sm" len="sm"/>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graphicFrame>
        <p:nvGraphicFramePr>
          <p:cNvPr id="565" name="Google Shape;565;p31"/>
          <p:cNvGraphicFramePr/>
          <p:nvPr/>
        </p:nvGraphicFramePr>
        <p:xfrm>
          <a:off x="8862155" y="5377758"/>
          <a:ext cx="2810750" cy="816700"/>
        </p:xfrm>
        <a:graphic>
          <a:graphicData uri="http://schemas.openxmlformats.org/drawingml/2006/table">
            <a:tbl>
              <a:tblPr firstRow="1" bandRow="1">
                <a:noFill/>
              </a:tblPr>
              <a:tblGrid>
                <a:gridCol w="562150">
                  <a:extLst>
                    <a:ext uri="{9D8B030D-6E8A-4147-A177-3AD203B41FA5}">
                      <a16:colId xmlns:a16="http://schemas.microsoft.com/office/drawing/2014/main" val="20000"/>
                    </a:ext>
                  </a:extLst>
                </a:gridCol>
                <a:gridCol w="562150">
                  <a:extLst>
                    <a:ext uri="{9D8B030D-6E8A-4147-A177-3AD203B41FA5}">
                      <a16:colId xmlns:a16="http://schemas.microsoft.com/office/drawing/2014/main" val="20001"/>
                    </a:ext>
                  </a:extLst>
                </a:gridCol>
                <a:gridCol w="562150">
                  <a:extLst>
                    <a:ext uri="{9D8B030D-6E8A-4147-A177-3AD203B41FA5}">
                      <a16:colId xmlns:a16="http://schemas.microsoft.com/office/drawing/2014/main" val="20002"/>
                    </a:ext>
                  </a:extLst>
                </a:gridCol>
                <a:gridCol w="562150">
                  <a:extLst>
                    <a:ext uri="{9D8B030D-6E8A-4147-A177-3AD203B41FA5}">
                      <a16:colId xmlns:a16="http://schemas.microsoft.com/office/drawing/2014/main" val="20003"/>
                    </a:ext>
                  </a:extLst>
                </a:gridCol>
                <a:gridCol w="562150">
                  <a:extLst>
                    <a:ext uri="{9D8B030D-6E8A-4147-A177-3AD203B41FA5}">
                      <a16:colId xmlns:a16="http://schemas.microsoft.com/office/drawing/2014/main" val="20004"/>
                    </a:ext>
                  </a:extLst>
                </a:gridCol>
              </a:tblGrid>
              <a:tr h="367625">
                <a:tc>
                  <a:txBody>
                    <a:bodyPr/>
                    <a:lstStyle/>
                    <a:p>
                      <a:pPr marL="0" marR="0" lvl="0" indent="0" algn="ctr" rtl="0">
                        <a:spcBef>
                          <a:spcPts val="0"/>
                        </a:spcBef>
                        <a:spcAft>
                          <a:spcPts val="0"/>
                        </a:spcAft>
                        <a:buNone/>
                      </a:pPr>
                      <a:r>
                        <a:rPr lang="en-US" sz="1800">
                          <a:solidFill>
                            <a:srgbClr val="B6A479"/>
                          </a:solidFill>
                        </a:rPr>
                        <a:t>0</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1</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2</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3</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4</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49075">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graphicFrame>
        <p:nvGraphicFramePr>
          <p:cNvPr id="566" name="Google Shape;566;p31"/>
          <p:cNvGraphicFramePr/>
          <p:nvPr/>
        </p:nvGraphicFramePr>
        <p:xfrm>
          <a:off x="8869697" y="4621731"/>
          <a:ext cx="2810750" cy="816700"/>
        </p:xfrm>
        <a:graphic>
          <a:graphicData uri="http://schemas.openxmlformats.org/drawingml/2006/table">
            <a:tbl>
              <a:tblPr firstRow="1" bandRow="1">
                <a:noFill/>
              </a:tblPr>
              <a:tblGrid>
                <a:gridCol w="562150">
                  <a:extLst>
                    <a:ext uri="{9D8B030D-6E8A-4147-A177-3AD203B41FA5}">
                      <a16:colId xmlns:a16="http://schemas.microsoft.com/office/drawing/2014/main" val="20000"/>
                    </a:ext>
                  </a:extLst>
                </a:gridCol>
                <a:gridCol w="562150">
                  <a:extLst>
                    <a:ext uri="{9D8B030D-6E8A-4147-A177-3AD203B41FA5}">
                      <a16:colId xmlns:a16="http://schemas.microsoft.com/office/drawing/2014/main" val="20001"/>
                    </a:ext>
                  </a:extLst>
                </a:gridCol>
                <a:gridCol w="562150">
                  <a:extLst>
                    <a:ext uri="{9D8B030D-6E8A-4147-A177-3AD203B41FA5}">
                      <a16:colId xmlns:a16="http://schemas.microsoft.com/office/drawing/2014/main" val="20002"/>
                    </a:ext>
                  </a:extLst>
                </a:gridCol>
                <a:gridCol w="562150">
                  <a:extLst>
                    <a:ext uri="{9D8B030D-6E8A-4147-A177-3AD203B41FA5}">
                      <a16:colId xmlns:a16="http://schemas.microsoft.com/office/drawing/2014/main" val="20003"/>
                    </a:ext>
                  </a:extLst>
                </a:gridCol>
                <a:gridCol w="562150">
                  <a:extLst>
                    <a:ext uri="{9D8B030D-6E8A-4147-A177-3AD203B41FA5}">
                      <a16:colId xmlns:a16="http://schemas.microsoft.com/office/drawing/2014/main" val="20004"/>
                    </a:ext>
                  </a:extLst>
                </a:gridCol>
              </a:tblGrid>
              <a:tr h="367625">
                <a:tc>
                  <a:txBody>
                    <a:bodyPr/>
                    <a:lstStyle/>
                    <a:p>
                      <a:pPr marL="0" marR="0" lvl="0" indent="0" algn="ctr" rtl="0">
                        <a:spcBef>
                          <a:spcPts val="0"/>
                        </a:spcBef>
                        <a:spcAft>
                          <a:spcPts val="0"/>
                        </a:spcAft>
                        <a:buNone/>
                      </a:pPr>
                      <a:r>
                        <a:rPr lang="en-US" sz="1800">
                          <a:solidFill>
                            <a:srgbClr val="B6A479"/>
                          </a:solidFill>
                        </a:rPr>
                        <a:t>0</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1</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2</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3</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4</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49075">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graphicFrame>
        <p:nvGraphicFramePr>
          <p:cNvPr id="567" name="Google Shape;567;p31"/>
          <p:cNvGraphicFramePr/>
          <p:nvPr/>
        </p:nvGraphicFramePr>
        <p:xfrm>
          <a:off x="8889247" y="3211789"/>
          <a:ext cx="2810750" cy="822325"/>
        </p:xfrm>
        <a:graphic>
          <a:graphicData uri="http://schemas.openxmlformats.org/drawingml/2006/table">
            <a:tbl>
              <a:tblPr firstRow="1" bandRow="1">
                <a:noFill/>
              </a:tblPr>
              <a:tblGrid>
                <a:gridCol w="562150">
                  <a:extLst>
                    <a:ext uri="{9D8B030D-6E8A-4147-A177-3AD203B41FA5}">
                      <a16:colId xmlns:a16="http://schemas.microsoft.com/office/drawing/2014/main" val="20000"/>
                    </a:ext>
                  </a:extLst>
                </a:gridCol>
                <a:gridCol w="562150">
                  <a:extLst>
                    <a:ext uri="{9D8B030D-6E8A-4147-A177-3AD203B41FA5}">
                      <a16:colId xmlns:a16="http://schemas.microsoft.com/office/drawing/2014/main" val="20001"/>
                    </a:ext>
                  </a:extLst>
                </a:gridCol>
                <a:gridCol w="562150">
                  <a:extLst>
                    <a:ext uri="{9D8B030D-6E8A-4147-A177-3AD203B41FA5}">
                      <a16:colId xmlns:a16="http://schemas.microsoft.com/office/drawing/2014/main" val="20002"/>
                    </a:ext>
                  </a:extLst>
                </a:gridCol>
                <a:gridCol w="562150">
                  <a:extLst>
                    <a:ext uri="{9D8B030D-6E8A-4147-A177-3AD203B41FA5}">
                      <a16:colId xmlns:a16="http://schemas.microsoft.com/office/drawing/2014/main" val="20003"/>
                    </a:ext>
                  </a:extLst>
                </a:gridCol>
                <a:gridCol w="562150">
                  <a:extLst>
                    <a:ext uri="{9D8B030D-6E8A-4147-A177-3AD203B41FA5}">
                      <a16:colId xmlns:a16="http://schemas.microsoft.com/office/drawing/2014/main" val="20004"/>
                    </a:ext>
                  </a:extLst>
                </a:gridCol>
              </a:tblGrid>
              <a:tr h="367625">
                <a:tc>
                  <a:txBody>
                    <a:bodyPr/>
                    <a:lstStyle/>
                    <a:p>
                      <a:pPr marL="0" marR="0" lvl="0" indent="0" algn="ctr" rtl="0">
                        <a:spcBef>
                          <a:spcPts val="0"/>
                        </a:spcBef>
                        <a:spcAft>
                          <a:spcPts val="0"/>
                        </a:spcAft>
                        <a:buNone/>
                      </a:pPr>
                      <a:r>
                        <a:rPr lang="en-US" sz="1800">
                          <a:solidFill>
                            <a:srgbClr val="B6A479"/>
                          </a:solidFill>
                        </a:rPr>
                        <a:t>0</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1</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2</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3</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4</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54700">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568" name="Google Shape;568;p31"/>
          <p:cNvSpPr txBox="1">
            <a:spLocks noGrp="1"/>
          </p:cNvSpPr>
          <p:nvPr>
            <p:ph type="title"/>
          </p:nvPr>
        </p:nvSpPr>
        <p:spPr>
          <a:xfrm>
            <a:off x="653897" y="-257"/>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Adjacency List</a:t>
            </a:r>
            <a:endParaRPr dirty="0"/>
          </a:p>
        </p:txBody>
      </p:sp>
      <p:grpSp>
        <p:nvGrpSpPr>
          <p:cNvPr id="569" name="Google Shape;569;p31"/>
          <p:cNvGrpSpPr/>
          <p:nvPr/>
        </p:nvGrpSpPr>
        <p:grpSpPr>
          <a:xfrm>
            <a:off x="8186809" y="213215"/>
            <a:ext cx="3237549" cy="2551087"/>
            <a:chOff x="5773537" y="3944188"/>
            <a:chExt cx="3237549" cy="2551087"/>
          </a:xfrm>
        </p:grpSpPr>
        <p:grpSp>
          <p:nvGrpSpPr>
            <p:cNvPr id="570" name="Google Shape;570;p31"/>
            <p:cNvGrpSpPr/>
            <p:nvPr/>
          </p:nvGrpSpPr>
          <p:grpSpPr>
            <a:xfrm>
              <a:off x="5773537" y="4473911"/>
              <a:ext cx="690113" cy="690113"/>
              <a:chOff x="9831042" y="3675297"/>
              <a:chExt cx="690113" cy="690113"/>
            </a:xfrm>
          </p:grpSpPr>
          <p:sp>
            <p:nvSpPr>
              <p:cNvPr id="571" name="Google Shape;571;p31"/>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72" name="Google Shape;572;p31"/>
              <p:cNvSpPr txBox="1"/>
              <p:nvPr/>
            </p:nvSpPr>
            <p:spPr>
              <a:xfrm>
                <a:off x="10010027" y="3835687"/>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grpSp>
          <p:nvGrpSpPr>
            <p:cNvPr id="573" name="Google Shape;573;p31"/>
            <p:cNvGrpSpPr/>
            <p:nvPr/>
          </p:nvGrpSpPr>
          <p:grpSpPr>
            <a:xfrm>
              <a:off x="6982117" y="3944188"/>
              <a:ext cx="690113" cy="690113"/>
              <a:chOff x="9831042" y="3675297"/>
              <a:chExt cx="690113" cy="690113"/>
            </a:xfrm>
          </p:grpSpPr>
          <p:sp>
            <p:nvSpPr>
              <p:cNvPr id="574" name="Google Shape;574;p31"/>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75" name="Google Shape;575;p31"/>
              <p:cNvSpPr txBox="1"/>
              <p:nvPr/>
            </p:nvSpPr>
            <p:spPr>
              <a:xfrm>
                <a:off x="10010027" y="3835687"/>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grpSp>
        <p:grpSp>
          <p:nvGrpSpPr>
            <p:cNvPr id="576" name="Google Shape;576;p31"/>
            <p:cNvGrpSpPr/>
            <p:nvPr/>
          </p:nvGrpSpPr>
          <p:grpSpPr>
            <a:xfrm>
              <a:off x="8320973" y="5176815"/>
              <a:ext cx="690113" cy="690113"/>
              <a:chOff x="9831042" y="3675297"/>
              <a:chExt cx="690113" cy="690113"/>
            </a:xfrm>
          </p:grpSpPr>
          <p:sp>
            <p:nvSpPr>
              <p:cNvPr id="577" name="Google Shape;577;p31"/>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78" name="Google Shape;578;p31"/>
              <p:cNvSpPr txBox="1"/>
              <p:nvPr/>
            </p:nvSpPr>
            <p:spPr>
              <a:xfrm>
                <a:off x="10010027" y="3835687"/>
                <a:ext cx="3273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cxnSp>
          <p:nvCxnSpPr>
            <p:cNvPr id="579" name="Google Shape;579;p31"/>
            <p:cNvCxnSpPr>
              <a:stCxn id="571" idx="7"/>
              <a:endCxn id="574" idx="2"/>
            </p:cNvCxnSpPr>
            <p:nvPr/>
          </p:nvCxnSpPr>
          <p:spPr>
            <a:xfrm rot="10800000" flipH="1">
              <a:off x="6362585" y="4289376"/>
              <a:ext cx="619500" cy="285600"/>
            </a:xfrm>
            <a:prstGeom prst="straightConnector1">
              <a:avLst/>
            </a:prstGeom>
            <a:noFill/>
            <a:ln w="28575" cap="flat" cmpd="sng">
              <a:solidFill>
                <a:srgbClr val="B6A479"/>
              </a:solidFill>
              <a:prstDash val="solid"/>
              <a:round/>
              <a:headEnd type="none" w="sm" len="sm"/>
              <a:tailEnd type="triangle" w="med" len="med"/>
            </a:ln>
          </p:spPr>
        </p:cxnSp>
        <p:grpSp>
          <p:nvGrpSpPr>
            <p:cNvPr id="580" name="Google Shape;580;p31"/>
            <p:cNvGrpSpPr/>
            <p:nvPr/>
          </p:nvGrpSpPr>
          <p:grpSpPr>
            <a:xfrm>
              <a:off x="6316802" y="5805162"/>
              <a:ext cx="690113" cy="690113"/>
              <a:chOff x="9831042" y="3675297"/>
              <a:chExt cx="690113" cy="690113"/>
            </a:xfrm>
          </p:grpSpPr>
          <p:sp>
            <p:nvSpPr>
              <p:cNvPr id="581" name="Google Shape;581;p31"/>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82" name="Google Shape;582;p31"/>
              <p:cNvSpPr txBox="1"/>
              <p:nvPr/>
            </p:nvSpPr>
            <p:spPr>
              <a:xfrm>
                <a:off x="10010027" y="3835687"/>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cxnSp>
          <p:nvCxnSpPr>
            <p:cNvPr id="583" name="Google Shape;583;p31"/>
            <p:cNvCxnSpPr>
              <a:stCxn id="581" idx="1"/>
              <a:endCxn id="571" idx="4"/>
            </p:cNvCxnSpPr>
            <p:nvPr/>
          </p:nvCxnSpPr>
          <p:spPr>
            <a:xfrm rot="10800000">
              <a:off x="6118467" y="5164027"/>
              <a:ext cx="299400" cy="742200"/>
            </a:xfrm>
            <a:prstGeom prst="straightConnector1">
              <a:avLst/>
            </a:prstGeom>
            <a:noFill/>
            <a:ln w="28575" cap="flat" cmpd="sng">
              <a:solidFill>
                <a:srgbClr val="B6A479"/>
              </a:solidFill>
              <a:prstDash val="solid"/>
              <a:round/>
              <a:headEnd type="none" w="sm" len="sm"/>
              <a:tailEnd type="triangle" w="med" len="med"/>
            </a:ln>
          </p:spPr>
        </p:cxnSp>
        <p:cxnSp>
          <p:nvCxnSpPr>
            <p:cNvPr id="584" name="Google Shape;584;p31"/>
            <p:cNvCxnSpPr>
              <a:stCxn id="571" idx="6"/>
              <a:endCxn id="577" idx="2"/>
            </p:cNvCxnSpPr>
            <p:nvPr/>
          </p:nvCxnSpPr>
          <p:spPr>
            <a:xfrm>
              <a:off x="6463650" y="4818968"/>
              <a:ext cx="1857300" cy="702900"/>
            </a:xfrm>
            <a:prstGeom prst="straightConnector1">
              <a:avLst/>
            </a:prstGeom>
            <a:noFill/>
            <a:ln w="28575" cap="flat" cmpd="sng">
              <a:solidFill>
                <a:srgbClr val="B6A479"/>
              </a:solidFill>
              <a:prstDash val="solid"/>
              <a:round/>
              <a:headEnd type="none" w="sm" len="sm"/>
              <a:tailEnd type="triangle" w="med" len="med"/>
            </a:ln>
          </p:spPr>
        </p:cxnSp>
        <p:cxnSp>
          <p:nvCxnSpPr>
            <p:cNvPr id="585" name="Google Shape;585;p31"/>
            <p:cNvCxnSpPr>
              <a:stCxn id="577" idx="1"/>
              <a:endCxn id="574" idx="5"/>
            </p:cNvCxnSpPr>
            <p:nvPr/>
          </p:nvCxnSpPr>
          <p:spPr>
            <a:xfrm rot="10800000">
              <a:off x="7571238" y="4533280"/>
              <a:ext cx="850800" cy="744600"/>
            </a:xfrm>
            <a:prstGeom prst="straightConnector1">
              <a:avLst/>
            </a:prstGeom>
            <a:noFill/>
            <a:ln w="28575" cap="flat" cmpd="sng">
              <a:solidFill>
                <a:srgbClr val="B6A479"/>
              </a:solidFill>
              <a:prstDash val="solid"/>
              <a:round/>
              <a:headEnd type="none" w="sm" len="sm"/>
              <a:tailEnd type="triangle" w="med" len="med"/>
            </a:ln>
          </p:spPr>
        </p:cxnSp>
        <p:cxnSp>
          <p:nvCxnSpPr>
            <p:cNvPr id="586" name="Google Shape;586;p31"/>
            <p:cNvCxnSpPr>
              <a:stCxn id="577" idx="3"/>
              <a:endCxn id="581" idx="6"/>
            </p:cNvCxnSpPr>
            <p:nvPr/>
          </p:nvCxnSpPr>
          <p:spPr>
            <a:xfrm flipH="1">
              <a:off x="7006938" y="5765863"/>
              <a:ext cx="1415100" cy="384300"/>
            </a:xfrm>
            <a:prstGeom prst="straightConnector1">
              <a:avLst/>
            </a:prstGeom>
            <a:noFill/>
            <a:ln w="28575" cap="flat" cmpd="sng">
              <a:solidFill>
                <a:srgbClr val="B6A479"/>
              </a:solidFill>
              <a:prstDash val="solid"/>
              <a:round/>
              <a:headEnd type="none" w="sm" len="sm"/>
              <a:tailEnd type="triangle" w="med" len="med"/>
            </a:ln>
          </p:spPr>
        </p:cxnSp>
      </p:grpSp>
      <p:sp>
        <p:nvSpPr>
          <p:cNvPr id="587" name="Google Shape;587;p31"/>
          <p:cNvSpPr txBox="1"/>
          <p:nvPr/>
        </p:nvSpPr>
        <p:spPr>
          <a:xfrm>
            <a:off x="8769828" y="2889050"/>
            <a:ext cx="1638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dirty="0">
                <a:solidFill>
                  <a:srgbClr val="4C3282"/>
                </a:solidFill>
                <a:latin typeface="Calibri"/>
                <a:ea typeface="Calibri"/>
                <a:cs typeface="Calibri"/>
                <a:sym typeface="Calibri"/>
              </a:rPr>
              <a:t>Hash Tables</a:t>
            </a:r>
            <a:endParaRPr dirty="0"/>
          </a:p>
        </p:txBody>
      </p:sp>
      <p:graphicFrame>
        <p:nvGraphicFramePr>
          <p:cNvPr id="588" name="Google Shape;588;p31"/>
          <p:cNvGraphicFramePr/>
          <p:nvPr/>
        </p:nvGraphicFramePr>
        <p:xfrm>
          <a:off x="7063658" y="3438279"/>
          <a:ext cx="1188325" cy="2827700"/>
        </p:xfrm>
        <a:graphic>
          <a:graphicData uri="http://schemas.openxmlformats.org/drawingml/2006/table">
            <a:tbl>
              <a:tblPr firstRow="1" bandRow="1">
                <a:noFill/>
              </a:tblPr>
              <a:tblGrid>
                <a:gridCol w="369575">
                  <a:extLst>
                    <a:ext uri="{9D8B030D-6E8A-4147-A177-3AD203B41FA5}">
                      <a16:colId xmlns:a16="http://schemas.microsoft.com/office/drawing/2014/main" val="20000"/>
                    </a:ext>
                  </a:extLst>
                </a:gridCol>
                <a:gridCol w="610450">
                  <a:extLst>
                    <a:ext uri="{9D8B030D-6E8A-4147-A177-3AD203B41FA5}">
                      <a16:colId xmlns:a16="http://schemas.microsoft.com/office/drawing/2014/main" val="20001"/>
                    </a:ext>
                  </a:extLst>
                </a:gridCol>
                <a:gridCol w="208300">
                  <a:extLst>
                    <a:ext uri="{9D8B030D-6E8A-4147-A177-3AD203B41FA5}">
                      <a16:colId xmlns:a16="http://schemas.microsoft.com/office/drawing/2014/main" val="20002"/>
                    </a:ext>
                  </a:extLst>
                </a:gridCol>
              </a:tblGrid>
              <a:tr h="706925">
                <a:tc>
                  <a:txBody>
                    <a:bodyPr/>
                    <a:lstStyle/>
                    <a:p>
                      <a:pPr marL="0" marR="0" lvl="0" indent="0" algn="ctr" rtl="0">
                        <a:spcBef>
                          <a:spcPts val="0"/>
                        </a:spcBef>
                        <a:spcAft>
                          <a:spcPts val="0"/>
                        </a:spcAft>
                        <a:buNone/>
                      </a:pPr>
                      <a:r>
                        <a:rPr lang="en-US" sz="1800" b="0">
                          <a:solidFill>
                            <a:srgbClr val="B6A479"/>
                          </a:solidFill>
                        </a:rPr>
                        <a:t>0</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706925">
                <a:tc>
                  <a:txBody>
                    <a:bodyPr/>
                    <a:lstStyle/>
                    <a:p>
                      <a:pPr marL="0" marR="0" lvl="0" indent="0" algn="ctr" rtl="0">
                        <a:spcBef>
                          <a:spcPts val="0"/>
                        </a:spcBef>
                        <a:spcAft>
                          <a:spcPts val="0"/>
                        </a:spcAft>
                        <a:buNone/>
                      </a:pPr>
                      <a:r>
                        <a:rPr lang="en-US" sz="1800" b="0">
                          <a:solidFill>
                            <a:srgbClr val="B6A479"/>
                          </a:solidFill>
                        </a:rPr>
                        <a:t>1</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706925">
                <a:tc>
                  <a:txBody>
                    <a:bodyPr/>
                    <a:lstStyle/>
                    <a:p>
                      <a:pPr marL="0" marR="0" lvl="0" indent="0" algn="ctr" rtl="0">
                        <a:spcBef>
                          <a:spcPts val="0"/>
                        </a:spcBef>
                        <a:spcAft>
                          <a:spcPts val="0"/>
                        </a:spcAft>
                        <a:buNone/>
                      </a:pPr>
                      <a:r>
                        <a:rPr lang="en-US" sz="1800" b="0">
                          <a:solidFill>
                            <a:srgbClr val="B6A479"/>
                          </a:solidFill>
                        </a:rPr>
                        <a:t>2</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706925">
                <a:tc>
                  <a:txBody>
                    <a:bodyPr/>
                    <a:lstStyle/>
                    <a:p>
                      <a:pPr marL="0" marR="0" lvl="0" indent="0" algn="ctr" rtl="0">
                        <a:spcBef>
                          <a:spcPts val="0"/>
                        </a:spcBef>
                        <a:spcAft>
                          <a:spcPts val="0"/>
                        </a:spcAft>
                        <a:buNone/>
                      </a:pPr>
                      <a:r>
                        <a:rPr lang="en-US" sz="1800" b="0">
                          <a:solidFill>
                            <a:srgbClr val="B6A479"/>
                          </a:solidFill>
                        </a:rPr>
                        <a:t>3</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grpSp>
        <p:nvGrpSpPr>
          <p:cNvPr id="589" name="Google Shape;589;p31"/>
          <p:cNvGrpSpPr/>
          <p:nvPr/>
        </p:nvGrpSpPr>
        <p:grpSpPr>
          <a:xfrm>
            <a:off x="6715740" y="3596306"/>
            <a:ext cx="417004" cy="417004"/>
            <a:chOff x="9831043" y="3675298"/>
            <a:chExt cx="417004" cy="417004"/>
          </a:xfrm>
        </p:grpSpPr>
        <p:sp>
          <p:nvSpPr>
            <p:cNvPr id="590" name="Google Shape;590;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91" name="Google Shape;591;p31"/>
            <p:cNvSpPr txBox="1"/>
            <p:nvPr/>
          </p:nvSpPr>
          <p:spPr>
            <a:xfrm>
              <a:off x="9873474" y="36991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grpSp>
        <p:nvGrpSpPr>
          <p:cNvPr id="592" name="Google Shape;592;p31"/>
          <p:cNvGrpSpPr/>
          <p:nvPr/>
        </p:nvGrpSpPr>
        <p:grpSpPr>
          <a:xfrm>
            <a:off x="6715740" y="4315570"/>
            <a:ext cx="417004" cy="417004"/>
            <a:chOff x="9831043" y="3675298"/>
            <a:chExt cx="417004" cy="417004"/>
          </a:xfrm>
        </p:grpSpPr>
        <p:sp>
          <p:nvSpPr>
            <p:cNvPr id="593" name="Google Shape;593;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94" name="Google Shape;594;p31"/>
            <p:cNvSpPr txBox="1"/>
            <p:nvPr/>
          </p:nvSpPr>
          <p:spPr>
            <a:xfrm>
              <a:off x="9873474" y="3699134"/>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grpSp>
      <p:grpSp>
        <p:nvGrpSpPr>
          <p:cNvPr id="595" name="Google Shape;595;p31"/>
          <p:cNvGrpSpPr/>
          <p:nvPr/>
        </p:nvGrpSpPr>
        <p:grpSpPr>
          <a:xfrm>
            <a:off x="6715740" y="4994514"/>
            <a:ext cx="417004" cy="417004"/>
            <a:chOff x="9831043" y="3675298"/>
            <a:chExt cx="417004" cy="417004"/>
          </a:xfrm>
        </p:grpSpPr>
        <p:sp>
          <p:nvSpPr>
            <p:cNvPr id="596" name="Google Shape;596;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97" name="Google Shape;597;p31"/>
            <p:cNvSpPr txBox="1"/>
            <p:nvPr/>
          </p:nvSpPr>
          <p:spPr>
            <a:xfrm>
              <a:off x="9873474" y="36991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grpSp>
        <p:nvGrpSpPr>
          <p:cNvPr id="598" name="Google Shape;598;p31"/>
          <p:cNvGrpSpPr/>
          <p:nvPr/>
        </p:nvGrpSpPr>
        <p:grpSpPr>
          <a:xfrm>
            <a:off x="6715740" y="5713778"/>
            <a:ext cx="417004" cy="417004"/>
            <a:chOff x="9831043" y="3675298"/>
            <a:chExt cx="417004" cy="417004"/>
          </a:xfrm>
        </p:grpSpPr>
        <p:sp>
          <p:nvSpPr>
            <p:cNvPr id="599" name="Google Shape;599;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00" name="Google Shape;600;p31"/>
            <p:cNvSpPr txBox="1"/>
            <p:nvPr/>
          </p:nvSpPr>
          <p:spPr>
            <a:xfrm>
              <a:off x="9873474" y="3699134"/>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cxnSp>
        <p:nvCxnSpPr>
          <p:cNvPr id="601" name="Google Shape;601;p31"/>
          <p:cNvCxnSpPr/>
          <p:nvPr/>
        </p:nvCxnSpPr>
        <p:spPr>
          <a:xfrm>
            <a:off x="8100083" y="3796769"/>
            <a:ext cx="726653" cy="0"/>
          </a:xfrm>
          <a:prstGeom prst="straightConnector1">
            <a:avLst/>
          </a:prstGeom>
          <a:noFill/>
          <a:ln w="28575" cap="flat" cmpd="sng">
            <a:solidFill>
              <a:srgbClr val="B6A479"/>
            </a:solidFill>
            <a:prstDash val="solid"/>
            <a:round/>
            <a:headEnd type="none" w="sm" len="sm"/>
            <a:tailEnd type="triangle" w="med" len="med"/>
          </a:ln>
        </p:spPr>
      </p:cxnSp>
      <p:cxnSp>
        <p:nvCxnSpPr>
          <p:cNvPr id="602" name="Google Shape;602;p31"/>
          <p:cNvCxnSpPr/>
          <p:nvPr/>
        </p:nvCxnSpPr>
        <p:spPr>
          <a:xfrm>
            <a:off x="8100082" y="5216916"/>
            <a:ext cx="726653" cy="0"/>
          </a:xfrm>
          <a:prstGeom prst="straightConnector1">
            <a:avLst/>
          </a:prstGeom>
          <a:noFill/>
          <a:ln w="28575" cap="flat" cmpd="sng">
            <a:solidFill>
              <a:srgbClr val="B6A479"/>
            </a:solidFill>
            <a:prstDash val="solid"/>
            <a:round/>
            <a:headEnd type="none" w="sm" len="sm"/>
            <a:tailEnd type="triangle" w="med" len="med"/>
          </a:ln>
        </p:spPr>
      </p:cxnSp>
      <p:cxnSp>
        <p:nvCxnSpPr>
          <p:cNvPr id="603" name="Google Shape;603;p31"/>
          <p:cNvCxnSpPr/>
          <p:nvPr/>
        </p:nvCxnSpPr>
        <p:spPr>
          <a:xfrm>
            <a:off x="8100081" y="5906734"/>
            <a:ext cx="726653" cy="0"/>
          </a:xfrm>
          <a:prstGeom prst="straightConnector1">
            <a:avLst/>
          </a:prstGeom>
          <a:noFill/>
          <a:ln w="28575" cap="flat" cmpd="sng">
            <a:solidFill>
              <a:srgbClr val="B6A479"/>
            </a:solidFill>
            <a:prstDash val="solid"/>
            <a:round/>
            <a:headEnd type="none" w="sm" len="sm"/>
            <a:tailEnd type="triangle" w="med" len="med"/>
          </a:ln>
        </p:spPr>
      </p:cxnSp>
      <p:grpSp>
        <p:nvGrpSpPr>
          <p:cNvPr id="604" name="Google Shape;604;p31"/>
          <p:cNvGrpSpPr/>
          <p:nvPr/>
        </p:nvGrpSpPr>
        <p:grpSpPr>
          <a:xfrm>
            <a:off x="10074780" y="3593656"/>
            <a:ext cx="417004" cy="417004"/>
            <a:chOff x="9831043" y="3675298"/>
            <a:chExt cx="417004" cy="417004"/>
          </a:xfrm>
        </p:grpSpPr>
        <p:sp>
          <p:nvSpPr>
            <p:cNvPr id="605" name="Google Shape;605;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06" name="Google Shape;606;p31"/>
            <p:cNvSpPr txBox="1"/>
            <p:nvPr/>
          </p:nvSpPr>
          <p:spPr>
            <a:xfrm>
              <a:off x="9873474" y="3699134"/>
              <a:ext cx="3273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grpSp>
        <p:nvGrpSpPr>
          <p:cNvPr id="607" name="Google Shape;607;p31"/>
          <p:cNvGrpSpPr/>
          <p:nvPr/>
        </p:nvGrpSpPr>
        <p:grpSpPr>
          <a:xfrm>
            <a:off x="10600563" y="5007678"/>
            <a:ext cx="417004" cy="417004"/>
            <a:chOff x="9831043" y="3675298"/>
            <a:chExt cx="417004" cy="417004"/>
          </a:xfrm>
        </p:grpSpPr>
        <p:sp>
          <p:nvSpPr>
            <p:cNvPr id="608" name="Google Shape;608;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09" name="Google Shape;609;p31"/>
            <p:cNvSpPr txBox="1"/>
            <p:nvPr/>
          </p:nvSpPr>
          <p:spPr>
            <a:xfrm>
              <a:off x="9873474" y="3699134"/>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grpSp>
        <p:nvGrpSpPr>
          <p:cNvPr id="610" name="Google Shape;610;p31"/>
          <p:cNvGrpSpPr/>
          <p:nvPr/>
        </p:nvGrpSpPr>
        <p:grpSpPr>
          <a:xfrm>
            <a:off x="8938890" y="5740252"/>
            <a:ext cx="417004" cy="417004"/>
            <a:chOff x="9831043" y="3675298"/>
            <a:chExt cx="417004" cy="417004"/>
          </a:xfrm>
        </p:grpSpPr>
        <p:sp>
          <p:nvSpPr>
            <p:cNvPr id="611" name="Google Shape;611;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12" name="Google Shape;612;p31"/>
            <p:cNvSpPr txBox="1"/>
            <p:nvPr/>
          </p:nvSpPr>
          <p:spPr>
            <a:xfrm>
              <a:off x="9873474" y="36991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cxnSp>
        <p:nvCxnSpPr>
          <p:cNvPr id="613" name="Google Shape;613;p31"/>
          <p:cNvCxnSpPr/>
          <p:nvPr/>
        </p:nvCxnSpPr>
        <p:spPr>
          <a:xfrm rot="10800000" flipH="1">
            <a:off x="8062866" y="4187829"/>
            <a:ext cx="191624" cy="632543"/>
          </a:xfrm>
          <a:prstGeom prst="straightConnector1">
            <a:avLst/>
          </a:prstGeom>
          <a:noFill/>
          <a:ln w="28575" cap="flat" cmpd="sng">
            <a:solidFill>
              <a:srgbClr val="B6A479"/>
            </a:solidFill>
            <a:prstDash val="solid"/>
            <a:round/>
            <a:headEnd type="none" w="sm" len="sm"/>
            <a:tailEnd type="none" w="sm" len="sm"/>
          </a:ln>
        </p:spPr>
      </p:cxnSp>
      <p:grpSp>
        <p:nvGrpSpPr>
          <p:cNvPr id="614" name="Google Shape;614;p31"/>
          <p:cNvGrpSpPr/>
          <p:nvPr/>
        </p:nvGrpSpPr>
        <p:grpSpPr>
          <a:xfrm>
            <a:off x="9511838" y="3593656"/>
            <a:ext cx="417004" cy="419294"/>
            <a:chOff x="9831043" y="3675298"/>
            <a:chExt cx="417004" cy="419294"/>
          </a:xfrm>
        </p:grpSpPr>
        <p:sp>
          <p:nvSpPr>
            <p:cNvPr id="615" name="Google Shape;615;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16" name="Google Shape;616;p31"/>
            <p:cNvSpPr txBox="1"/>
            <p:nvPr/>
          </p:nvSpPr>
          <p:spPr>
            <a:xfrm>
              <a:off x="9879808" y="3725260"/>
              <a:ext cx="3097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a:t>
              </a:r>
              <a:endParaRPr/>
            </a:p>
          </p:txBody>
        </p:sp>
      </p:grpSp>
      <p:grpSp>
        <p:nvGrpSpPr>
          <p:cNvPr id="617" name="Google Shape;617;p31"/>
          <p:cNvGrpSpPr/>
          <p:nvPr/>
        </p:nvGrpSpPr>
        <p:grpSpPr>
          <a:xfrm>
            <a:off x="9492549" y="5001978"/>
            <a:ext cx="417004" cy="419294"/>
            <a:chOff x="9831043" y="3675298"/>
            <a:chExt cx="417004" cy="419294"/>
          </a:xfrm>
        </p:grpSpPr>
        <p:sp>
          <p:nvSpPr>
            <p:cNvPr id="618" name="Google Shape;618;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19" name="Google Shape;619;p31"/>
            <p:cNvSpPr txBox="1"/>
            <p:nvPr/>
          </p:nvSpPr>
          <p:spPr>
            <a:xfrm>
              <a:off x="9879808" y="3725260"/>
              <a:ext cx="3097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a:t>
              </a:r>
              <a:endParaRPr/>
            </a:p>
          </p:txBody>
        </p:sp>
      </p:grpSp>
      <p:cxnSp>
        <p:nvCxnSpPr>
          <p:cNvPr id="620" name="Google Shape;620;p31"/>
          <p:cNvCxnSpPr/>
          <p:nvPr/>
        </p:nvCxnSpPr>
        <p:spPr>
          <a:xfrm rot="10800000" flipH="1">
            <a:off x="8909059" y="3570338"/>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1" name="Google Shape;621;p31"/>
          <p:cNvCxnSpPr/>
          <p:nvPr/>
        </p:nvCxnSpPr>
        <p:spPr>
          <a:xfrm rot="10800000" flipH="1">
            <a:off x="10594074" y="3586479"/>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2" name="Google Shape;622;p31"/>
          <p:cNvCxnSpPr/>
          <p:nvPr/>
        </p:nvCxnSpPr>
        <p:spPr>
          <a:xfrm rot="10800000" flipH="1">
            <a:off x="11171792" y="3586479"/>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3" name="Google Shape;623;p31"/>
          <p:cNvCxnSpPr/>
          <p:nvPr/>
        </p:nvCxnSpPr>
        <p:spPr>
          <a:xfrm rot="10800000" flipH="1">
            <a:off x="8899599" y="4986814"/>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4" name="Google Shape;624;p31"/>
          <p:cNvCxnSpPr/>
          <p:nvPr/>
        </p:nvCxnSpPr>
        <p:spPr>
          <a:xfrm rot="10800000" flipH="1">
            <a:off x="10029904" y="4986814"/>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5" name="Google Shape;625;p31"/>
          <p:cNvCxnSpPr/>
          <p:nvPr/>
        </p:nvCxnSpPr>
        <p:spPr>
          <a:xfrm rot="10800000" flipH="1">
            <a:off x="11160209" y="4986814"/>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6" name="Google Shape;626;p31"/>
          <p:cNvCxnSpPr/>
          <p:nvPr/>
        </p:nvCxnSpPr>
        <p:spPr>
          <a:xfrm rot="10800000" flipH="1">
            <a:off x="9432629" y="5754743"/>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7" name="Google Shape;627;p31"/>
          <p:cNvCxnSpPr/>
          <p:nvPr/>
        </p:nvCxnSpPr>
        <p:spPr>
          <a:xfrm rot="10800000" flipH="1">
            <a:off x="10015400" y="5754322"/>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8" name="Google Shape;628;p31"/>
          <p:cNvCxnSpPr/>
          <p:nvPr/>
        </p:nvCxnSpPr>
        <p:spPr>
          <a:xfrm rot="10800000" flipH="1">
            <a:off x="10571765" y="5767113"/>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9" name="Google Shape;629;p31"/>
          <p:cNvCxnSpPr/>
          <p:nvPr/>
        </p:nvCxnSpPr>
        <p:spPr>
          <a:xfrm rot="10800000" flipH="1">
            <a:off x="11123228" y="5766623"/>
            <a:ext cx="505132" cy="458156"/>
          </a:xfrm>
          <a:prstGeom prst="straightConnector1">
            <a:avLst/>
          </a:prstGeom>
          <a:noFill/>
          <a:ln w="28575" cap="flat" cmpd="sng">
            <a:solidFill>
              <a:srgbClr val="B6A479"/>
            </a:solidFill>
            <a:prstDash val="solid"/>
            <a:round/>
            <a:headEnd type="none" w="sm" len="sm"/>
            <a:tailEnd type="none" w="sm" len="sm"/>
          </a:ln>
        </p:spPr>
      </p:cxnSp>
      <p:sp>
        <p:nvSpPr>
          <p:cNvPr id="630" name="Google Shape;630;p31"/>
          <p:cNvSpPr/>
          <p:nvPr/>
        </p:nvSpPr>
        <p:spPr>
          <a:xfrm>
            <a:off x="1592982" y="3437666"/>
            <a:ext cx="12651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1" name="Google Shape;631;p31"/>
          <p:cNvSpPr/>
          <p:nvPr/>
        </p:nvSpPr>
        <p:spPr>
          <a:xfrm>
            <a:off x="2560455" y="3718087"/>
            <a:ext cx="20346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2" name="Google Shape;632;p31"/>
          <p:cNvSpPr/>
          <p:nvPr/>
        </p:nvSpPr>
        <p:spPr>
          <a:xfrm>
            <a:off x="3080852" y="4348610"/>
            <a:ext cx="19236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3" name="Google Shape;633;p31"/>
          <p:cNvSpPr/>
          <p:nvPr/>
        </p:nvSpPr>
        <p:spPr>
          <a:xfrm>
            <a:off x="2982079" y="4666186"/>
            <a:ext cx="19338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4" name="Google Shape;634;p31"/>
          <p:cNvSpPr/>
          <p:nvPr/>
        </p:nvSpPr>
        <p:spPr>
          <a:xfrm>
            <a:off x="3532162" y="4036719"/>
            <a:ext cx="20346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5" name="Google Shape;635;p31"/>
          <p:cNvSpPr/>
          <p:nvPr/>
        </p:nvSpPr>
        <p:spPr>
          <a:xfrm>
            <a:off x="2429690" y="5244023"/>
            <a:ext cx="14721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6" name="Google Shape;636;p31"/>
          <p:cNvSpPr txBox="1"/>
          <p:nvPr/>
        </p:nvSpPr>
        <p:spPr>
          <a:xfrm>
            <a:off x="570725" y="736617"/>
            <a:ext cx="5901600" cy="56938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In an adjacency matrix a[u][v] is 1 if there is an edge (</a:t>
            </a:r>
            <a:r>
              <a:rPr lang="en-US" sz="2800" dirty="0" err="1">
                <a:solidFill>
                  <a:schemeClr val="dk1"/>
                </a:solidFill>
                <a:latin typeface="Quattrocento Sans"/>
                <a:ea typeface="Quattrocento Sans"/>
                <a:cs typeface="Quattrocento Sans"/>
                <a:sym typeface="Quattrocento Sans"/>
              </a:rPr>
              <a:t>u,v</a:t>
            </a:r>
            <a:r>
              <a:rPr lang="en-US" sz="2800" dirty="0">
                <a:solidFill>
                  <a:schemeClr val="dk1"/>
                </a:solidFill>
                <a:latin typeface="Quattrocento Sans"/>
                <a:ea typeface="Quattrocento Sans"/>
                <a:cs typeface="Quattrocento Sans"/>
                <a:sym typeface="Quattrocento Sans"/>
              </a:rPr>
              <a:t>), and 0 otherwise.</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Worst-case Time Complexity (assuming a good hash function so all hash table operations are O(1)) </a:t>
            </a:r>
            <a:br>
              <a:rPr lang="en-US" sz="2800" dirty="0">
                <a:solidFill>
                  <a:schemeClr val="dk1"/>
                </a:solidFill>
                <a:latin typeface="Quattrocento Sans"/>
                <a:ea typeface="Quattrocento Sans"/>
                <a:cs typeface="Quattrocento Sans"/>
                <a:sym typeface="Quattrocento Sans"/>
              </a:rPr>
            </a:br>
            <a:r>
              <a:rPr lang="en-US" sz="2800" dirty="0">
                <a:solidFill>
                  <a:schemeClr val="dk1"/>
                </a:solidFill>
                <a:latin typeface="Quattrocento Sans"/>
                <a:ea typeface="Quattrocento Sans"/>
                <a:cs typeface="Quattrocento Sans"/>
                <a:sym typeface="Quattrocento Sans"/>
              </a:rPr>
              <a:t>(|V| = n, |E| = m):</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Add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Remove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Check edge exists from (</a:t>
            </a:r>
            <a:r>
              <a:rPr lang="en-US" sz="2800" i="0" u="none" strike="noStrike" cap="none" dirty="0" err="1">
                <a:solidFill>
                  <a:schemeClr val="dk1"/>
                </a:solidFill>
                <a:latin typeface="Quattrocento Sans"/>
                <a:ea typeface="Quattrocento Sans"/>
                <a:cs typeface="Quattrocento Sans"/>
                <a:sym typeface="Quattrocento Sans"/>
              </a:rPr>
              <a:t>u,v</a:t>
            </a:r>
            <a:r>
              <a:rPr lang="en-US" sz="2800" i="0" u="none" strike="noStrike" cap="none" dirty="0">
                <a:solidFill>
                  <a:schemeClr val="dk1"/>
                </a:solidFill>
                <a:latin typeface="Quattrocento Sans"/>
                <a:ea typeface="Quattrocento Sans"/>
                <a:cs typeface="Quattrocento Sans"/>
                <a:sym typeface="Quattrocento Sans"/>
              </a:rPr>
              <a:t>):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a:t>
            </a:r>
            <a:r>
              <a:rPr lang="en-US" sz="2800" i="0" u="none" strike="noStrike" cap="none" dirty="0" err="1">
                <a:solidFill>
                  <a:schemeClr val="dk1"/>
                </a:solidFill>
                <a:latin typeface="Quattrocento Sans"/>
                <a:ea typeface="Quattrocento Sans"/>
                <a:cs typeface="Quattrocento Sans"/>
                <a:sym typeface="Quattrocento Sans"/>
              </a:rPr>
              <a:t>outneighbors</a:t>
            </a:r>
            <a:r>
              <a:rPr lang="en-US" sz="2800" i="0" u="none" strike="noStrike" cap="none" dirty="0">
                <a:solidFill>
                  <a:schemeClr val="dk1"/>
                </a:solidFill>
                <a:latin typeface="Quattrocento Sans"/>
                <a:ea typeface="Quattrocento Sans"/>
                <a:cs typeface="Quattrocento Sans"/>
                <a:sym typeface="Quattrocento Sans"/>
              </a:rPr>
              <a:t> of u: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a:t>
            </a:r>
            <a:r>
              <a:rPr lang="en-US" sz="2800" i="0" u="none" strike="noStrike" cap="none" dirty="0" err="1">
                <a:solidFill>
                  <a:schemeClr val="dk1"/>
                </a:solidFill>
                <a:latin typeface="Quattrocento Sans"/>
                <a:ea typeface="Quattrocento Sans"/>
                <a:cs typeface="Quattrocento Sans"/>
                <a:sym typeface="Quattrocento Sans"/>
              </a:rPr>
              <a:t>inneighbors</a:t>
            </a:r>
            <a:r>
              <a:rPr lang="en-US" sz="2800" i="0" u="none" strike="noStrike" cap="none" dirty="0">
                <a:solidFill>
                  <a:schemeClr val="dk1"/>
                </a:solidFill>
                <a:latin typeface="Quattrocento Sans"/>
                <a:ea typeface="Quattrocento Sans"/>
                <a:cs typeface="Quattrocento Sans"/>
                <a:sym typeface="Quattrocento Sans"/>
              </a:rPr>
              <a:t> of u:</a:t>
            </a:r>
            <a:endParaRPr sz="2800" dirty="0">
              <a:solidFill>
                <a:schemeClr val="dk1"/>
              </a:solidFill>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Space Complexity:</a:t>
            </a:r>
            <a:endParaRPr dirty="0">
              <a:latin typeface="Quattrocento Sans"/>
              <a:ea typeface="Quattrocento Sans"/>
              <a:cs typeface="Quattrocento Sans"/>
              <a:sym typeface="Quattrocento Sans"/>
            </a:endParaRPr>
          </a:p>
        </p:txBody>
      </p:sp>
      <p:sp>
        <p:nvSpPr>
          <p:cNvPr id="637" name="Google Shape;637;p31"/>
          <p:cNvSpPr txBox="1"/>
          <p:nvPr/>
        </p:nvSpPr>
        <p:spPr>
          <a:xfrm>
            <a:off x="2772425" y="3727400"/>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O(1)</a:t>
            </a:r>
            <a:endParaRPr sz="2200" dirty="0">
              <a:latin typeface="Quattrocento Sans"/>
              <a:ea typeface="Quattrocento Sans"/>
              <a:cs typeface="Quattrocento Sans"/>
              <a:sym typeface="Quattrocento Sans"/>
            </a:endParaRPr>
          </a:p>
        </p:txBody>
      </p:sp>
      <p:sp>
        <p:nvSpPr>
          <p:cNvPr id="638" name="Google Shape;638;p31"/>
          <p:cNvSpPr txBox="1"/>
          <p:nvPr/>
        </p:nvSpPr>
        <p:spPr>
          <a:xfrm>
            <a:off x="3293550" y="4180750"/>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solidFill>
                  <a:srgbClr val="FF0000"/>
                </a:solidFill>
                <a:latin typeface="Quattrocento Sans"/>
                <a:ea typeface="Quattrocento Sans"/>
                <a:cs typeface="Quattrocento Sans"/>
                <a:sym typeface="Quattrocento Sans"/>
              </a:rPr>
              <a:t>O(1)</a:t>
            </a:r>
            <a:endParaRPr sz="2200" dirty="0">
              <a:solidFill>
                <a:srgbClr val="FF0000"/>
              </a:solidFill>
              <a:latin typeface="Quattrocento Sans"/>
              <a:ea typeface="Quattrocento Sans"/>
              <a:cs typeface="Quattrocento Sans"/>
              <a:sym typeface="Quattrocento Sans"/>
            </a:endParaRPr>
          </a:p>
        </p:txBody>
      </p:sp>
      <p:sp>
        <p:nvSpPr>
          <p:cNvPr id="639" name="Google Shape;639;p31"/>
          <p:cNvSpPr txBox="1"/>
          <p:nvPr/>
        </p:nvSpPr>
        <p:spPr>
          <a:xfrm>
            <a:off x="5505825" y="4601938"/>
            <a:ext cx="1638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solidFill>
                  <a:srgbClr val="FF0000"/>
                </a:solidFill>
                <a:latin typeface="Quattrocento Sans"/>
                <a:ea typeface="Quattrocento Sans"/>
                <a:cs typeface="Quattrocento Sans"/>
                <a:sym typeface="Quattrocento Sans"/>
              </a:rPr>
              <a:t>O(1)</a:t>
            </a:r>
            <a:endParaRPr sz="2200" dirty="0">
              <a:solidFill>
                <a:srgbClr val="FF0000"/>
              </a:solidFill>
              <a:latin typeface="Quattrocento Sans"/>
              <a:ea typeface="Quattrocento Sans"/>
              <a:cs typeface="Quattrocento Sans"/>
              <a:sym typeface="Quattrocento Sans"/>
            </a:endParaRPr>
          </a:p>
        </p:txBody>
      </p:sp>
      <p:sp>
        <p:nvSpPr>
          <p:cNvPr id="640" name="Google Shape;640;p31"/>
          <p:cNvSpPr txBox="1"/>
          <p:nvPr/>
        </p:nvSpPr>
        <p:spPr>
          <a:xfrm>
            <a:off x="4596525" y="5077488"/>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O(deg(u) )</a:t>
            </a:r>
            <a:endParaRPr sz="2200" dirty="0">
              <a:latin typeface="Quattrocento Sans"/>
              <a:ea typeface="Quattrocento Sans"/>
              <a:cs typeface="Quattrocento Sans"/>
              <a:sym typeface="Quattrocento Sans"/>
            </a:endParaRPr>
          </a:p>
        </p:txBody>
      </p:sp>
      <p:sp>
        <p:nvSpPr>
          <p:cNvPr id="641" name="Google Shape;641;p31"/>
          <p:cNvSpPr txBox="1"/>
          <p:nvPr/>
        </p:nvSpPr>
        <p:spPr>
          <a:xfrm>
            <a:off x="4282710" y="5478988"/>
            <a:ext cx="1062915"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solidFill>
                  <a:srgbClr val="FF0000"/>
                </a:solidFill>
                <a:latin typeface="Quattrocento Sans"/>
                <a:ea typeface="Quattrocento Sans"/>
                <a:cs typeface="Quattrocento Sans"/>
                <a:sym typeface="Quattrocento Sans"/>
              </a:rPr>
              <a:t>O(n)</a:t>
            </a:r>
            <a:endParaRPr sz="2200" dirty="0">
              <a:solidFill>
                <a:srgbClr val="FF0000"/>
              </a:solidFill>
              <a:latin typeface="Quattrocento Sans"/>
              <a:ea typeface="Quattrocento Sans"/>
              <a:cs typeface="Quattrocento Sans"/>
              <a:sym typeface="Quattrocento Sans"/>
            </a:endParaRPr>
          </a:p>
        </p:txBody>
      </p:sp>
      <p:sp>
        <p:nvSpPr>
          <p:cNvPr id="642" name="Google Shape;642;p31"/>
          <p:cNvSpPr txBox="1"/>
          <p:nvPr/>
        </p:nvSpPr>
        <p:spPr>
          <a:xfrm>
            <a:off x="3591925" y="5929375"/>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 + m)</a:t>
            </a:r>
            <a:endParaRPr sz="2200" dirty="0">
              <a:latin typeface="Quattrocento Sans"/>
              <a:ea typeface="Quattrocento Sans"/>
              <a:cs typeface="Quattrocento Sans"/>
              <a:sym typeface="Quattrocento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35CC6-D2D3-63F9-C2D2-EF193069A715}"/>
              </a:ext>
            </a:extLst>
          </p:cNvPr>
          <p:cNvSpPr>
            <a:spLocks noGrp="1"/>
          </p:cNvSpPr>
          <p:nvPr>
            <p:ph type="title"/>
          </p:nvPr>
        </p:nvSpPr>
        <p:spPr/>
        <p:txBody>
          <a:bodyPr>
            <a:normAutofit fontScale="90000"/>
          </a:bodyPr>
          <a:lstStyle/>
          <a:p>
            <a:r>
              <a:rPr lang="en-GB" dirty="0"/>
              <a:t>2-Hop </a:t>
            </a:r>
            <a:r>
              <a:rPr lang="en-GB" dirty="0" err="1"/>
              <a:t>Neighbors</a:t>
            </a:r>
            <a:r>
              <a:rPr lang="en-GB" dirty="0"/>
              <a:t> (through Matrix Multiplication)</a:t>
            </a:r>
            <a:endParaRPr lang="en-SE" dirty="0"/>
          </a:p>
        </p:txBody>
      </p:sp>
      <p:sp>
        <p:nvSpPr>
          <p:cNvPr id="3" name="Text Placeholder 2">
            <a:extLst>
              <a:ext uri="{FF2B5EF4-FFF2-40B4-BE49-F238E27FC236}">
                <a16:creationId xmlns:a16="http://schemas.microsoft.com/office/drawing/2014/main" id="{9A059EE4-5D49-FA2E-7557-072765DB00A9}"/>
              </a:ext>
            </a:extLst>
          </p:cNvPr>
          <p:cNvSpPr>
            <a:spLocks noGrp="1"/>
          </p:cNvSpPr>
          <p:nvPr>
            <p:ph type="body" idx="1"/>
          </p:nvPr>
        </p:nvSpPr>
        <p:spPr>
          <a:xfrm>
            <a:off x="575239" y="1303724"/>
            <a:ext cx="11186999" cy="1117187"/>
          </a:xfrm>
        </p:spPr>
        <p:txBody>
          <a:bodyPr/>
          <a:lstStyle/>
          <a:p>
            <a:r>
              <a:rPr lang="en-GB" dirty="0"/>
              <a:t>Matrix multiplication for finding two-hop </a:t>
            </a:r>
            <a:r>
              <a:rPr lang="en-GB" dirty="0" err="1"/>
              <a:t>neighbors</a:t>
            </a:r>
            <a:endParaRPr lang="en-GB" dirty="0"/>
          </a:p>
          <a:p>
            <a:endParaRPr lang="en-SE" dirty="0"/>
          </a:p>
        </p:txBody>
      </p:sp>
      <p:sp>
        <p:nvSpPr>
          <p:cNvPr id="4" name="Oval 3">
            <a:extLst>
              <a:ext uri="{FF2B5EF4-FFF2-40B4-BE49-F238E27FC236}">
                <a16:creationId xmlns:a16="http://schemas.microsoft.com/office/drawing/2014/main" id="{633D9F34-4049-241F-A59D-541EE08B8993}"/>
              </a:ext>
            </a:extLst>
          </p:cNvPr>
          <p:cNvSpPr/>
          <p:nvPr/>
        </p:nvSpPr>
        <p:spPr>
          <a:xfrm>
            <a:off x="1419602" y="2312269"/>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1</a:t>
            </a:r>
          </a:p>
        </p:txBody>
      </p:sp>
      <p:sp>
        <p:nvSpPr>
          <p:cNvPr id="5" name="Oval 4">
            <a:extLst>
              <a:ext uri="{FF2B5EF4-FFF2-40B4-BE49-F238E27FC236}">
                <a16:creationId xmlns:a16="http://schemas.microsoft.com/office/drawing/2014/main" id="{0436AADA-4C0D-4372-2350-1FF218015349}"/>
              </a:ext>
            </a:extLst>
          </p:cNvPr>
          <p:cNvSpPr/>
          <p:nvPr/>
        </p:nvSpPr>
        <p:spPr>
          <a:xfrm>
            <a:off x="521048" y="3198861"/>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2</a:t>
            </a:r>
          </a:p>
        </p:txBody>
      </p:sp>
      <p:sp>
        <p:nvSpPr>
          <p:cNvPr id="6" name="Oval 5">
            <a:extLst>
              <a:ext uri="{FF2B5EF4-FFF2-40B4-BE49-F238E27FC236}">
                <a16:creationId xmlns:a16="http://schemas.microsoft.com/office/drawing/2014/main" id="{7BA66B91-DAA2-4360-3131-6C5167BB4783}"/>
              </a:ext>
            </a:extLst>
          </p:cNvPr>
          <p:cNvSpPr/>
          <p:nvPr/>
        </p:nvSpPr>
        <p:spPr>
          <a:xfrm>
            <a:off x="1419602" y="3198861"/>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3</a:t>
            </a:r>
          </a:p>
        </p:txBody>
      </p:sp>
      <p:cxnSp>
        <p:nvCxnSpPr>
          <p:cNvPr id="7" name="Straight Arrow Connector 6">
            <a:extLst>
              <a:ext uri="{FF2B5EF4-FFF2-40B4-BE49-F238E27FC236}">
                <a16:creationId xmlns:a16="http://schemas.microsoft.com/office/drawing/2014/main" id="{7A690979-1EF6-444A-81FC-826766DFACCD}"/>
              </a:ext>
            </a:extLst>
          </p:cNvPr>
          <p:cNvCxnSpPr>
            <a:cxnSpLocks/>
            <a:stCxn id="9" idx="6"/>
            <a:endCxn id="4" idx="2"/>
          </p:cNvCxnSpPr>
          <p:nvPr/>
        </p:nvCxnSpPr>
        <p:spPr>
          <a:xfrm>
            <a:off x="839830" y="2471660"/>
            <a:ext cx="579772" cy="0"/>
          </a:xfrm>
          <a:prstGeom prst="straightConnector1">
            <a:avLst/>
          </a:prstGeom>
          <a:noFill/>
          <a:ln w="25400" cap="flat" cmpd="sng" algn="ctr">
            <a:solidFill>
              <a:srgbClr val="4F81BD"/>
            </a:solidFill>
            <a:prstDash val="solid"/>
            <a:headEnd type="none" w="med" len="med"/>
            <a:tailEnd type="triangle" w="med" len="med"/>
          </a:ln>
          <a:effectLst/>
        </p:spPr>
      </p:cxnSp>
      <p:cxnSp>
        <p:nvCxnSpPr>
          <p:cNvPr id="8" name="Straight Arrow Connector 7">
            <a:extLst>
              <a:ext uri="{FF2B5EF4-FFF2-40B4-BE49-F238E27FC236}">
                <a16:creationId xmlns:a16="http://schemas.microsoft.com/office/drawing/2014/main" id="{AF2493FD-00C7-440D-9768-2B9A2A1371BC}"/>
              </a:ext>
            </a:extLst>
          </p:cNvPr>
          <p:cNvCxnSpPr>
            <a:cxnSpLocks/>
            <a:stCxn id="4" idx="4"/>
            <a:endCxn id="6" idx="0"/>
          </p:cNvCxnSpPr>
          <p:nvPr/>
        </p:nvCxnSpPr>
        <p:spPr>
          <a:xfrm>
            <a:off x="1578993" y="2631051"/>
            <a:ext cx="0" cy="567810"/>
          </a:xfrm>
          <a:prstGeom prst="straightConnector1">
            <a:avLst/>
          </a:prstGeom>
          <a:noFill/>
          <a:ln w="25400" cap="flat" cmpd="sng" algn="ctr">
            <a:solidFill>
              <a:srgbClr val="4F81BD"/>
            </a:solidFill>
            <a:prstDash val="solid"/>
            <a:headEnd type="none" w="med" len="med"/>
            <a:tailEnd type="triangle" w="med" len="med"/>
          </a:ln>
          <a:effectLst/>
        </p:spPr>
      </p:cxnSp>
      <p:sp>
        <p:nvSpPr>
          <p:cNvPr id="9" name="Oval 8">
            <a:extLst>
              <a:ext uri="{FF2B5EF4-FFF2-40B4-BE49-F238E27FC236}">
                <a16:creationId xmlns:a16="http://schemas.microsoft.com/office/drawing/2014/main" id="{6A5E197C-22EC-09CC-C393-866C44BE0D95}"/>
              </a:ext>
            </a:extLst>
          </p:cNvPr>
          <p:cNvSpPr/>
          <p:nvPr/>
        </p:nvSpPr>
        <p:spPr>
          <a:xfrm>
            <a:off x="521048" y="2312269"/>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0</a:t>
            </a:r>
          </a:p>
        </p:txBody>
      </p:sp>
      <p:cxnSp>
        <p:nvCxnSpPr>
          <p:cNvPr id="10" name="Straight Arrow Connector 9">
            <a:extLst>
              <a:ext uri="{FF2B5EF4-FFF2-40B4-BE49-F238E27FC236}">
                <a16:creationId xmlns:a16="http://schemas.microsoft.com/office/drawing/2014/main" id="{39D3EB1C-ED4E-63ED-DAFE-44F77D8A8EB4}"/>
              </a:ext>
            </a:extLst>
          </p:cNvPr>
          <p:cNvCxnSpPr>
            <a:cxnSpLocks/>
            <a:stCxn id="5" idx="0"/>
            <a:endCxn id="9" idx="4"/>
          </p:cNvCxnSpPr>
          <p:nvPr/>
        </p:nvCxnSpPr>
        <p:spPr>
          <a:xfrm flipV="1">
            <a:off x="680439" y="2631051"/>
            <a:ext cx="0" cy="567810"/>
          </a:xfrm>
          <a:prstGeom prst="straightConnector1">
            <a:avLst/>
          </a:prstGeom>
          <a:noFill/>
          <a:ln w="25400" cap="flat" cmpd="sng" algn="ctr">
            <a:solidFill>
              <a:srgbClr val="4F81BD"/>
            </a:solidFill>
            <a:prstDash val="solid"/>
            <a:headEnd type="triangle" w="med" len="med"/>
            <a:tailEnd type="none" w="med" len="med"/>
          </a:ln>
          <a:effectLst/>
        </p:spPr>
      </p:cxnSp>
      <p:cxnSp>
        <p:nvCxnSpPr>
          <p:cNvPr id="11" name="Straight Arrow Connector 10">
            <a:extLst>
              <a:ext uri="{FF2B5EF4-FFF2-40B4-BE49-F238E27FC236}">
                <a16:creationId xmlns:a16="http://schemas.microsoft.com/office/drawing/2014/main" id="{44048CF9-7A7B-9461-7178-BD96B4C7BFFD}"/>
              </a:ext>
            </a:extLst>
          </p:cNvPr>
          <p:cNvCxnSpPr>
            <a:cxnSpLocks/>
            <a:stCxn id="5" idx="6"/>
            <a:endCxn id="6" idx="2"/>
          </p:cNvCxnSpPr>
          <p:nvPr/>
        </p:nvCxnSpPr>
        <p:spPr>
          <a:xfrm>
            <a:off x="839830" y="3358252"/>
            <a:ext cx="579772" cy="0"/>
          </a:xfrm>
          <a:prstGeom prst="straightConnector1">
            <a:avLst/>
          </a:prstGeom>
          <a:noFill/>
          <a:ln w="25400" cap="flat" cmpd="sng" algn="ctr">
            <a:solidFill>
              <a:srgbClr val="4F81BD"/>
            </a:solidFill>
            <a:prstDash val="solid"/>
            <a:headEnd type="none" w="med" len="med"/>
            <a:tailEnd type="triangle" w="med" len="med"/>
          </a:ln>
          <a:effectLst/>
        </p:spPr>
      </p:cxnSp>
      <p:cxnSp>
        <p:nvCxnSpPr>
          <p:cNvPr id="12" name="Straight Arrow Connector 11">
            <a:extLst>
              <a:ext uri="{FF2B5EF4-FFF2-40B4-BE49-F238E27FC236}">
                <a16:creationId xmlns:a16="http://schemas.microsoft.com/office/drawing/2014/main" id="{2DF06F14-F71C-A7E4-FF3B-BC8B687023BE}"/>
              </a:ext>
            </a:extLst>
          </p:cNvPr>
          <p:cNvCxnSpPr>
            <a:cxnSpLocks/>
            <a:stCxn id="5" idx="7"/>
            <a:endCxn id="4" idx="3"/>
          </p:cNvCxnSpPr>
          <p:nvPr/>
        </p:nvCxnSpPr>
        <p:spPr>
          <a:xfrm flipV="1">
            <a:off x="793145" y="2584366"/>
            <a:ext cx="673142" cy="661180"/>
          </a:xfrm>
          <a:prstGeom prst="straightConnector1">
            <a:avLst/>
          </a:prstGeom>
          <a:noFill/>
          <a:ln w="25400" cap="flat" cmpd="sng" algn="ctr">
            <a:solidFill>
              <a:srgbClr val="4F81BD"/>
            </a:solidFill>
            <a:prstDash val="solid"/>
            <a:headEnd type="none" w="med" len="med"/>
            <a:tailEnd type="triangle" w="med" len="med"/>
          </a:ln>
          <a:effectLst/>
        </p:spPr>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031F9E18-378F-9D69-1A03-2C37166CE103}"/>
                  </a:ext>
                </a:extLst>
              </p:cNvPr>
              <p:cNvSpPr txBox="1"/>
              <p:nvPr/>
            </p:nvSpPr>
            <p:spPr>
              <a:xfrm>
                <a:off x="2708234" y="5154787"/>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32" name="TextBox 31">
                <a:extLst>
                  <a:ext uri="{FF2B5EF4-FFF2-40B4-BE49-F238E27FC236}">
                    <a16:creationId xmlns:a16="http://schemas.microsoft.com/office/drawing/2014/main" id="{031F9E18-378F-9D69-1A03-2C37166CE103}"/>
                  </a:ext>
                </a:extLst>
              </p:cNvPr>
              <p:cNvSpPr txBox="1">
                <a:spLocks noRot="1" noChangeAspect="1" noMove="1" noResize="1" noEditPoints="1" noAdjustHandles="1" noChangeArrowheads="1" noChangeShapeType="1" noTextEdit="1"/>
              </p:cNvSpPr>
              <p:nvPr/>
            </p:nvSpPr>
            <p:spPr>
              <a:xfrm>
                <a:off x="2708234" y="5154787"/>
                <a:ext cx="1757495" cy="1034642"/>
              </a:xfrm>
              <a:prstGeom prst="rect">
                <a:avLst/>
              </a:prstGeom>
              <a:blipFill>
                <a:blip r:embed="rId3"/>
                <a:stretch>
                  <a:fillRect/>
                </a:stretch>
              </a:blipFill>
            </p:spPr>
            <p:txBody>
              <a:bodyPr/>
              <a:lstStyle/>
              <a:p>
                <a:r>
                  <a:rPr lang="en-SE">
                    <a:noFill/>
                  </a:rPr>
                  <a:t> </a:t>
                </a:r>
              </a:p>
            </p:txBody>
          </p:sp>
        </mc:Fallback>
      </mc:AlternateContent>
      <p:sp>
        <p:nvSpPr>
          <p:cNvPr id="33" name="TextBox 32">
            <a:extLst>
              <a:ext uri="{FF2B5EF4-FFF2-40B4-BE49-F238E27FC236}">
                <a16:creationId xmlns:a16="http://schemas.microsoft.com/office/drawing/2014/main" id="{20AC7B8D-7AE1-B6BD-AFD7-CBC533A88609}"/>
              </a:ext>
            </a:extLst>
          </p:cNvPr>
          <p:cNvSpPr txBox="1"/>
          <p:nvPr/>
        </p:nvSpPr>
        <p:spPr>
          <a:xfrm>
            <a:off x="4175123" y="4970579"/>
            <a:ext cx="300082" cy="369332"/>
          </a:xfrm>
          <a:prstGeom prst="rect">
            <a:avLst/>
          </a:prstGeom>
          <a:noFill/>
        </p:spPr>
        <p:txBody>
          <a:bodyPr wrap="none" rtlCol="0">
            <a:spAutoFit/>
          </a:bodyPr>
          <a:lstStyle/>
          <a:p>
            <a:pPr defTabSz="457200">
              <a:buClrTx/>
              <a:buFontTx/>
              <a:buNone/>
            </a:pPr>
            <a:r>
              <a:rPr lang="en-US" sz="1800" kern="1200" dirty="0">
                <a:solidFill>
                  <a:prstClr val="black"/>
                </a:solidFill>
                <a:latin typeface="Times New Roman" panose="02020603050405020304" pitchFamily="18" charset="0"/>
                <a:ea typeface="+mn-ea"/>
                <a:cs typeface="Times New Roman" panose="02020603050405020304" pitchFamily="18" charset="0"/>
              </a:rPr>
              <a:t>2</a:t>
            </a:r>
          </a:p>
        </p:txBody>
      </p:sp>
      <p:sp>
        <p:nvSpPr>
          <p:cNvPr id="34" name="TextBox 33">
            <a:extLst>
              <a:ext uri="{FF2B5EF4-FFF2-40B4-BE49-F238E27FC236}">
                <a16:creationId xmlns:a16="http://schemas.microsoft.com/office/drawing/2014/main" id="{3C973A24-1D6A-3094-F123-E15F5E399331}"/>
              </a:ext>
            </a:extLst>
          </p:cNvPr>
          <p:cNvSpPr txBox="1"/>
          <p:nvPr/>
        </p:nvSpPr>
        <p:spPr>
          <a:xfrm>
            <a:off x="4465729" y="5487442"/>
            <a:ext cx="314510" cy="369332"/>
          </a:xfrm>
          <a:prstGeom prst="rect">
            <a:avLst/>
          </a:prstGeom>
          <a:noFill/>
        </p:spPr>
        <p:txBody>
          <a:bodyPr wrap="none" rtlCol="0">
            <a:spAutoFit/>
          </a:bodyPr>
          <a:lstStyle/>
          <a:p>
            <a:pPr defTabSz="457200">
              <a:buClrTx/>
              <a:buFontTx/>
              <a:buNone/>
            </a:pPr>
            <a:r>
              <a:rPr lang="en-US" sz="1800" kern="1200" dirty="0">
                <a:solidFill>
                  <a:prstClr val="black"/>
                </a:solidFill>
                <a:latin typeface="Times New Roman" panose="02020603050405020304" pitchFamily="18" charset="0"/>
                <a:ea typeface="+mn-ea"/>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F264559-D82D-EAC8-9A84-C196F73D0830}"/>
                  </a:ext>
                </a:extLst>
              </p:cNvPr>
              <p:cNvSpPr txBox="1"/>
              <p:nvPr/>
            </p:nvSpPr>
            <p:spPr>
              <a:xfrm>
                <a:off x="4795539" y="5136266"/>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37" name="TextBox 36">
                <a:extLst>
                  <a:ext uri="{FF2B5EF4-FFF2-40B4-BE49-F238E27FC236}">
                    <a16:creationId xmlns:a16="http://schemas.microsoft.com/office/drawing/2014/main" id="{2F264559-D82D-EAC8-9A84-C196F73D0830}"/>
                  </a:ext>
                </a:extLst>
              </p:cNvPr>
              <p:cNvSpPr txBox="1">
                <a:spLocks noRot="1" noChangeAspect="1" noMove="1" noResize="1" noEditPoints="1" noAdjustHandles="1" noChangeArrowheads="1" noChangeShapeType="1" noTextEdit="1"/>
              </p:cNvSpPr>
              <p:nvPr/>
            </p:nvSpPr>
            <p:spPr>
              <a:xfrm>
                <a:off x="4795539" y="5136266"/>
                <a:ext cx="1757495" cy="1034642"/>
              </a:xfrm>
              <a:prstGeom prst="rect">
                <a:avLst/>
              </a:prstGeom>
              <a:blipFill>
                <a:blip r:embed="rId4"/>
                <a:stretch>
                  <a:fillRect/>
                </a:stretch>
              </a:blipFill>
            </p:spPr>
            <p:txBody>
              <a:bodyPr/>
              <a:lstStyle/>
              <a:p>
                <a:r>
                  <a:rPr lang="en-SE">
                    <a:noFill/>
                  </a:rPr>
                  <a:t> </a:t>
                </a:r>
              </a:p>
            </p:txBody>
          </p:sp>
        </mc:Fallback>
      </mc:AlternateContent>
      <p:sp>
        <p:nvSpPr>
          <p:cNvPr id="38" name="TextBox 37">
            <a:extLst>
              <a:ext uri="{FF2B5EF4-FFF2-40B4-BE49-F238E27FC236}">
                <a16:creationId xmlns:a16="http://schemas.microsoft.com/office/drawing/2014/main" id="{E5836454-C9A3-26AF-6BF4-58CB97DE2337}"/>
              </a:ext>
            </a:extLst>
          </p:cNvPr>
          <p:cNvSpPr txBox="1"/>
          <p:nvPr/>
        </p:nvSpPr>
        <p:spPr>
          <a:xfrm>
            <a:off x="8168507" y="5468921"/>
            <a:ext cx="314510" cy="369332"/>
          </a:xfrm>
          <a:prstGeom prst="rect">
            <a:avLst/>
          </a:prstGeom>
          <a:noFill/>
        </p:spPr>
        <p:txBody>
          <a:bodyPr wrap="none" rtlCol="0">
            <a:spAutoFit/>
          </a:bodyPr>
          <a:lstStyle/>
          <a:p>
            <a:pPr defTabSz="457200">
              <a:buClrTx/>
              <a:buFontTx/>
              <a:buNone/>
            </a:pPr>
            <a:r>
              <a:rPr lang="en-US" sz="1800" kern="1200" dirty="0">
                <a:solidFill>
                  <a:prstClr val="black"/>
                </a:solidFill>
                <a:latin typeface="Times New Roman" panose="02020603050405020304" pitchFamily="18" charset="0"/>
                <a:ea typeface="+mn-ea"/>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B55373-918A-DC55-A9B2-D777BA17A840}"/>
                  </a:ext>
                </a:extLst>
              </p:cNvPr>
              <p:cNvSpPr txBox="1"/>
              <p:nvPr/>
            </p:nvSpPr>
            <p:spPr>
              <a:xfrm>
                <a:off x="6470719" y="5136266"/>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39" name="TextBox 38">
                <a:extLst>
                  <a:ext uri="{FF2B5EF4-FFF2-40B4-BE49-F238E27FC236}">
                    <a16:creationId xmlns:a16="http://schemas.microsoft.com/office/drawing/2014/main" id="{E0B55373-918A-DC55-A9B2-D777BA17A840}"/>
                  </a:ext>
                </a:extLst>
              </p:cNvPr>
              <p:cNvSpPr txBox="1">
                <a:spLocks noRot="1" noChangeAspect="1" noMove="1" noResize="1" noEditPoints="1" noAdjustHandles="1" noChangeArrowheads="1" noChangeShapeType="1" noTextEdit="1"/>
              </p:cNvSpPr>
              <p:nvPr/>
            </p:nvSpPr>
            <p:spPr>
              <a:xfrm>
                <a:off x="6470719" y="5136266"/>
                <a:ext cx="1757495" cy="1034642"/>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B063226-1327-B410-9AF0-F9FA881C30E9}"/>
                  </a:ext>
                </a:extLst>
              </p:cNvPr>
              <p:cNvSpPr txBox="1"/>
              <p:nvPr/>
            </p:nvSpPr>
            <p:spPr>
              <a:xfrm>
                <a:off x="8440550" y="5136266"/>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2</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40" name="TextBox 39">
                <a:extLst>
                  <a:ext uri="{FF2B5EF4-FFF2-40B4-BE49-F238E27FC236}">
                    <a16:creationId xmlns:a16="http://schemas.microsoft.com/office/drawing/2014/main" id="{0B063226-1327-B410-9AF0-F9FA881C30E9}"/>
                  </a:ext>
                </a:extLst>
              </p:cNvPr>
              <p:cNvSpPr txBox="1">
                <a:spLocks noRot="1" noChangeAspect="1" noMove="1" noResize="1" noEditPoints="1" noAdjustHandles="1" noChangeArrowheads="1" noChangeShapeType="1" noTextEdit="1"/>
              </p:cNvSpPr>
              <p:nvPr/>
            </p:nvSpPr>
            <p:spPr>
              <a:xfrm>
                <a:off x="8440550" y="5136266"/>
                <a:ext cx="1757495" cy="1034642"/>
              </a:xfrm>
              <a:prstGeom prst="rect">
                <a:avLst/>
              </a:prstGeom>
              <a:blipFill>
                <a:blip r:embed="rId6"/>
                <a:stretch>
                  <a:fillRect/>
                </a:stretch>
              </a:blipFill>
            </p:spPr>
            <p:txBody>
              <a:bodyPr/>
              <a:lstStyle/>
              <a:p>
                <a:r>
                  <a:rPr lang="en-SE">
                    <a:noFill/>
                  </a:rPr>
                  <a:t> </a:t>
                </a:r>
              </a:p>
            </p:txBody>
          </p:sp>
        </mc:Fallback>
      </mc:AlternateContent>
      <p:sp>
        <p:nvSpPr>
          <p:cNvPr id="85" name="TextBox 84">
            <a:extLst>
              <a:ext uri="{FF2B5EF4-FFF2-40B4-BE49-F238E27FC236}">
                <a16:creationId xmlns:a16="http://schemas.microsoft.com/office/drawing/2014/main" id="{16C4FF2F-B709-8733-DC11-39BB3C43CA41}"/>
              </a:ext>
            </a:extLst>
          </p:cNvPr>
          <p:cNvSpPr txBox="1"/>
          <p:nvPr/>
        </p:nvSpPr>
        <p:spPr>
          <a:xfrm>
            <a:off x="9439920" y="1640663"/>
            <a:ext cx="2605533" cy="830997"/>
          </a:xfrm>
          <a:prstGeom prst="rect">
            <a:avLst/>
          </a:prstGeom>
          <a:noFill/>
          <a:ln>
            <a:noFill/>
          </a:ln>
        </p:spPr>
        <p:txBody>
          <a:bodyPr wrap="square" rtlCol="0">
            <a:spAutoFit/>
          </a:bodyPr>
          <a:lstStyle/>
          <a:p>
            <a:pPr defTabSz="457200">
              <a:buClrTx/>
              <a:buFontTx/>
              <a:buNone/>
            </a:pPr>
            <a:r>
              <a:rPr lang="en-US" sz="1600" kern="1200" dirty="0">
                <a:solidFill>
                  <a:schemeClr val="tx1"/>
                </a:solidFill>
                <a:latin typeface="Arial" panose="020B0604020202020204" pitchFamily="34" charset="0"/>
                <a:ea typeface="+mn-ea"/>
                <a:cs typeface="Arial" panose="020B0604020202020204" pitchFamily="34" charset="0"/>
              </a:rPr>
              <a:t>Node 3 is a two</a:t>
            </a:r>
            <a:r>
              <a:rPr lang="en-GB" sz="1600" kern="1200" dirty="0">
                <a:solidFill>
                  <a:schemeClr val="tx1"/>
                </a:solidFill>
                <a:latin typeface="Arial" panose="020B0604020202020204" pitchFamily="34" charset="0"/>
                <a:ea typeface="+mn-ea"/>
                <a:cs typeface="Arial" panose="020B0604020202020204" pitchFamily="34" charset="0"/>
              </a:rPr>
              <a:t>-hop </a:t>
            </a:r>
            <a:r>
              <a:rPr lang="en-GB" sz="1600" kern="1200" dirty="0" err="1">
                <a:solidFill>
                  <a:schemeClr val="tx1"/>
                </a:solidFill>
                <a:latin typeface="Arial" panose="020B0604020202020204" pitchFamily="34" charset="0"/>
                <a:ea typeface="+mn-ea"/>
                <a:cs typeface="Arial" panose="020B0604020202020204" pitchFamily="34" charset="0"/>
              </a:rPr>
              <a:t>neighbor</a:t>
            </a:r>
            <a:r>
              <a:rPr lang="en-GB" sz="1600" kern="1200" dirty="0">
                <a:solidFill>
                  <a:schemeClr val="tx1"/>
                </a:solidFill>
                <a:latin typeface="Arial" panose="020B0604020202020204" pitchFamily="34" charset="0"/>
                <a:ea typeface="+mn-ea"/>
                <a:cs typeface="Arial" panose="020B0604020202020204" pitchFamily="34" charset="0"/>
              </a:rPr>
              <a:t> of node 0 along two different paths</a:t>
            </a:r>
            <a:endParaRPr lang="en-US" sz="1600" kern="1200" dirty="0">
              <a:solidFill>
                <a:schemeClr val="tx1"/>
              </a:solidFill>
              <a:latin typeface="Arial" panose="020B0604020202020204" pitchFamily="34" charset="0"/>
              <a:ea typeface="+mn-ea"/>
              <a:cs typeface="Arial" panose="020B0604020202020204" pitchFamily="34" charset="0"/>
            </a:endParaRPr>
          </a:p>
        </p:txBody>
      </p:sp>
      <p:cxnSp>
        <p:nvCxnSpPr>
          <p:cNvPr id="86" name="Straight Arrow Connector 85">
            <a:extLst>
              <a:ext uri="{FF2B5EF4-FFF2-40B4-BE49-F238E27FC236}">
                <a16:creationId xmlns:a16="http://schemas.microsoft.com/office/drawing/2014/main" id="{017BFBF0-AAB4-5019-96D5-35A8C5955770}"/>
              </a:ext>
            </a:extLst>
          </p:cNvPr>
          <p:cNvCxnSpPr>
            <a:cxnSpLocks/>
            <a:endCxn id="85" idx="1"/>
          </p:cNvCxnSpPr>
          <p:nvPr/>
        </p:nvCxnSpPr>
        <p:spPr>
          <a:xfrm flipV="1">
            <a:off x="9123650" y="2056162"/>
            <a:ext cx="316270" cy="463065"/>
          </a:xfrm>
          <a:prstGeom prst="straightConnector1">
            <a:avLst/>
          </a:prstGeom>
          <a:noFill/>
          <a:ln w="25400" cap="flat" cmpd="sng" algn="ctr">
            <a:solidFill>
              <a:srgbClr val="4F81BD"/>
            </a:solidFill>
            <a:prstDash val="solid"/>
            <a:tailEnd type="triangle"/>
          </a:ln>
          <a:effectLst>
            <a:outerShdw blurRad="40000" dist="20000" dir="5400000" rotWithShape="0">
              <a:srgbClr val="000000">
                <a:alpha val="38000"/>
              </a:srgbClr>
            </a:outerShdw>
          </a:effectLst>
        </p:spPr>
      </p:cxnSp>
      <p:sp>
        <p:nvSpPr>
          <p:cNvPr id="87" name="TextBox 86">
            <a:extLst>
              <a:ext uri="{FF2B5EF4-FFF2-40B4-BE49-F238E27FC236}">
                <a16:creationId xmlns:a16="http://schemas.microsoft.com/office/drawing/2014/main" id="{CB899525-779C-6966-AEC7-CD2251DEED08}"/>
              </a:ext>
            </a:extLst>
          </p:cNvPr>
          <p:cNvSpPr txBox="1"/>
          <p:nvPr/>
        </p:nvSpPr>
        <p:spPr>
          <a:xfrm>
            <a:off x="436844" y="3880411"/>
            <a:ext cx="2603079" cy="584775"/>
          </a:xfrm>
          <a:prstGeom prst="rect">
            <a:avLst/>
          </a:prstGeom>
          <a:noFill/>
          <a:ln>
            <a:noFill/>
          </a:ln>
        </p:spPr>
        <p:txBody>
          <a:bodyPr wrap="square" rtlCol="0">
            <a:spAutoFit/>
          </a:bodyPr>
          <a:lstStyle/>
          <a:p>
            <a:pPr defTabSz="457200">
              <a:buClrTx/>
              <a:buFontTx/>
              <a:buNone/>
            </a:pPr>
            <a:r>
              <a:rPr lang="en-GB" sz="1600" kern="1200" dirty="0">
                <a:solidFill>
                  <a:schemeClr val="tx1"/>
                </a:solidFill>
                <a:latin typeface="Arial" panose="020B0604020202020204" pitchFamily="34" charset="0"/>
                <a:ea typeface="+mn-ea"/>
                <a:cs typeface="Arial" panose="020B0604020202020204" pitchFamily="34" charset="0"/>
              </a:rPr>
              <a:t>A graph and its adjacency matrix representation</a:t>
            </a:r>
            <a:endParaRPr lang="en-US" sz="1600" kern="1200" dirty="0">
              <a:solidFill>
                <a:schemeClr val="tx1"/>
              </a:solidFill>
              <a:latin typeface="Arial" panose="020B0604020202020204" pitchFamily="34" charset="0"/>
              <a:ea typeface="+mn-ea"/>
              <a:cs typeface="Arial" panose="020B0604020202020204" pitchFamily="34" charset="0"/>
            </a:endParaRPr>
          </a:p>
        </p:txBody>
      </p:sp>
      <p:graphicFrame>
        <p:nvGraphicFramePr>
          <p:cNvPr id="89" name="Google Shape;433;p29">
            <a:extLst>
              <a:ext uri="{FF2B5EF4-FFF2-40B4-BE49-F238E27FC236}">
                <a16:creationId xmlns:a16="http://schemas.microsoft.com/office/drawing/2014/main" id="{93448F97-DDD1-BACE-547F-3FE53817A31B}"/>
              </a:ext>
            </a:extLst>
          </p:cNvPr>
          <p:cNvGraphicFramePr/>
          <p:nvPr>
            <p:extLst>
              <p:ext uri="{D42A27DB-BD31-4B8C-83A1-F6EECF244321}">
                <p14:modId xmlns:p14="http://schemas.microsoft.com/office/powerpoint/2010/main" val="4116916244"/>
              </p:ext>
            </p:extLst>
          </p:nvPr>
        </p:nvGraphicFramePr>
        <p:xfrm>
          <a:off x="3482931" y="1982311"/>
          <a:ext cx="1998705" cy="1898100"/>
        </p:xfrm>
        <a:graphic>
          <a:graphicData uri="http://schemas.openxmlformats.org/drawingml/2006/table">
            <a:tbl>
              <a:tblPr firstRow="1" bandRow="1">
                <a:noFill/>
              </a:tblPr>
              <a:tblGrid>
                <a:gridCol w="399741">
                  <a:extLst>
                    <a:ext uri="{9D8B030D-6E8A-4147-A177-3AD203B41FA5}">
                      <a16:colId xmlns:a16="http://schemas.microsoft.com/office/drawing/2014/main" val="20000"/>
                    </a:ext>
                  </a:extLst>
                </a:gridCol>
                <a:gridCol w="399741">
                  <a:extLst>
                    <a:ext uri="{9D8B030D-6E8A-4147-A177-3AD203B41FA5}">
                      <a16:colId xmlns:a16="http://schemas.microsoft.com/office/drawing/2014/main" val="20001"/>
                    </a:ext>
                  </a:extLst>
                </a:gridCol>
                <a:gridCol w="399741">
                  <a:extLst>
                    <a:ext uri="{9D8B030D-6E8A-4147-A177-3AD203B41FA5}">
                      <a16:colId xmlns:a16="http://schemas.microsoft.com/office/drawing/2014/main" val="20002"/>
                    </a:ext>
                  </a:extLst>
                </a:gridCol>
                <a:gridCol w="399741">
                  <a:extLst>
                    <a:ext uri="{9D8B030D-6E8A-4147-A177-3AD203B41FA5}">
                      <a16:colId xmlns:a16="http://schemas.microsoft.com/office/drawing/2014/main" val="20003"/>
                    </a:ext>
                  </a:extLst>
                </a:gridCol>
                <a:gridCol w="399741">
                  <a:extLst>
                    <a:ext uri="{9D8B030D-6E8A-4147-A177-3AD203B41FA5}">
                      <a16:colId xmlns:a16="http://schemas.microsoft.com/office/drawing/2014/main" val="20004"/>
                    </a:ext>
                  </a:extLst>
                </a:gridCol>
              </a:tblGrid>
              <a:tr h="362610">
                <a:tc>
                  <a:txBody>
                    <a:bodyPr/>
                    <a:lstStyle/>
                    <a:p>
                      <a:pPr marL="0" marR="0" lvl="0" indent="0" algn="ctr" rtl="0">
                        <a:spcBef>
                          <a:spcPts val="0"/>
                        </a:spcBef>
                        <a:spcAft>
                          <a:spcPts val="0"/>
                        </a:spcAft>
                        <a:buNone/>
                      </a:pPr>
                      <a:endParaRPr sz="1800" b="0" dirty="0">
                        <a:solidFill>
                          <a:schemeClr val="tx1"/>
                        </a:solidFill>
                        <a:latin typeface="Calibri"/>
                        <a:ea typeface="Calibri"/>
                        <a:cs typeface="Calibri"/>
                        <a:sym typeface="Calibri"/>
                      </a:endParaRPr>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noFill/>
                      <a:prstDash val="solid"/>
                      <a:round/>
                      <a:headEnd type="none" w="med" len="med"/>
                      <a:tailEnd type="none" w="med" len="me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2</a:t>
                      </a:r>
                      <a:endParaRPr sz="1100" b="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3</a:t>
                      </a:r>
                      <a:endParaRPr sz="1100" b="0" dirty="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75656">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1</a:t>
                      </a:r>
                      <a:endParaRPr sz="1100" b="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362610">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0</a:t>
                      </a:r>
                      <a:endParaRPr sz="1100" b="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1</a:t>
                      </a:r>
                      <a:endParaRPr sz="1100" b="0">
                        <a:solidFill>
                          <a:schemeClr val="tx1"/>
                        </a:solidFill>
                      </a:endParaRPr>
                    </a:p>
                  </a:txBody>
                  <a:tcPr marL="105275" marR="105275" marT="52650" marB="52650"/>
                </a:tc>
                <a:extLst>
                  <a:ext uri="{0D108BD9-81ED-4DB2-BD59-A6C34878D82A}">
                    <a16:rowId xmlns:a16="http://schemas.microsoft.com/office/drawing/2014/main" val="10002"/>
                  </a:ext>
                </a:extLst>
              </a:tr>
              <a:tr h="362610">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2</a:t>
                      </a:r>
                      <a:endParaRPr sz="1100" b="0" dirty="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0</a:t>
                      </a:r>
                      <a:endParaRPr sz="1100" b="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tc>
                <a:extLst>
                  <a:ext uri="{0D108BD9-81ED-4DB2-BD59-A6C34878D82A}">
                    <a16:rowId xmlns:a16="http://schemas.microsoft.com/office/drawing/2014/main" val="10003"/>
                  </a:ext>
                </a:extLst>
              </a:tr>
              <a:tr h="362610">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3</a:t>
                      </a:r>
                      <a:endParaRPr sz="1100" b="0" dirty="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extLst>
                  <a:ext uri="{0D108BD9-81ED-4DB2-BD59-A6C34878D82A}">
                    <a16:rowId xmlns:a16="http://schemas.microsoft.com/office/drawing/2014/main" val="10004"/>
                  </a:ext>
                </a:extLst>
              </a:tr>
            </a:tbl>
          </a:graphicData>
        </a:graphic>
      </p:graphicFrame>
      <p:graphicFrame>
        <p:nvGraphicFramePr>
          <p:cNvPr id="90" name="Google Shape;433;p29">
            <a:extLst>
              <a:ext uri="{FF2B5EF4-FFF2-40B4-BE49-F238E27FC236}">
                <a16:creationId xmlns:a16="http://schemas.microsoft.com/office/drawing/2014/main" id="{524B27D0-0545-E985-41FF-D66D1E7318A9}"/>
              </a:ext>
            </a:extLst>
          </p:cNvPr>
          <p:cNvGraphicFramePr/>
          <p:nvPr>
            <p:extLst>
              <p:ext uri="{D42A27DB-BD31-4B8C-83A1-F6EECF244321}">
                <p14:modId xmlns:p14="http://schemas.microsoft.com/office/powerpoint/2010/main" val="1852975773"/>
              </p:ext>
            </p:extLst>
          </p:nvPr>
        </p:nvGraphicFramePr>
        <p:xfrm>
          <a:off x="7059948" y="1982311"/>
          <a:ext cx="1922006" cy="1898100"/>
        </p:xfrm>
        <a:graphic>
          <a:graphicData uri="http://schemas.openxmlformats.org/drawingml/2006/table">
            <a:tbl>
              <a:tblPr firstRow="1" bandRow="1">
                <a:noFill/>
              </a:tblPr>
              <a:tblGrid>
                <a:gridCol w="399741">
                  <a:extLst>
                    <a:ext uri="{9D8B030D-6E8A-4147-A177-3AD203B41FA5}">
                      <a16:colId xmlns:a16="http://schemas.microsoft.com/office/drawing/2014/main" val="20000"/>
                    </a:ext>
                  </a:extLst>
                </a:gridCol>
                <a:gridCol w="399741">
                  <a:extLst>
                    <a:ext uri="{9D8B030D-6E8A-4147-A177-3AD203B41FA5}">
                      <a16:colId xmlns:a16="http://schemas.microsoft.com/office/drawing/2014/main" val="20001"/>
                    </a:ext>
                  </a:extLst>
                </a:gridCol>
                <a:gridCol w="399741">
                  <a:extLst>
                    <a:ext uri="{9D8B030D-6E8A-4147-A177-3AD203B41FA5}">
                      <a16:colId xmlns:a16="http://schemas.microsoft.com/office/drawing/2014/main" val="20002"/>
                    </a:ext>
                  </a:extLst>
                </a:gridCol>
                <a:gridCol w="399741">
                  <a:extLst>
                    <a:ext uri="{9D8B030D-6E8A-4147-A177-3AD203B41FA5}">
                      <a16:colId xmlns:a16="http://schemas.microsoft.com/office/drawing/2014/main" val="20003"/>
                    </a:ext>
                  </a:extLst>
                </a:gridCol>
                <a:gridCol w="323042">
                  <a:extLst>
                    <a:ext uri="{9D8B030D-6E8A-4147-A177-3AD203B41FA5}">
                      <a16:colId xmlns:a16="http://schemas.microsoft.com/office/drawing/2014/main" val="20004"/>
                    </a:ext>
                  </a:extLst>
                </a:gridCol>
              </a:tblGrid>
              <a:tr h="362610">
                <a:tc>
                  <a:txBody>
                    <a:bodyPr/>
                    <a:lstStyle/>
                    <a:p>
                      <a:pPr marL="0" marR="0" lvl="0" indent="0" algn="ctr" rtl="0">
                        <a:spcBef>
                          <a:spcPts val="0"/>
                        </a:spcBef>
                        <a:spcAft>
                          <a:spcPts val="0"/>
                        </a:spcAft>
                        <a:buNone/>
                      </a:pPr>
                      <a:endParaRPr sz="1800" b="0" dirty="0">
                        <a:solidFill>
                          <a:schemeClr val="tx1"/>
                        </a:solidFill>
                        <a:latin typeface="Calibri"/>
                        <a:ea typeface="Calibri"/>
                        <a:cs typeface="Calibri"/>
                        <a:sym typeface="Calibri"/>
                      </a:endParaRPr>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noFill/>
                      <a:prstDash val="solid"/>
                      <a:round/>
                      <a:headEnd type="none" w="med" len="med"/>
                      <a:tailEnd type="none" w="med" len="me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1</a:t>
                      </a:r>
                      <a:endParaRPr sz="1100" b="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2</a:t>
                      </a:r>
                      <a:endParaRPr sz="1100" b="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3</a:t>
                      </a:r>
                      <a:endParaRPr sz="1100" b="0" dirty="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75656">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2</a:t>
                      </a:r>
                      <a:endParaRPr sz="1100" b="0" dirty="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362610">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1</a:t>
                      </a:r>
                      <a:endParaRPr sz="1100" b="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0</a:t>
                      </a:r>
                      <a:endParaRPr sz="1100" b="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extLst>
                  <a:ext uri="{0D108BD9-81ED-4DB2-BD59-A6C34878D82A}">
                    <a16:rowId xmlns:a16="http://schemas.microsoft.com/office/drawing/2014/main" val="10002"/>
                  </a:ext>
                </a:extLst>
              </a:tr>
              <a:tr h="362610">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2</a:t>
                      </a:r>
                      <a:endParaRPr sz="1100" b="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tc>
                <a:extLst>
                  <a:ext uri="{0D108BD9-81ED-4DB2-BD59-A6C34878D82A}">
                    <a16:rowId xmlns:a16="http://schemas.microsoft.com/office/drawing/2014/main" val="10003"/>
                  </a:ext>
                </a:extLst>
              </a:tr>
              <a:tr h="362610">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3</a:t>
                      </a:r>
                      <a:endParaRPr sz="1100" b="0" dirty="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extLst>
                  <a:ext uri="{0D108BD9-81ED-4DB2-BD59-A6C34878D82A}">
                    <a16:rowId xmlns:a16="http://schemas.microsoft.com/office/drawing/2014/main" val="10004"/>
                  </a:ext>
                </a:extLst>
              </a:tr>
            </a:tbl>
          </a:graphicData>
        </a:graphic>
      </p:graphicFrame>
      <p:cxnSp>
        <p:nvCxnSpPr>
          <p:cNvPr id="92" name="Straight Arrow Connector 91">
            <a:extLst>
              <a:ext uri="{FF2B5EF4-FFF2-40B4-BE49-F238E27FC236}">
                <a16:creationId xmlns:a16="http://schemas.microsoft.com/office/drawing/2014/main" id="{DEB077F1-3DF8-7A47-2692-BE64414FFA13}"/>
              </a:ext>
            </a:extLst>
          </p:cNvPr>
          <p:cNvCxnSpPr>
            <a:cxnSpLocks/>
          </p:cNvCxnSpPr>
          <p:nvPr/>
        </p:nvCxnSpPr>
        <p:spPr>
          <a:xfrm flipV="1">
            <a:off x="9112075" y="3320565"/>
            <a:ext cx="399050" cy="14136"/>
          </a:xfrm>
          <a:prstGeom prst="straightConnector1">
            <a:avLst/>
          </a:prstGeom>
          <a:noFill/>
          <a:ln w="25400" cap="flat" cmpd="sng" algn="ctr">
            <a:solidFill>
              <a:srgbClr val="4F81BD"/>
            </a:solidFill>
            <a:prstDash val="solid"/>
            <a:tailEnd type="triangle"/>
          </a:ln>
          <a:effectLst>
            <a:outerShdw blurRad="40000" dist="20000" dir="5400000" rotWithShape="0">
              <a:srgbClr val="000000">
                <a:alpha val="38000"/>
              </a:srgbClr>
            </a:outerShdw>
          </a:effectLst>
        </p:spPr>
      </p:cxnSp>
      <p:sp>
        <p:nvSpPr>
          <p:cNvPr id="94" name="TextBox 93">
            <a:extLst>
              <a:ext uri="{FF2B5EF4-FFF2-40B4-BE49-F238E27FC236}">
                <a16:creationId xmlns:a16="http://schemas.microsoft.com/office/drawing/2014/main" id="{1826823A-82BD-7519-A650-3C10C631C2D9}"/>
              </a:ext>
            </a:extLst>
          </p:cNvPr>
          <p:cNvSpPr txBox="1"/>
          <p:nvPr/>
        </p:nvSpPr>
        <p:spPr>
          <a:xfrm>
            <a:off x="9439920" y="2905066"/>
            <a:ext cx="2605533" cy="830997"/>
          </a:xfrm>
          <a:prstGeom prst="rect">
            <a:avLst/>
          </a:prstGeom>
          <a:noFill/>
          <a:ln>
            <a:noFill/>
          </a:ln>
        </p:spPr>
        <p:txBody>
          <a:bodyPr wrap="square" rtlCol="0">
            <a:spAutoFit/>
          </a:bodyPr>
          <a:lstStyle/>
          <a:p>
            <a:pPr defTabSz="457200">
              <a:buClrTx/>
              <a:buFontTx/>
              <a:buNone/>
            </a:pPr>
            <a:r>
              <a:rPr lang="en-US" sz="1600" kern="1200" dirty="0">
                <a:solidFill>
                  <a:schemeClr val="tx1"/>
                </a:solidFill>
                <a:latin typeface="Arial" panose="020B0604020202020204" pitchFamily="34" charset="0"/>
                <a:ea typeface="+mn-ea"/>
                <a:cs typeface="Arial" panose="020B0604020202020204" pitchFamily="34" charset="0"/>
              </a:rPr>
              <a:t>Node 3 is a two</a:t>
            </a:r>
            <a:r>
              <a:rPr lang="en-GB" sz="1600" kern="1200" dirty="0">
                <a:solidFill>
                  <a:schemeClr val="tx1"/>
                </a:solidFill>
                <a:latin typeface="Arial" panose="020B0604020202020204" pitchFamily="34" charset="0"/>
                <a:ea typeface="+mn-ea"/>
                <a:cs typeface="Arial" panose="020B0604020202020204" pitchFamily="34" charset="0"/>
              </a:rPr>
              <a:t>-hop </a:t>
            </a:r>
            <a:r>
              <a:rPr lang="en-GB" sz="1600" kern="1200" dirty="0" err="1">
                <a:solidFill>
                  <a:schemeClr val="tx1"/>
                </a:solidFill>
                <a:latin typeface="Arial" panose="020B0604020202020204" pitchFamily="34" charset="0"/>
                <a:ea typeface="+mn-ea"/>
                <a:cs typeface="Arial" panose="020B0604020202020204" pitchFamily="34" charset="0"/>
              </a:rPr>
              <a:t>neighbor</a:t>
            </a:r>
            <a:r>
              <a:rPr lang="en-GB" sz="1600" kern="1200" dirty="0">
                <a:solidFill>
                  <a:schemeClr val="tx1"/>
                </a:solidFill>
                <a:latin typeface="Arial" panose="020B0604020202020204" pitchFamily="34" charset="0"/>
                <a:ea typeface="+mn-ea"/>
                <a:cs typeface="Arial" panose="020B0604020202020204" pitchFamily="34" charset="0"/>
              </a:rPr>
              <a:t> of node 2 along </a:t>
            </a:r>
            <a:r>
              <a:rPr lang="en-GB" sz="1600" kern="1200">
                <a:solidFill>
                  <a:schemeClr val="tx1"/>
                </a:solidFill>
                <a:latin typeface="Arial" panose="020B0604020202020204" pitchFamily="34" charset="0"/>
                <a:ea typeface="+mn-ea"/>
                <a:cs typeface="Arial" panose="020B0604020202020204" pitchFamily="34" charset="0"/>
              </a:rPr>
              <a:t>1 path</a:t>
            </a:r>
            <a:endParaRPr lang="en-US" sz="1600" kern="1200" dirty="0">
              <a:solidFill>
                <a:schemeClr val="tx1"/>
              </a:solidFill>
              <a:latin typeface="Arial" panose="020B0604020202020204" pitchFamily="34" charset="0"/>
              <a:ea typeface="+mn-ea"/>
              <a:cs typeface="Arial" panose="020B0604020202020204" pitchFamily="34" charset="0"/>
            </a:endParaRPr>
          </a:p>
        </p:txBody>
      </p:sp>
      <p:sp>
        <p:nvSpPr>
          <p:cNvPr id="95" name="TextBox 94">
            <a:extLst>
              <a:ext uri="{FF2B5EF4-FFF2-40B4-BE49-F238E27FC236}">
                <a16:creationId xmlns:a16="http://schemas.microsoft.com/office/drawing/2014/main" id="{E67B9AAA-6B5D-7453-AF54-429450DFA8E6}"/>
              </a:ext>
            </a:extLst>
          </p:cNvPr>
          <p:cNvSpPr txBox="1"/>
          <p:nvPr/>
        </p:nvSpPr>
        <p:spPr>
          <a:xfrm>
            <a:off x="3487057" y="3880411"/>
            <a:ext cx="2098261" cy="584775"/>
          </a:xfrm>
          <a:prstGeom prst="rect">
            <a:avLst/>
          </a:prstGeom>
          <a:noFill/>
          <a:ln>
            <a:noFill/>
          </a:ln>
        </p:spPr>
        <p:txBody>
          <a:bodyPr wrap="square" rtlCol="0">
            <a:spAutoFit/>
          </a:bodyPr>
          <a:lstStyle/>
          <a:p>
            <a:pPr defTabSz="457200">
              <a:buClrTx/>
              <a:buFontTx/>
              <a:buNone/>
            </a:pPr>
            <a:r>
              <a:rPr lang="en-GB" sz="1600" kern="1200" dirty="0">
                <a:solidFill>
                  <a:schemeClr val="tx1"/>
                </a:solidFill>
                <a:latin typeface="Arial" panose="020B0604020202020204" pitchFamily="34" charset="0"/>
                <a:ea typeface="+mn-ea"/>
                <a:cs typeface="Arial" panose="020B0604020202020204" pitchFamily="34" charset="0"/>
              </a:rPr>
              <a:t>The adjacency matrix representation</a:t>
            </a:r>
            <a:endParaRPr lang="en-US" sz="1600" kern="1200" dirty="0">
              <a:solidFill>
                <a:schemeClr val="tx1"/>
              </a:solidFill>
              <a:latin typeface="Arial" panose="020B0604020202020204" pitchFamily="34" charset="0"/>
              <a:ea typeface="+mn-ea"/>
              <a:cs typeface="Arial" panose="020B0604020202020204" pitchFamily="34" charset="0"/>
            </a:endParaRPr>
          </a:p>
        </p:txBody>
      </p:sp>
      <p:sp>
        <p:nvSpPr>
          <p:cNvPr id="96" name="TextBox 95">
            <a:extLst>
              <a:ext uri="{FF2B5EF4-FFF2-40B4-BE49-F238E27FC236}">
                <a16:creationId xmlns:a16="http://schemas.microsoft.com/office/drawing/2014/main" id="{DE3663A6-F57A-1558-BC03-88B051A2A47E}"/>
              </a:ext>
            </a:extLst>
          </p:cNvPr>
          <p:cNvSpPr txBox="1"/>
          <p:nvPr/>
        </p:nvSpPr>
        <p:spPr>
          <a:xfrm>
            <a:off x="6293856" y="3880411"/>
            <a:ext cx="3868716" cy="830997"/>
          </a:xfrm>
          <a:prstGeom prst="rect">
            <a:avLst/>
          </a:prstGeom>
          <a:noFill/>
          <a:ln>
            <a:noFill/>
          </a:ln>
        </p:spPr>
        <p:txBody>
          <a:bodyPr wrap="square" rtlCol="0">
            <a:spAutoFit/>
          </a:bodyPr>
          <a:lstStyle/>
          <a:p>
            <a:pPr defTabSz="457200">
              <a:buClrTx/>
              <a:buFontTx/>
              <a:buNone/>
            </a:pPr>
            <a:r>
              <a:rPr lang="en-GB" sz="1600" kern="1200" dirty="0">
                <a:solidFill>
                  <a:schemeClr val="tx1"/>
                </a:solidFill>
                <a:latin typeface="Arial" panose="020B0604020202020204" pitchFamily="34" charset="0"/>
                <a:ea typeface="+mn-ea"/>
                <a:cs typeface="Arial" panose="020B0604020202020204" pitchFamily="34" charset="0"/>
              </a:rPr>
              <a:t>The adjacency matrix representation for two-hop </a:t>
            </a:r>
            <a:r>
              <a:rPr lang="en-GB" sz="1600" kern="1200" dirty="0" err="1">
                <a:solidFill>
                  <a:schemeClr val="tx1"/>
                </a:solidFill>
                <a:latin typeface="Arial" panose="020B0604020202020204" pitchFamily="34" charset="0"/>
                <a:ea typeface="+mn-ea"/>
                <a:cs typeface="Arial" panose="020B0604020202020204" pitchFamily="34" charset="0"/>
              </a:rPr>
              <a:t>neighbors</a:t>
            </a:r>
            <a:r>
              <a:rPr lang="en-GB" sz="1600" kern="1200" dirty="0">
                <a:solidFill>
                  <a:schemeClr val="tx1"/>
                </a:solidFill>
                <a:latin typeface="Arial" panose="020B0604020202020204" pitchFamily="34" charset="0"/>
                <a:ea typeface="+mn-ea"/>
                <a:cs typeface="Arial" panose="020B0604020202020204" pitchFamily="34" charset="0"/>
              </a:rPr>
              <a:t>, obtained by matrix-matrix product of the adjacency matrix </a:t>
            </a:r>
            <a:endParaRPr lang="en-US" sz="1600" kern="1200" dirty="0">
              <a:solidFill>
                <a:schemeClr val="tx1"/>
              </a:solidFill>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744251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86037-9D00-4673-1D76-6BD421374FAA}"/>
              </a:ext>
            </a:extLst>
          </p:cNvPr>
          <p:cNvSpPr>
            <a:spLocks noGrp="1"/>
          </p:cNvSpPr>
          <p:nvPr>
            <p:ph type="title"/>
          </p:nvPr>
        </p:nvSpPr>
        <p:spPr/>
        <p:txBody>
          <a:bodyPr>
            <a:normAutofit fontScale="90000"/>
          </a:bodyPr>
          <a:lstStyle/>
          <a:p>
            <a:r>
              <a:rPr lang="en-GB" dirty="0"/>
              <a:t>2-Hop </a:t>
            </a:r>
            <a:r>
              <a:rPr lang="en-GB" dirty="0" err="1"/>
              <a:t>Neighbors</a:t>
            </a:r>
            <a:r>
              <a:rPr lang="en-GB" dirty="0"/>
              <a:t> (through Matrix Multiplication)</a:t>
            </a:r>
            <a:endParaRPr lang="en-SE" dirty="0"/>
          </a:p>
        </p:txBody>
      </p:sp>
      <p:sp>
        <p:nvSpPr>
          <p:cNvPr id="3" name="Text Placeholder 2">
            <a:extLst>
              <a:ext uri="{FF2B5EF4-FFF2-40B4-BE49-F238E27FC236}">
                <a16:creationId xmlns:a16="http://schemas.microsoft.com/office/drawing/2014/main" id="{265E92AF-F3EF-80D0-A4CD-933143E2508F}"/>
              </a:ext>
            </a:extLst>
          </p:cNvPr>
          <p:cNvSpPr>
            <a:spLocks noGrp="1"/>
          </p:cNvSpPr>
          <p:nvPr>
            <p:ph type="body" idx="1"/>
          </p:nvPr>
        </p:nvSpPr>
        <p:spPr>
          <a:xfrm>
            <a:off x="746174" y="1568275"/>
            <a:ext cx="10597015" cy="4362690"/>
          </a:xfrm>
        </p:spPr>
        <p:txBody>
          <a:bodyPr/>
          <a:lstStyle/>
          <a:p>
            <a:r>
              <a:rPr lang="en-GB" dirty="0"/>
              <a:t>Consider the multiplication of the first row of the left matrix wit the last column of the right matrix:  </a:t>
            </a:r>
          </a:p>
          <a:p>
            <a:pPr lvl="1"/>
            <a:r>
              <a:rPr lang="en-GB" dirty="0"/>
              <a:t>0*0 + </a:t>
            </a:r>
            <a:r>
              <a:rPr lang="en-GB" dirty="0">
                <a:solidFill>
                  <a:srgbClr val="FF0000"/>
                </a:solidFill>
              </a:rPr>
              <a:t>1*1</a:t>
            </a:r>
            <a:r>
              <a:rPr lang="en-GB" dirty="0"/>
              <a:t> + </a:t>
            </a:r>
            <a:r>
              <a:rPr lang="en-GB" dirty="0">
                <a:solidFill>
                  <a:srgbClr val="140087"/>
                </a:solidFill>
              </a:rPr>
              <a:t>1*1</a:t>
            </a:r>
            <a:r>
              <a:rPr lang="en-GB" dirty="0"/>
              <a:t> + 0*0 = 2. </a:t>
            </a:r>
          </a:p>
          <a:p>
            <a:r>
              <a:rPr lang="en-GB" dirty="0"/>
              <a:t>This means that there are two 2-hop paths from 1 to 3:</a:t>
            </a:r>
          </a:p>
          <a:p>
            <a:pPr lvl="1"/>
            <a:r>
              <a:rPr lang="en-GB" sz="2000" dirty="0"/>
              <a:t>Path 0</a:t>
            </a:r>
            <a:r>
              <a:rPr lang="en-GB" sz="2000" dirty="0">
                <a:sym typeface="Wingdings" panose="05000000000000000000" pitchFamily="2" charset="2"/>
              </a:rPr>
              <a:t>1 3 consisting of two edges </a:t>
            </a:r>
            <a:r>
              <a:rPr lang="en-GB" sz="2000" dirty="0"/>
              <a:t>0</a:t>
            </a:r>
            <a:r>
              <a:rPr lang="en-GB" sz="2000" dirty="0">
                <a:sym typeface="Wingdings" panose="05000000000000000000" pitchFamily="2" charset="2"/>
              </a:rPr>
              <a:t>1 &amp; 1 3, corresponding to the first term of </a:t>
            </a:r>
            <a:r>
              <a:rPr lang="en-GB" sz="2000" dirty="0">
                <a:solidFill>
                  <a:srgbClr val="FF0000"/>
                </a:solidFill>
                <a:sym typeface="Wingdings" panose="05000000000000000000" pitchFamily="2" charset="2"/>
              </a:rPr>
              <a:t>1*1</a:t>
            </a:r>
            <a:endParaRPr lang="en-SE" sz="2000" dirty="0">
              <a:solidFill>
                <a:srgbClr val="FF0000"/>
              </a:solidFill>
            </a:endParaRPr>
          </a:p>
          <a:p>
            <a:pPr lvl="1"/>
            <a:r>
              <a:rPr lang="en-GB" sz="2000" dirty="0"/>
              <a:t>Path 0</a:t>
            </a:r>
            <a:r>
              <a:rPr lang="en-GB" sz="2000" dirty="0">
                <a:sym typeface="Wingdings" panose="05000000000000000000" pitchFamily="2" charset="2"/>
              </a:rPr>
              <a:t>2 3 consisting of two edges </a:t>
            </a:r>
            <a:r>
              <a:rPr lang="en-GB" sz="2000" dirty="0"/>
              <a:t>0</a:t>
            </a:r>
            <a:r>
              <a:rPr lang="en-GB" sz="2000" dirty="0">
                <a:sym typeface="Wingdings" panose="05000000000000000000" pitchFamily="2" charset="2"/>
              </a:rPr>
              <a:t>2 &amp;2 3, corresponding to the second term of </a:t>
            </a:r>
            <a:r>
              <a:rPr lang="en-GB" dirty="0">
                <a:solidFill>
                  <a:srgbClr val="140087"/>
                </a:solidFill>
                <a:sym typeface="Wingdings" panose="05000000000000000000" pitchFamily="2" charset="2"/>
              </a:rPr>
              <a:t>1*1</a:t>
            </a:r>
            <a:endParaRPr lang="en-SE" dirty="0">
              <a:solidFill>
                <a:srgbClr val="140087"/>
              </a:solidFill>
            </a:endParaRPr>
          </a:p>
          <a:p>
            <a:pPr lvl="1"/>
            <a:endParaRPr lang="en-GB" dirty="0"/>
          </a:p>
          <a:p>
            <a:endParaRPr lang="en-SE" dirty="0"/>
          </a:p>
          <a:p>
            <a:endParaRPr lang="en-SE" dirty="0"/>
          </a:p>
        </p:txBody>
      </p:sp>
      <p:sp>
        <p:nvSpPr>
          <p:cNvPr id="4" name="Oval 3">
            <a:extLst>
              <a:ext uri="{FF2B5EF4-FFF2-40B4-BE49-F238E27FC236}">
                <a16:creationId xmlns:a16="http://schemas.microsoft.com/office/drawing/2014/main" id="{07F8A240-4DE3-2A4A-8B95-E4DD698276F9}"/>
              </a:ext>
            </a:extLst>
          </p:cNvPr>
          <p:cNvSpPr/>
          <p:nvPr/>
        </p:nvSpPr>
        <p:spPr>
          <a:xfrm>
            <a:off x="10071190" y="4858203"/>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1</a:t>
            </a:r>
          </a:p>
        </p:txBody>
      </p:sp>
      <p:sp>
        <p:nvSpPr>
          <p:cNvPr id="5" name="Oval 4">
            <a:extLst>
              <a:ext uri="{FF2B5EF4-FFF2-40B4-BE49-F238E27FC236}">
                <a16:creationId xmlns:a16="http://schemas.microsoft.com/office/drawing/2014/main" id="{AED2A9C3-3E12-C5AF-06F8-63D33C7FF996}"/>
              </a:ext>
            </a:extLst>
          </p:cNvPr>
          <p:cNvSpPr/>
          <p:nvPr/>
        </p:nvSpPr>
        <p:spPr>
          <a:xfrm>
            <a:off x="9172636" y="5744795"/>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2</a:t>
            </a:r>
          </a:p>
        </p:txBody>
      </p:sp>
      <p:sp>
        <p:nvSpPr>
          <p:cNvPr id="6" name="Oval 5">
            <a:extLst>
              <a:ext uri="{FF2B5EF4-FFF2-40B4-BE49-F238E27FC236}">
                <a16:creationId xmlns:a16="http://schemas.microsoft.com/office/drawing/2014/main" id="{A4D8AB1B-FF20-F75E-7452-3C4E325CB914}"/>
              </a:ext>
            </a:extLst>
          </p:cNvPr>
          <p:cNvSpPr/>
          <p:nvPr/>
        </p:nvSpPr>
        <p:spPr>
          <a:xfrm>
            <a:off x="10071190" y="5744795"/>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3</a:t>
            </a:r>
          </a:p>
        </p:txBody>
      </p:sp>
      <p:cxnSp>
        <p:nvCxnSpPr>
          <p:cNvPr id="7" name="Straight Arrow Connector 6">
            <a:extLst>
              <a:ext uri="{FF2B5EF4-FFF2-40B4-BE49-F238E27FC236}">
                <a16:creationId xmlns:a16="http://schemas.microsoft.com/office/drawing/2014/main" id="{BB4BF109-0C2C-8572-2896-93990FAF06F3}"/>
              </a:ext>
            </a:extLst>
          </p:cNvPr>
          <p:cNvCxnSpPr>
            <a:cxnSpLocks/>
            <a:stCxn id="9" idx="6"/>
            <a:endCxn id="4" idx="2"/>
          </p:cNvCxnSpPr>
          <p:nvPr/>
        </p:nvCxnSpPr>
        <p:spPr>
          <a:xfrm>
            <a:off x="9491418" y="5017594"/>
            <a:ext cx="579772" cy="0"/>
          </a:xfrm>
          <a:prstGeom prst="straightConnector1">
            <a:avLst/>
          </a:prstGeom>
          <a:noFill/>
          <a:ln w="25400" cap="flat" cmpd="sng" algn="ctr">
            <a:solidFill>
              <a:srgbClr val="4F81BD"/>
            </a:solidFill>
            <a:prstDash val="solid"/>
            <a:headEnd type="none" w="med" len="med"/>
            <a:tailEnd type="triangle" w="med" len="med"/>
          </a:ln>
          <a:effectLst/>
        </p:spPr>
      </p:cxnSp>
      <p:cxnSp>
        <p:nvCxnSpPr>
          <p:cNvPr id="8" name="Straight Arrow Connector 7">
            <a:extLst>
              <a:ext uri="{FF2B5EF4-FFF2-40B4-BE49-F238E27FC236}">
                <a16:creationId xmlns:a16="http://schemas.microsoft.com/office/drawing/2014/main" id="{61C94F26-F0B1-D368-3AA6-8533297AD275}"/>
              </a:ext>
            </a:extLst>
          </p:cNvPr>
          <p:cNvCxnSpPr>
            <a:cxnSpLocks/>
            <a:stCxn id="4" idx="4"/>
            <a:endCxn id="6" idx="0"/>
          </p:cNvCxnSpPr>
          <p:nvPr/>
        </p:nvCxnSpPr>
        <p:spPr>
          <a:xfrm>
            <a:off x="10230581" y="5176985"/>
            <a:ext cx="0" cy="567810"/>
          </a:xfrm>
          <a:prstGeom prst="straightConnector1">
            <a:avLst/>
          </a:prstGeom>
          <a:noFill/>
          <a:ln w="25400" cap="flat" cmpd="sng" algn="ctr">
            <a:solidFill>
              <a:srgbClr val="4F81BD"/>
            </a:solidFill>
            <a:prstDash val="solid"/>
            <a:headEnd type="none" w="med" len="med"/>
            <a:tailEnd type="triangle" w="med" len="med"/>
          </a:ln>
          <a:effectLst/>
        </p:spPr>
      </p:cxnSp>
      <p:sp>
        <p:nvSpPr>
          <p:cNvPr id="9" name="Oval 8">
            <a:extLst>
              <a:ext uri="{FF2B5EF4-FFF2-40B4-BE49-F238E27FC236}">
                <a16:creationId xmlns:a16="http://schemas.microsoft.com/office/drawing/2014/main" id="{2DF47AB7-5CB7-B7BF-0E85-11FCB58A200E}"/>
              </a:ext>
            </a:extLst>
          </p:cNvPr>
          <p:cNvSpPr/>
          <p:nvPr/>
        </p:nvSpPr>
        <p:spPr>
          <a:xfrm>
            <a:off x="9172636" y="4858203"/>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0</a:t>
            </a:r>
          </a:p>
        </p:txBody>
      </p:sp>
      <p:cxnSp>
        <p:nvCxnSpPr>
          <p:cNvPr id="10" name="Straight Arrow Connector 9">
            <a:extLst>
              <a:ext uri="{FF2B5EF4-FFF2-40B4-BE49-F238E27FC236}">
                <a16:creationId xmlns:a16="http://schemas.microsoft.com/office/drawing/2014/main" id="{88BC9D0D-1E9B-F987-19EF-A93B1E2C8FCF}"/>
              </a:ext>
            </a:extLst>
          </p:cNvPr>
          <p:cNvCxnSpPr>
            <a:cxnSpLocks/>
            <a:stCxn id="5" idx="0"/>
            <a:endCxn id="9" idx="4"/>
          </p:cNvCxnSpPr>
          <p:nvPr/>
        </p:nvCxnSpPr>
        <p:spPr>
          <a:xfrm flipV="1">
            <a:off x="9332027" y="5176985"/>
            <a:ext cx="0" cy="567810"/>
          </a:xfrm>
          <a:prstGeom prst="straightConnector1">
            <a:avLst/>
          </a:prstGeom>
          <a:noFill/>
          <a:ln w="25400" cap="flat" cmpd="sng" algn="ctr">
            <a:solidFill>
              <a:srgbClr val="4F81BD"/>
            </a:solidFill>
            <a:prstDash val="solid"/>
            <a:headEnd type="triangle" w="med" len="med"/>
            <a:tailEnd type="none" w="med" len="med"/>
          </a:ln>
          <a:effectLst/>
        </p:spPr>
      </p:cxnSp>
      <p:cxnSp>
        <p:nvCxnSpPr>
          <p:cNvPr id="11" name="Straight Arrow Connector 10">
            <a:extLst>
              <a:ext uri="{FF2B5EF4-FFF2-40B4-BE49-F238E27FC236}">
                <a16:creationId xmlns:a16="http://schemas.microsoft.com/office/drawing/2014/main" id="{8168BC96-B0A0-7C3E-3A27-F58685490BF4}"/>
              </a:ext>
            </a:extLst>
          </p:cNvPr>
          <p:cNvCxnSpPr>
            <a:cxnSpLocks/>
            <a:stCxn id="5" idx="6"/>
            <a:endCxn id="6" idx="2"/>
          </p:cNvCxnSpPr>
          <p:nvPr/>
        </p:nvCxnSpPr>
        <p:spPr>
          <a:xfrm>
            <a:off x="9491418" y="5904186"/>
            <a:ext cx="579772" cy="0"/>
          </a:xfrm>
          <a:prstGeom prst="straightConnector1">
            <a:avLst/>
          </a:prstGeom>
          <a:noFill/>
          <a:ln w="25400" cap="flat" cmpd="sng" algn="ctr">
            <a:solidFill>
              <a:srgbClr val="4F81BD"/>
            </a:solidFill>
            <a:prstDash val="solid"/>
            <a:headEnd type="none" w="med" len="med"/>
            <a:tailEnd type="triangle" w="med" len="med"/>
          </a:ln>
          <a:effectLst/>
        </p:spPr>
      </p:cxnSp>
      <p:cxnSp>
        <p:nvCxnSpPr>
          <p:cNvPr id="12" name="Straight Arrow Connector 11">
            <a:extLst>
              <a:ext uri="{FF2B5EF4-FFF2-40B4-BE49-F238E27FC236}">
                <a16:creationId xmlns:a16="http://schemas.microsoft.com/office/drawing/2014/main" id="{355F1093-50D6-2639-A699-BB5240EFD50D}"/>
              </a:ext>
            </a:extLst>
          </p:cNvPr>
          <p:cNvCxnSpPr>
            <a:cxnSpLocks/>
            <a:stCxn id="5" idx="7"/>
            <a:endCxn id="4" idx="3"/>
          </p:cNvCxnSpPr>
          <p:nvPr/>
        </p:nvCxnSpPr>
        <p:spPr>
          <a:xfrm flipV="1">
            <a:off x="9444733" y="5130300"/>
            <a:ext cx="673142" cy="661180"/>
          </a:xfrm>
          <a:prstGeom prst="straightConnector1">
            <a:avLst/>
          </a:prstGeom>
          <a:noFill/>
          <a:ln w="25400" cap="flat" cmpd="sng" algn="ctr">
            <a:solidFill>
              <a:srgbClr val="4F81BD"/>
            </a:solidFill>
            <a:prstDash val="solid"/>
            <a:headEnd type="none" w="med" len="med"/>
            <a:tailEnd type="triangle" w="med" len="med"/>
          </a:ln>
          <a:effectLst/>
        </p:spPr>
      </p:cxnSp>
      <p:cxnSp>
        <p:nvCxnSpPr>
          <p:cNvPr id="13" name="Connector: Elbow 12">
            <a:extLst>
              <a:ext uri="{FF2B5EF4-FFF2-40B4-BE49-F238E27FC236}">
                <a16:creationId xmlns:a16="http://schemas.microsoft.com/office/drawing/2014/main" id="{6803FE20-755D-4516-DC70-B9C7DD1A88AD}"/>
              </a:ext>
            </a:extLst>
          </p:cNvPr>
          <p:cNvCxnSpPr/>
          <p:nvPr/>
        </p:nvCxnSpPr>
        <p:spPr>
          <a:xfrm rot="16200000" flipH="1">
            <a:off x="9294635" y="4860588"/>
            <a:ext cx="1208596" cy="1100385"/>
          </a:xfrm>
          <a:prstGeom prst="bentConnector3">
            <a:avLst>
              <a:gd name="adj1" fmla="val -439"/>
            </a:avLst>
          </a:prstGeom>
          <a:noFill/>
          <a:ln w="19050" cap="flat" cmpd="sng" algn="ctr">
            <a:solidFill>
              <a:srgbClr val="4F81BD"/>
            </a:solidFill>
            <a:prstDash val="dash"/>
            <a:round/>
            <a:headEnd type="none" w="med" len="med"/>
            <a:tailEnd type="arrow" w="med" len="med"/>
          </a:ln>
          <a:effectLst/>
        </p:spPr>
      </p:cxnSp>
      <p:cxnSp>
        <p:nvCxnSpPr>
          <p:cNvPr id="14" name="Connector: Elbow 13">
            <a:extLst>
              <a:ext uri="{FF2B5EF4-FFF2-40B4-BE49-F238E27FC236}">
                <a16:creationId xmlns:a16="http://schemas.microsoft.com/office/drawing/2014/main" id="{98097CCF-F9A3-FFEF-E7E7-10075DCF5B23}"/>
              </a:ext>
            </a:extLst>
          </p:cNvPr>
          <p:cNvCxnSpPr>
            <a:cxnSpLocks/>
          </p:cNvCxnSpPr>
          <p:nvPr/>
        </p:nvCxnSpPr>
        <p:spPr>
          <a:xfrm>
            <a:off x="9107722" y="4832591"/>
            <a:ext cx="1353702" cy="1287414"/>
          </a:xfrm>
          <a:prstGeom prst="bentConnector3">
            <a:avLst>
              <a:gd name="adj1" fmla="val -98"/>
            </a:avLst>
          </a:prstGeom>
          <a:noFill/>
          <a:ln w="19050" cap="flat" cmpd="sng" algn="ctr">
            <a:solidFill>
              <a:srgbClr val="4F81BD"/>
            </a:solidFill>
            <a:prstDash val="dash"/>
            <a:round/>
            <a:headEnd type="none" w="med" len="med"/>
            <a:tailEnd type="arrow" w="med" len="med"/>
          </a:ln>
          <a:effectLst/>
        </p:spPr>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2BD2D33-2CC5-37BA-E6AE-EC0CF07FAD7E}"/>
                  </a:ext>
                </a:extLst>
              </p:cNvPr>
              <p:cNvSpPr txBox="1"/>
              <p:nvPr/>
            </p:nvSpPr>
            <p:spPr>
              <a:xfrm>
                <a:off x="2894569" y="4989728"/>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15" name="TextBox 14">
                <a:extLst>
                  <a:ext uri="{FF2B5EF4-FFF2-40B4-BE49-F238E27FC236}">
                    <a16:creationId xmlns:a16="http://schemas.microsoft.com/office/drawing/2014/main" id="{C2BD2D33-2CC5-37BA-E6AE-EC0CF07FAD7E}"/>
                  </a:ext>
                </a:extLst>
              </p:cNvPr>
              <p:cNvSpPr txBox="1">
                <a:spLocks noRot="1" noChangeAspect="1" noMove="1" noResize="1" noEditPoints="1" noAdjustHandles="1" noChangeArrowheads="1" noChangeShapeType="1" noTextEdit="1"/>
              </p:cNvSpPr>
              <p:nvPr/>
            </p:nvSpPr>
            <p:spPr>
              <a:xfrm>
                <a:off x="2894569" y="4989728"/>
                <a:ext cx="1757495" cy="1034642"/>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BDF618-FFC8-42D2-2021-7ED6E52A45FD}"/>
                  </a:ext>
                </a:extLst>
              </p:cNvPr>
              <p:cNvSpPr txBox="1"/>
              <p:nvPr/>
            </p:nvSpPr>
            <p:spPr>
              <a:xfrm>
                <a:off x="4569749" y="4989728"/>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16" name="TextBox 15">
                <a:extLst>
                  <a:ext uri="{FF2B5EF4-FFF2-40B4-BE49-F238E27FC236}">
                    <a16:creationId xmlns:a16="http://schemas.microsoft.com/office/drawing/2014/main" id="{A9BDF618-FFC8-42D2-2021-7ED6E52A45FD}"/>
                  </a:ext>
                </a:extLst>
              </p:cNvPr>
              <p:cNvSpPr txBox="1">
                <a:spLocks noRot="1" noChangeAspect="1" noMove="1" noResize="1" noEditPoints="1" noAdjustHandles="1" noChangeArrowheads="1" noChangeShapeType="1" noTextEdit="1"/>
              </p:cNvSpPr>
              <p:nvPr/>
            </p:nvSpPr>
            <p:spPr>
              <a:xfrm>
                <a:off x="4569749" y="4989728"/>
                <a:ext cx="1757495" cy="1034642"/>
              </a:xfrm>
              <a:prstGeom prst="rect">
                <a:avLst/>
              </a:prstGeom>
              <a:blipFill>
                <a:blip r:embed="rId3"/>
                <a:stretch>
                  <a:fillRect/>
                </a:stretch>
              </a:blipFill>
            </p:spPr>
            <p:txBody>
              <a:bodyPr/>
              <a:lstStyle/>
              <a:p>
                <a:r>
                  <a:rPr lang="en-SE">
                    <a:noFill/>
                  </a:rPr>
                  <a:t> </a:t>
                </a:r>
              </a:p>
            </p:txBody>
          </p:sp>
        </mc:Fallback>
      </mc:AlternateContent>
      <p:sp>
        <p:nvSpPr>
          <p:cNvPr id="17" name="Rectangle 16">
            <a:extLst>
              <a:ext uri="{FF2B5EF4-FFF2-40B4-BE49-F238E27FC236}">
                <a16:creationId xmlns:a16="http://schemas.microsoft.com/office/drawing/2014/main" id="{C1003927-A949-2A36-8A4D-F855B668FDA4}"/>
              </a:ext>
            </a:extLst>
          </p:cNvPr>
          <p:cNvSpPr/>
          <p:nvPr/>
        </p:nvSpPr>
        <p:spPr>
          <a:xfrm>
            <a:off x="3090114" y="4989728"/>
            <a:ext cx="1328603" cy="247112"/>
          </a:xfrm>
          <a:prstGeom prst="rect">
            <a:avLst/>
          </a:prstGeom>
          <a:noFill/>
          <a:ln w="28575" cap="flat" cmpd="sng" algn="ctr">
            <a:solidFill>
              <a:srgbClr val="F79646"/>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C2F19194-6408-32DF-7384-536C2D84B135}"/>
              </a:ext>
            </a:extLst>
          </p:cNvPr>
          <p:cNvSpPr/>
          <p:nvPr/>
        </p:nvSpPr>
        <p:spPr>
          <a:xfrm>
            <a:off x="5817880" y="4951373"/>
            <a:ext cx="283352" cy="1140639"/>
          </a:xfrm>
          <a:prstGeom prst="rect">
            <a:avLst/>
          </a:prstGeom>
          <a:noFill/>
          <a:ln w="28575" cap="flat" cmpd="sng" algn="ctr">
            <a:solidFill>
              <a:srgbClr val="F79646"/>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TextBox 18">
            <a:extLst>
              <a:ext uri="{FF2B5EF4-FFF2-40B4-BE49-F238E27FC236}">
                <a16:creationId xmlns:a16="http://schemas.microsoft.com/office/drawing/2014/main" id="{8547CF34-050A-9219-6A4D-A637299C76C7}"/>
              </a:ext>
            </a:extLst>
          </p:cNvPr>
          <p:cNvSpPr txBox="1"/>
          <p:nvPr/>
        </p:nvSpPr>
        <p:spPr>
          <a:xfrm>
            <a:off x="6285931" y="5284028"/>
            <a:ext cx="314510" cy="369332"/>
          </a:xfrm>
          <a:prstGeom prst="rect">
            <a:avLst/>
          </a:prstGeom>
          <a:noFill/>
        </p:spPr>
        <p:txBody>
          <a:bodyPr wrap="none" rtlCol="0">
            <a:spAutoFit/>
          </a:bodyPr>
          <a:lstStyle/>
          <a:p>
            <a:pPr defTabSz="457200">
              <a:buClrTx/>
              <a:buFontTx/>
              <a:buNone/>
            </a:pPr>
            <a:r>
              <a:rPr lang="en-US" sz="1800" kern="1200" dirty="0">
                <a:solidFill>
                  <a:prstClr val="black"/>
                </a:solidFill>
                <a:latin typeface="Times New Roman" panose="02020603050405020304" pitchFamily="18" charset="0"/>
                <a:ea typeface="+mn-ea"/>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4CE73F4-4441-6426-77C9-3062219DB498}"/>
                  </a:ext>
                </a:extLst>
              </p:cNvPr>
              <p:cNvSpPr txBox="1"/>
              <p:nvPr/>
            </p:nvSpPr>
            <p:spPr>
              <a:xfrm>
                <a:off x="6557974" y="4951373"/>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2</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20" name="TextBox 19">
                <a:extLst>
                  <a:ext uri="{FF2B5EF4-FFF2-40B4-BE49-F238E27FC236}">
                    <a16:creationId xmlns:a16="http://schemas.microsoft.com/office/drawing/2014/main" id="{E4CE73F4-4441-6426-77C9-3062219DB498}"/>
                  </a:ext>
                </a:extLst>
              </p:cNvPr>
              <p:cNvSpPr txBox="1">
                <a:spLocks noRot="1" noChangeAspect="1" noMove="1" noResize="1" noEditPoints="1" noAdjustHandles="1" noChangeArrowheads="1" noChangeShapeType="1" noTextEdit="1"/>
              </p:cNvSpPr>
              <p:nvPr/>
            </p:nvSpPr>
            <p:spPr>
              <a:xfrm>
                <a:off x="6557974" y="4951373"/>
                <a:ext cx="1757495" cy="1034642"/>
              </a:xfrm>
              <a:prstGeom prst="rect">
                <a:avLst/>
              </a:prstGeom>
              <a:blipFill>
                <a:blip r:embed="rId4"/>
                <a:stretch>
                  <a:fillRect/>
                </a:stretch>
              </a:blipFill>
            </p:spPr>
            <p:txBody>
              <a:bodyPr/>
              <a:lstStyle/>
              <a:p>
                <a:r>
                  <a:rPr lang="en-SE">
                    <a:noFill/>
                  </a:rPr>
                  <a:t> </a:t>
                </a:r>
              </a:p>
            </p:txBody>
          </p:sp>
        </mc:Fallback>
      </mc:AlternateContent>
      <p:sp>
        <p:nvSpPr>
          <p:cNvPr id="21" name="Rectangle 20">
            <a:extLst>
              <a:ext uri="{FF2B5EF4-FFF2-40B4-BE49-F238E27FC236}">
                <a16:creationId xmlns:a16="http://schemas.microsoft.com/office/drawing/2014/main" id="{15AF7B58-58B4-5BE4-5C56-053557F62B1A}"/>
              </a:ext>
            </a:extLst>
          </p:cNvPr>
          <p:cNvSpPr/>
          <p:nvPr/>
        </p:nvSpPr>
        <p:spPr>
          <a:xfrm>
            <a:off x="7828741" y="4890012"/>
            <a:ext cx="285868" cy="358352"/>
          </a:xfrm>
          <a:prstGeom prst="rect">
            <a:avLst/>
          </a:prstGeom>
          <a:noFill/>
          <a:ln w="28575" cap="flat" cmpd="sng" algn="ctr">
            <a:solidFill>
              <a:srgbClr val="F79646"/>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TextBox 21">
            <a:extLst>
              <a:ext uri="{FF2B5EF4-FFF2-40B4-BE49-F238E27FC236}">
                <a16:creationId xmlns:a16="http://schemas.microsoft.com/office/drawing/2014/main" id="{43F47438-7F59-0D2D-7859-00016D105663}"/>
              </a:ext>
            </a:extLst>
          </p:cNvPr>
          <p:cNvSpPr txBox="1"/>
          <p:nvPr/>
        </p:nvSpPr>
        <p:spPr>
          <a:xfrm>
            <a:off x="9360616" y="4379481"/>
            <a:ext cx="1514517" cy="369332"/>
          </a:xfrm>
          <a:prstGeom prst="rect">
            <a:avLst/>
          </a:prstGeom>
          <a:noFill/>
        </p:spPr>
        <p:txBody>
          <a:bodyPr wrap="none" rtlCol="0">
            <a:spAutoFit/>
          </a:bodyPr>
          <a:lstStyle/>
          <a:p>
            <a:pPr defTabSz="457200">
              <a:buClrTx/>
              <a:buFontTx/>
              <a:buNone/>
            </a:pPr>
            <a:r>
              <a:rPr lang="en-GB" sz="1800" kern="1200" dirty="0">
                <a:solidFill>
                  <a:prstClr val="black"/>
                </a:solidFill>
                <a:latin typeface="Calibri"/>
                <a:ea typeface="+mn-ea"/>
                <a:cs typeface="+mn-cs"/>
              </a:rPr>
              <a:t>Path 0</a:t>
            </a:r>
            <a:r>
              <a:rPr lang="en-GB" sz="1800" kern="1200" dirty="0">
                <a:solidFill>
                  <a:prstClr val="black"/>
                </a:solidFill>
                <a:latin typeface="Calibri"/>
                <a:ea typeface="+mn-ea"/>
                <a:cs typeface="+mn-cs"/>
                <a:sym typeface="Wingdings" panose="05000000000000000000" pitchFamily="2" charset="2"/>
              </a:rPr>
              <a:t>1 3</a:t>
            </a:r>
            <a:endParaRPr lang="en-SE" sz="1800" kern="1200" dirty="0">
              <a:solidFill>
                <a:prstClr val="black"/>
              </a:solidFill>
              <a:latin typeface="Calibri"/>
              <a:ea typeface="+mn-ea"/>
              <a:cs typeface="+mn-cs"/>
            </a:endParaRPr>
          </a:p>
        </p:txBody>
      </p:sp>
      <p:sp>
        <p:nvSpPr>
          <p:cNvPr id="23" name="TextBox 22">
            <a:extLst>
              <a:ext uri="{FF2B5EF4-FFF2-40B4-BE49-F238E27FC236}">
                <a16:creationId xmlns:a16="http://schemas.microsoft.com/office/drawing/2014/main" id="{DDD06B0D-6D02-87FC-9EFC-6CE915CD2FAA}"/>
              </a:ext>
            </a:extLst>
          </p:cNvPr>
          <p:cNvSpPr txBox="1"/>
          <p:nvPr/>
        </p:nvSpPr>
        <p:spPr>
          <a:xfrm>
            <a:off x="8603358" y="6143242"/>
            <a:ext cx="1514517" cy="369332"/>
          </a:xfrm>
          <a:prstGeom prst="rect">
            <a:avLst/>
          </a:prstGeom>
          <a:noFill/>
        </p:spPr>
        <p:txBody>
          <a:bodyPr wrap="none" rtlCol="0">
            <a:spAutoFit/>
          </a:bodyPr>
          <a:lstStyle/>
          <a:p>
            <a:pPr defTabSz="457200">
              <a:buClrTx/>
              <a:buFontTx/>
              <a:buNone/>
            </a:pPr>
            <a:r>
              <a:rPr lang="en-GB" sz="1800" kern="1200" dirty="0">
                <a:solidFill>
                  <a:prstClr val="black"/>
                </a:solidFill>
                <a:latin typeface="Calibri"/>
                <a:ea typeface="+mn-ea"/>
                <a:cs typeface="+mn-cs"/>
              </a:rPr>
              <a:t>Path 0</a:t>
            </a:r>
            <a:r>
              <a:rPr lang="en-GB" sz="1800" kern="1200" dirty="0">
                <a:solidFill>
                  <a:prstClr val="black"/>
                </a:solidFill>
                <a:latin typeface="Calibri"/>
                <a:ea typeface="+mn-ea"/>
                <a:cs typeface="+mn-cs"/>
                <a:sym typeface="Wingdings" panose="05000000000000000000" pitchFamily="2" charset="2"/>
              </a:rPr>
              <a:t>2 3</a:t>
            </a:r>
            <a:endParaRPr lang="en-SE" sz="1800" kern="1200" dirty="0">
              <a:solidFill>
                <a:prstClr val="black"/>
              </a:solidFill>
              <a:latin typeface="Calibri"/>
              <a:ea typeface="+mn-ea"/>
              <a:cs typeface="+mn-cs"/>
            </a:endParaRPr>
          </a:p>
        </p:txBody>
      </p:sp>
    </p:spTree>
    <p:extLst>
      <p:ext uri="{BB962C8B-B14F-4D97-AF65-F5344CB8AC3E}">
        <p14:creationId xmlns:p14="http://schemas.microsoft.com/office/powerpoint/2010/main" val="202219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2"/>
          <p:cNvSpPr txBox="1"/>
          <p:nvPr/>
        </p:nvSpPr>
        <p:spPr>
          <a:xfrm>
            <a:off x="1870000" y="3242500"/>
            <a:ext cx="7257600" cy="2824500"/>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600"/>
              </a:spcBef>
              <a:spcAft>
                <a:spcPts val="0"/>
              </a:spcAft>
              <a:buNone/>
            </a:pPr>
            <a:r>
              <a:rPr lang="en-US" sz="3500">
                <a:solidFill>
                  <a:schemeClr val="dk1"/>
                </a:solidFill>
                <a:highlight>
                  <a:srgbClr val="FFFFFF"/>
                </a:highlight>
                <a:latin typeface="Quattrocento Sans"/>
                <a:ea typeface="Quattrocento Sans"/>
                <a:cs typeface="Quattrocento Sans"/>
                <a:sym typeface="Quattrocento Sans"/>
              </a:rPr>
              <a:t>Graph Traversals</a:t>
            </a:r>
            <a:endParaRPr sz="3500">
              <a:solidFill>
                <a:schemeClr val="dk1"/>
              </a:solidFill>
              <a:highlight>
                <a:srgbClr val="FFFFFF"/>
              </a:highlight>
              <a:latin typeface="Quattrocento Sans"/>
              <a:ea typeface="Quattrocento Sans"/>
              <a:cs typeface="Quattrocento Sans"/>
              <a:sym typeface="Quattrocento Sans"/>
            </a:endParaRPr>
          </a:p>
          <a:p>
            <a:pPr marL="0" lvl="0" indent="0" algn="l" rtl="0">
              <a:lnSpc>
                <a:spcPct val="90000"/>
              </a:lnSpc>
              <a:spcBef>
                <a:spcPts val="600"/>
              </a:spcBef>
              <a:spcAft>
                <a:spcPts val="0"/>
              </a:spcAft>
              <a:buNone/>
            </a:pPr>
            <a:r>
              <a:rPr lang="en-US" sz="3500">
                <a:solidFill>
                  <a:srgbClr val="888888"/>
                </a:solidFill>
                <a:highlight>
                  <a:srgbClr val="FFFFFF"/>
                </a:highlight>
                <a:latin typeface="Quattrocento Sans"/>
                <a:ea typeface="Quattrocento Sans"/>
                <a:cs typeface="Quattrocento Sans"/>
                <a:sym typeface="Quattrocento Sans"/>
              </a:rPr>
              <a:t>Topological Sort</a:t>
            </a:r>
            <a:endParaRPr sz="3500">
              <a:solidFill>
                <a:srgbClr val="888888"/>
              </a:solidFill>
              <a:highlight>
                <a:srgbClr val="FFFFFF"/>
              </a:highlight>
              <a:latin typeface="Quattrocento Sans"/>
              <a:ea typeface="Quattrocento Sans"/>
              <a:cs typeface="Quattrocento Sans"/>
              <a:sym typeface="Quattrocento Sans"/>
            </a:endParaRPr>
          </a:p>
          <a:p>
            <a:pPr marL="0" lvl="0" indent="0" algn="l" rtl="0">
              <a:lnSpc>
                <a:spcPct val="90000"/>
              </a:lnSpc>
              <a:spcBef>
                <a:spcPts val="600"/>
              </a:spcBef>
              <a:spcAft>
                <a:spcPts val="0"/>
              </a:spcAft>
              <a:buNone/>
            </a:pPr>
            <a:r>
              <a:rPr lang="en-US" sz="3500">
                <a:solidFill>
                  <a:srgbClr val="888888"/>
                </a:solidFill>
                <a:highlight>
                  <a:srgbClr val="FFFFFF"/>
                </a:highlight>
                <a:latin typeface="Quattrocento Sans"/>
                <a:ea typeface="Quattrocento Sans"/>
                <a:cs typeface="Quattrocento Sans"/>
                <a:sym typeface="Quattrocento Sans"/>
              </a:rPr>
              <a:t>Shortest Path</a:t>
            </a:r>
            <a:endParaRPr sz="3500">
              <a:solidFill>
                <a:srgbClr val="888888"/>
              </a:solidFill>
              <a:highlight>
                <a:srgbClr val="FFFFFF"/>
              </a:highlight>
              <a:latin typeface="Quattrocento Sans"/>
              <a:ea typeface="Quattrocento Sans"/>
              <a:cs typeface="Quattrocento Sans"/>
              <a:sym typeface="Quattrocento Sans"/>
            </a:endParaRPr>
          </a:p>
          <a:p>
            <a:pPr marL="0" lvl="0" indent="0" algn="l" rtl="0">
              <a:lnSpc>
                <a:spcPct val="90000"/>
              </a:lnSpc>
              <a:spcBef>
                <a:spcPts val="600"/>
              </a:spcBef>
              <a:spcAft>
                <a:spcPts val="0"/>
              </a:spcAft>
              <a:buNone/>
            </a:pPr>
            <a:endParaRPr sz="3500">
              <a:solidFill>
                <a:srgbClr val="888888"/>
              </a:solidFill>
              <a:highlight>
                <a:srgbClr val="FFFFFF"/>
              </a:highlight>
              <a:latin typeface="Quattrocento Sans"/>
              <a:ea typeface="Quattrocento Sans"/>
              <a:cs typeface="Quattrocento Sans"/>
              <a:sym typeface="Quattrocento Sans"/>
            </a:endParaRPr>
          </a:p>
          <a:p>
            <a:pPr marL="0" lvl="0" indent="0" algn="l" rtl="0">
              <a:lnSpc>
                <a:spcPct val="90000"/>
              </a:lnSpc>
              <a:spcBef>
                <a:spcPts val="600"/>
              </a:spcBef>
              <a:spcAft>
                <a:spcPts val="0"/>
              </a:spcAft>
              <a:buNone/>
            </a:pPr>
            <a:endParaRPr sz="3500">
              <a:solidFill>
                <a:srgbClr val="888888"/>
              </a:solidFill>
              <a:highlight>
                <a:srgbClr val="FFFFFF"/>
              </a:highlight>
              <a:latin typeface="Quattrocento Sans"/>
              <a:ea typeface="Quattrocento Sans"/>
              <a:cs typeface="Quattrocento Sans"/>
              <a:sym typeface="Quattrocento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02894-8DBB-1F50-22E8-401C11C87361}"/>
              </a:ext>
            </a:extLst>
          </p:cNvPr>
          <p:cNvSpPr>
            <a:spLocks noGrp="1"/>
          </p:cNvSpPr>
          <p:nvPr>
            <p:ph type="title"/>
          </p:nvPr>
        </p:nvSpPr>
        <p:spPr/>
        <p:txBody>
          <a:bodyPr/>
          <a:lstStyle/>
          <a:p>
            <a:r>
              <a:rPr lang="en-GB" dirty="0"/>
              <a:t>BFS &amp; DFS for Trees</a:t>
            </a:r>
            <a:endParaRPr lang="en-SE" dirty="0"/>
          </a:p>
        </p:txBody>
      </p:sp>
      <p:sp>
        <p:nvSpPr>
          <p:cNvPr id="3" name="Text Placeholder 2">
            <a:extLst>
              <a:ext uri="{FF2B5EF4-FFF2-40B4-BE49-F238E27FC236}">
                <a16:creationId xmlns:a16="http://schemas.microsoft.com/office/drawing/2014/main" id="{C8753CC6-EEF4-8554-1B90-83C21350E46E}"/>
              </a:ext>
            </a:extLst>
          </p:cNvPr>
          <p:cNvSpPr>
            <a:spLocks noGrp="1"/>
          </p:cNvSpPr>
          <p:nvPr>
            <p:ph type="body" idx="1"/>
          </p:nvPr>
        </p:nvSpPr>
        <p:spPr/>
        <p:txBody>
          <a:bodyPr/>
          <a:lstStyle/>
          <a:p>
            <a:endParaRPr lang="en-SE"/>
          </a:p>
        </p:txBody>
      </p:sp>
      <p:pic>
        <p:nvPicPr>
          <p:cNvPr id="4" name="Picture 2">
            <a:extLst>
              <a:ext uri="{FF2B5EF4-FFF2-40B4-BE49-F238E27FC236}">
                <a16:creationId xmlns:a16="http://schemas.microsoft.com/office/drawing/2014/main" id="{3BAF9D42-92D1-DA04-59D1-590C2E8679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844" y="1371150"/>
            <a:ext cx="10807395" cy="5223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594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29"/>
          <p:cNvSpPr txBox="1"/>
          <p:nvPr/>
        </p:nvSpPr>
        <p:spPr>
          <a:xfrm>
            <a:off x="4960150" y="3436050"/>
            <a:ext cx="7060800" cy="86174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This is our goal, but how do we translate into code?</a:t>
            </a:r>
            <a:endParaRPr dirty="0">
              <a:solidFill>
                <a:schemeClr val="dk1"/>
              </a:solidFill>
            </a:endParaRPr>
          </a:p>
          <a:p>
            <a:pPr marL="742950" lvl="1" indent="-285750" algn="l" rtl="0">
              <a:spcBef>
                <a:spcPts val="0"/>
              </a:spcBef>
              <a:spcAft>
                <a:spcPts val="0"/>
              </a:spcAft>
              <a:buClr>
                <a:schemeClr val="dk1"/>
              </a:buClr>
              <a:buSzPts val="2000"/>
              <a:buChar char="•"/>
            </a:pPr>
            <a:r>
              <a:rPr lang="en-US" sz="2000" dirty="0">
                <a:solidFill>
                  <a:schemeClr val="dk1"/>
                </a:solidFill>
                <a:latin typeface="Quattrocento Sans"/>
                <a:ea typeface="Quattrocento Sans"/>
                <a:cs typeface="Quattrocento Sans"/>
                <a:sym typeface="Quattrocento Sans"/>
              </a:rPr>
              <a:t>Use a data structure to ”queue up” children…</a:t>
            </a:r>
            <a:endParaRPr dirty="0"/>
          </a:p>
        </p:txBody>
      </p:sp>
      <p:sp>
        <p:nvSpPr>
          <p:cNvPr id="372" name="Google Shape;372;p29"/>
          <p:cNvSpPr/>
          <p:nvPr/>
        </p:nvSpPr>
        <p:spPr>
          <a:xfrm>
            <a:off x="600456" y="3592275"/>
            <a:ext cx="822960" cy="766365"/>
          </a:xfrm>
          <a:custGeom>
            <a:avLst/>
            <a:gdLst/>
            <a:ahLst/>
            <a:cxnLst/>
            <a:rect l="l" t="t" r="r" b="b"/>
            <a:pathLst>
              <a:path w="822960" h="766365" extrusionOk="0">
                <a:moveTo>
                  <a:pt x="448056" y="7413"/>
                </a:moveTo>
                <a:cubicBezTo>
                  <a:pt x="423672" y="8937"/>
                  <a:pt x="399400" y="14597"/>
                  <a:pt x="374904" y="16557"/>
                </a:cubicBezTo>
                <a:cubicBezTo>
                  <a:pt x="323164" y="20696"/>
                  <a:pt x="270926" y="18988"/>
                  <a:pt x="219456" y="25701"/>
                </a:cubicBezTo>
                <a:cubicBezTo>
                  <a:pt x="192382" y="29232"/>
                  <a:pt x="158845" y="43690"/>
                  <a:pt x="137160" y="62277"/>
                </a:cubicBezTo>
                <a:cubicBezTo>
                  <a:pt x="124069" y="73498"/>
                  <a:pt x="111938" y="85877"/>
                  <a:pt x="100584" y="98853"/>
                </a:cubicBezTo>
                <a:cubicBezTo>
                  <a:pt x="90548" y="110322"/>
                  <a:pt x="82296" y="123237"/>
                  <a:pt x="73152" y="135429"/>
                </a:cubicBezTo>
                <a:cubicBezTo>
                  <a:pt x="67056" y="153717"/>
                  <a:pt x="63485" y="173051"/>
                  <a:pt x="54864" y="190293"/>
                </a:cubicBezTo>
                <a:cubicBezTo>
                  <a:pt x="27955" y="244111"/>
                  <a:pt x="40887" y="213937"/>
                  <a:pt x="18288" y="281733"/>
                </a:cubicBezTo>
                <a:lnTo>
                  <a:pt x="9144" y="309165"/>
                </a:lnTo>
                <a:lnTo>
                  <a:pt x="0" y="336597"/>
                </a:lnTo>
                <a:cubicBezTo>
                  <a:pt x="6096" y="424989"/>
                  <a:pt x="10018" y="513558"/>
                  <a:pt x="18288" y="601773"/>
                </a:cubicBezTo>
                <a:cubicBezTo>
                  <a:pt x="19188" y="611370"/>
                  <a:pt x="22085" y="621185"/>
                  <a:pt x="27432" y="629205"/>
                </a:cubicBezTo>
                <a:cubicBezTo>
                  <a:pt x="46709" y="658121"/>
                  <a:pt x="61640" y="693621"/>
                  <a:pt x="91440" y="711501"/>
                </a:cubicBezTo>
                <a:cubicBezTo>
                  <a:pt x="106680" y="720645"/>
                  <a:pt x="121264" y="730985"/>
                  <a:pt x="137160" y="738933"/>
                </a:cubicBezTo>
                <a:cubicBezTo>
                  <a:pt x="161861" y="751284"/>
                  <a:pt x="194170" y="751602"/>
                  <a:pt x="219456" y="757221"/>
                </a:cubicBezTo>
                <a:cubicBezTo>
                  <a:pt x="228865" y="759312"/>
                  <a:pt x="237744" y="763317"/>
                  <a:pt x="246888" y="766365"/>
                </a:cubicBezTo>
                <a:cubicBezTo>
                  <a:pt x="329184" y="763317"/>
                  <a:pt x="411584" y="762358"/>
                  <a:pt x="493776" y="757221"/>
                </a:cubicBezTo>
                <a:cubicBezTo>
                  <a:pt x="529900" y="754963"/>
                  <a:pt x="545734" y="746643"/>
                  <a:pt x="576072" y="729789"/>
                </a:cubicBezTo>
                <a:cubicBezTo>
                  <a:pt x="591608" y="721158"/>
                  <a:pt x="605551" y="709575"/>
                  <a:pt x="621792" y="702357"/>
                </a:cubicBezTo>
                <a:cubicBezTo>
                  <a:pt x="633276" y="697253"/>
                  <a:pt x="646601" y="697626"/>
                  <a:pt x="658368" y="693213"/>
                </a:cubicBezTo>
                <a:cubicBezTo>
                  <a:pt x="839156" y="625417"/>
                  <a:pt x="586135" y="711195"/>
                  <a:pt x="722376" y="665781"/>
                </a:cubicBezTo>
                <a:cubicBezTo>
                  <a:pt x="754761" y="617203"/>
                  <a:pt x="729126" y="659737"/>
                  <a:pt x="758952" y="592629"/>
                </a:cubicBezTo>
                <a:cubicBezTo>
                  <a:pt x="764488" y="580173"/>
                  <a:pt x="771870" y="568582"/>
                  <a:pt x="777240" y="556053"/>
                </a:cubicBezTo>
                <a:cubicBezTo>
                  <a:pt x="781037" y="547194"/>
                  <a:pt x="783000" y="537646"/>
                  <a:pt x="786384" y="528621"/>
                </a:cubicBezTo>
                <a:cubicBezTo>
                  <a:pt x="792147" y="513252"/>
                  <a:pt x="799955" y="498623"/>
                  <a:pt x="804672" y="482901"/>
                </a:cubicBezTo>
                <a:cubicBezTo>
                  <a:pt x="814948" y="448649"/>
                  <a:pt x="819703" y="384196"/>
                  <a:pt x="822960" y="354885"/>
                </a:cubicBezTo>
                <a:cubicBezTo>
                  <a:pt x="819912" y="315261"/>
                  <a:pt x="818745" y="275447"/>
                  <a:pt x="813816" y="236013"/>
                </a:cubicBezTo>
                <a:cubicBezTo>
                  <a:pt x="812620" y="226449"/>
                  <a:pt x="807320" y="217849"/>
                  <a:pt x="804672" y="208581"/>
                </a:cubicBezTo>
                <a:cubicBezTo>
                  <a:pt x="801220" y="196497"/>
                  <a:pt x="801148" y="183245"/>
                  <a:pt x="795528" y="172005"/>
                </a:cubicBezTo>
                <a:cubicBezTo>
                  <a:pt x="788712" y="158374"/>
                  <a:pt x="776173" y="148352"/>
                  <a:pt x="768096" y="135429"/>
                </a:cubicBezTo>
                <a:cubicBezTo>
                  <a:pt x="760872" y="123870"/>
                  <a:pt x="759447" y="108492"/>
                  <a:pt x="749808" y="98853"/>
                </a:cubicBezTo>
                <a:cubicBezTo>
                  <a:pt x="732959" y="82004"/>
                  <a:pt x="673862" y="36962"/>
                  <a:pt x="640080" y="25701"/>
                </a:cubicBezTo>
                <a:cubicBezTo>
                  <a:pt x="614946" y="17323"/>
                  <a:pt x="539132" y="9654"/>
                  <a:pt x="521208" y="7413"/>
                </a:cubicBezTo>
                <a:cubicBezTo>
                  <a:pt x="473535" y="-8478"/>
                  <a:pt x="472440" y="5889"/>
                  <a:pt x="448056" y="7413"/>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73" name="Google Shape;373;p29"/>
          <p:cNvSpPr/>
          <p:nvPr/>
        </p:nvSpPr>
        <p:spPr>
          <a:xfrm>
            <a:off x="2804160" y="3681984"/>
            <a:ext cx="1847088" cy="923544"/>
          </a:xfrm>
          <a:custGeom>
            <a:avLst/>
            <a:gdLst/>
            <a:ahLst/>
            <a:cxnLst/>
            <a:rect l="l" t="t" r="r" b="b"/>
            <a:pathLst>
              <a:path w="1847088" h="923544" extrusionOk="0">
                <a:moveTo>
                  <a:pt x="393192" y="0"/>
                </a:moveTo>
                <a:cubicBezTo>
                  <a:pt x="371856" y="3048"/>
                  <a:pt x="350589" y="6626"/>
                  <a:pt x="329184" y="9144"/>
                </a:cubicBezTo>
                <a:cubicBezTo>
                  <a:pt x="298762" y="12723"/>
                  <a:pt x="267851" y="12643"/>
                  <a:pt x="237744" y="18288"/>
                </a:cubicBezTo>
                <a:cubicBezTo>
                  <a:pt x="194130" y="26466"/>
                  <a:pt x="155559" y="49806"/>
                  <a:pt x="118872" y="73152"/>
                </a:cubicBezTo>
                <a:cubicBezTo>
                  <a:pt x="106015" y="81334"/>
                  <a:pt x="93072" y="89808"/>
                  <a:pt x="82296" y="100584"/>
                </a:cubicBezTo>
                <a:cubicBezTo>
                  <a:pt x="71520" y="111360"/>
                  <a:pt x="64008" y="124968"/>
                  <a:pt x="54864" y="137160"/>
                </a:cubicBezTo>
                <a:cubicBezTo>
                  <a:pt x="32951" y="224811"/>
                  <a:pt x="61865" y="116157"/>
                  <a:pt x="27432" y="219456"/>
                </a:cubicBezTo>
                <a:cubicBezTo>
                  <a:pt x="7947" y="277910"/>
                  <a:pt x="9536" y="281112"/>
                  <a:pt x="0" y="338328"/>
                </a:cubicBezTo>
                <a:cubicBezTo>
                  <a:pt x="6096" y="417576"/>
                  <a:pt x="7783" y="497287"/>
                  <a:pt x="18288" y="576072"/>
                </a:cubicBezTo>
                <a:cubicBezTo>
                  <a:pt x="20090" y="589583"/>
                  <a:pt x="27944" y="602098"/>
                  <a:pt x="36576" y="612648"/>
                </a:cubicBezTo>
                <a:cubicBezTo>
                  <a:pt x="123483" y="718868"/>
                  <a:pt x="68625" y="643671"/>
                  <a:pt x="146304" y="704088"/>
                </a:cubicBezTo>
                <a:cubicBezTo>
                  <a:pt x="193279" y="740624"/>
                  <a:pt x="170330" y="744788"/>
                  <a:pt x="228600" y="768096"/>
                </a:cubicBezTo>
                <a:cubicBezTo>
                  <a:pt x="243030" y="773868"/>
                  <a:pt x="259242" y="773471"/>
                  <a:pt x="274320" y="777240"/>
                </a:cubicBezTo>
                <a:cubicBezTo>
                  <a:pt x="419434" y="813519"/>
                  <a:pt x="263568" y="781104"/>
                  <a:pt x="393192" y="804672"/>
                </a:cubicBezTo>
                <a:cubicBezTo>
                  <a:pt x="408483" y="807452"/>
                  <a:pt x="423477" y="812000"/>
                  <a:pt x="438912" y="813816"/>
                </a:cubicBezTo>
                <a:cubicBezTo>
                  <a:pt x="475363" y="818104"/>
                  <a:pt x="512064" y="819912"/>
                  <a:pt x="548640" y="822960"/>
                </a:cubicBezTo>
                <a:cubicBezTo>
                  <a:pt x="738176" y="860867"/>
                  <a:pt x="408845" y="795880"/>
                  <a:pt x="658368" y="841248"/>
                </a:cubicBezTo>
                <a:cubicBezTo>
                  <a:pt x="670733" y="843496"/>
                  <a:pt x="682446" y="849076"/>
                  <a:pt x="694944" y="850392"/>
                </a:cubicBezTo>
                <a:cubicBezTo>
                  <a:pt x="737859" y="854909"/>
                  <a:pt x="965119" y="866926"/>
                  <a:pt x="996696" y="868680"/>
                </a:cubicBezTo>
                <a:cubicBezTo>
                  <a:pt x="1032333" y="874620"/>
                  <a:pt x="1080270" y="883046"/>
                  <a:pt x="1115568" y="886968"/>
                </a:cubicBezTo>
                <a:cubicBezTo>
                  <a:pt x="1149028" y="890686"/>
                  <a:pt x="1182716" y="892178"/>
                  <a:pt x="1216152" y="896112"/>
                </a:cubicBezTo>
                <a:cubicBezTo>
                  <a:pt x="1266306" y="902012"/>
                  <a:pt x="1293025" y="910758"/>
                  <a:pt x="1344168" y="923544"/>
                </a:cubicBezTo>
                <a:cubicBezTo>
                  <a:pt x="1423416" y="917448"/>
                  <a:pt x="1503791" y="919904"/>
                  <a:pt x="1581912" y="905256"/>
                </a:cubicBezTo>
                <a:cubicBezTo>
                  <a:pt x="1603515" y="901205"/>
                  <a:pt x="1619052" y="881678"/>
                  <a:pt x="1636776" y="868680"/>
                </a:cubicBezTo>
                <a:cubicBezTo>
                  <a:pt x="1664801" y="848129"/>
                  <a:pt x="1697362" y="831809"/>
                  <a:pt x="1719072" y="804672"/>
                </a:cubicBezTo>
                <a:cubicBezTo>
                  <a:pt x="1786144" y="720832"/>
                  <a:pt x="1731375" y="798353"/>
                  <a:pt x="1773936" y="713232"/>
                </a:cubicBezTo>
                <a:cubicBezTo>
                  <a:pt x="1781884" y="697336"/>
                  <a:pt x="1792737" y="683048"/>
                  <a:pt x="1801368" y="667512"/>
                </a:cubicBezTo>
                <a:cubicBezTo>
                  <a:pt x="1817353" y="638739"/>
                  <a:pt x="1826206" y="616518"/>
                  <a:pt x="1837944" y="585216"/>
                </a:cubicBezTo>
                <a:cubicBezTo>
                  <a:pt x="1841328" y="576191"/>
                  <a:pt x="1844040" y="566928"/>
                  <a:pt x="1847088" y="557784"/>
                </a:cubicBezTo>
                <a:cubicBezTo>
                  <a:pt x="1844040" y="515112"/>
                  <a:pt x="1842201" y="472336"/>
                  <a:pt x="1837944" y="429768"/>
                </a:cubicBezTo>
                <a:cubicBezTo>
                  <a:pt x="1834489" y="395215"/>
                  <a:pt x="1832054" y="306298"/>
                  <a:pt x="1810512" y="256032"/>
                </a:cubicBezTo>
                <a:cubicBezTo>
                  <a:pt x="1805142" y="243503"/>
                  <a:pt x="1799448" y="231015"/>
                  <a:pt x="1792224" y="219456"/>
                </a:cubicBezTo>
                <a:cubicBezTo>
                  <a:pt x="1775153" y="192142"/>
                  <a:pt x="1752142" y="167572"/>
                  <a:pt x="1728216" y="146304"/>
                </a:cubicBezTo>
                <a:cubicBezTo>
                  <a:pt x="1713629" y="133338"/>
                  <a:pt x="1699630" y="119074"/>
                  <a:pt x="1682496" y="109728"/>
                </a:cubicBezTo>
                <a:cubicBezTo>
                  <a:pt x="1665573" y="100497"/>
                  <a:pt x="1645530" y="98599"/>
                  <a:pt x="1627632" y="91440"/>
                </a:cubicBezTo>
                <a:cubicBezTo>
                  <a:pt x="1612392" y="85344"/>
                  <a:pt x="1597484" y="78343"/>
                  <a:pt x="1581912" y="73152"/>
                </a:cubicBezTo>
                <a:cubicBezTo>
                  <a:pt x="1569990" y="69178"/>
                  <a:pt x="1557420" y="67460"/>
                  <a:pt x="1545336" y="64008"/>
                </a:cubicBezTo>
                <a:cubicBezTo>
                  <a:pt x="1474800" y="43855"/>
                  <a:pt x="1576490" y="66347"/>
                  <a:pt x="1463040" y="45720"/>
                </a:cubicBezTo>
                <a:cubicBezTo>
                  <a:pt x="1383225" y="31208"/>
                  <a:pt x="1420351" y="31564"/>
                  <a:pt x="1298448" y="27432"/>
                </a:cubicBezTo>
                <a:cubicBezTo>
                  <a:pt x="1158287" y="22681"/>
                  <a:pt x="1018038" y="21037"/>
                  <a:pt x="877824" y="18288"/>
                </a:cubicBezTo>
                <a:lnTo>
                  <a:pt x="393192"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74" name="Google Shape;374;p29"/>
          <p:cNvSpPr/>
          <p:nvPr/>
        </p:nvSpPr>
        <p:spPr>
          <a:xfrm>
            <a:off x="1459992" y="4715256"/>
            <a:ext cx="2450592" cy="1572768"/>
          </a:xfrm>
          <a:custGeom>
            <a:avLst/>
            <a:gdLst/>
            <a:ahLst/>
            <a:cxnLst/>
            <a:rect l="l" t="t" r="r" b="b"/>
            <a:pathLst>
              <a:path w="2450592" h="1572768" extrusionOk="0">
                <a:moveTo>
                  <a:pt x="1783080" y="82296"/>
                </a:moveTo>
                <a:lnTo>
                  <a:pt x="1655064" y="210312"/>
                </a:lnTo>
                <a:lnTo>
                  <a:pt x="1627632" y="237744"/>
                </a:lnTo>
                <a:lnTo>
                  <a:pt x="1591056" y="274320"/>
                </a:lnTo>
                <a:cubicBezTo>
                  <a:pt x="1544078" y="391765"/>
                  <a:pt x="1605131" y="246170"/>
                  <a:pt x="1545336" y="365760"/>
                </a:cubicBezTo>
                <a:cubicBezTo>
                  <a:pt x="1469724" y="516984"/>
                  <a:pt x="1596337" y="289022"/>
                  <a:pt x="1499616" y="466344"/>
                </a:cubicBezTo>
                <a:cubicBezTo>
                  <a:pt x="1491105" y="481947"/>
                  <a:pt x="1479538" y="495884"/>
                  <a:pt x="1472184" y="512064"/>
                </a:cubicBezTo>
                <a:cubicBezTo>
                  <a:pt x="1464207" y="529613"/>
                  <a:pt x="1462517" y="549686"/>
                  <a:pt x="1453896" y="566928"/>
                </a:cubicBezTo>
                <a:cubicBezTo>
                  <a:pt x="1447080" y="580559"/>
                  <a:pt x="1434918" y="590824"/>
                  <a:pt x="1426464" y="603504"/>
                </a:cubicBezTo>
                <a:cubicBezTo>
                  <a:pt x="1416605" y="618292"/>
                  <a:pt x="1410410" y="635571"/>
                  <a:pt x="1399032" y="649224"/>
                </a:cubicBezTo>
                <a:cubicBezTo>
                  <a:pt x="1371948" y="681725"/>
                  <a:pt x="1343851" y="710800"/>
                  <a:pt x="1307592" y="731520"/>
                </a:cubicBezTo>
                <a:cubicBezTo>
                  <a:pt x="1295757" y="738283"/>
                  <a:pt x="1282851" y="743045"/>
                  <a:pt x="1271016" y="749808"/>
                </a:cubicBezTo>
                <a:cubicBezTo>
                  <a:pt x="1261474" y="755260"/>
                  <a:pt x="1253685" y="763767"/>
                  <a:pt x="1243584" y="768096"/>
                </a:cubicBezTo>
                <a:cubicBezTo>
                  <a:pt x="1232033" y="773046"/>
                  <a:pt x="1219045" y="773629"/>
                  <a:pt x="1207008" y="777240"/>
                </a:cubicBezTo>
                <a:cubicBezTo>
                  <a:pt x="1149557" y="794475"/>
                  <a:pt x="1156731" y="799010"/>
                  <a:pt x="1097280" y="804672"/>
                </a:cubicBezTo>
                <a:cubicBezTo>
                  <a:pt x="1024310" y="811622"/>
                  <a:pt x="839258" y="819859"/>
                  <a:pt x="777240" y="822960"/>
                </a:cubicBezTo>
                <a:cubicBezTo>
                  <a:pt x="752856" y="826008"/>
                  <a:pt x="728605" y="830432"/>
                  <a:pt x="704088" y="832104"/>
                </a:cubicBezTo>
                <a:cubicBezTo>
                  <a:pt x="594445" y="839580"/>
                  <a:pt x="484370" y="840662"/>
                  <a:pt x="374904" y="850392"/>
                </a:cubicBezTo>
                <a:cubicBezTo>
                  <a:pt x="346913" y="852880"/>
                  <a:pt x="319684" y="861159"/>
                  <a:pt x="292608" y="868680"/>
                </a:cubicBezTo>
                <a:cubicBezTo>
                  <a:pt x="216338" y="889866"/>
                  <a:pt x="218198" y="892169"/>
                  <a:pt x="155448" y="923544"/>
                </a:cubicBezTo>
                <a:cubicBezTo>
                  <a:pt x="128016" y="963168"/>
                  <a:pt x="94705" y="999311"/>
                  <a:pt x="73152" y="1042416"/>
                </a:cubicBezTo>
                <a:cubicBezTo>
                  <a:pt x="64008" y="1060704"/>
                  <a:pt x="55511" y="1079330"/>
                  <a:pt x="45720" y="1097280"/>
                </a:cubicBezTo>
                <a:cubicBezTo>
                  <a:pt x="37209" y="1112883"/>
                  <a:pt x="26236" y="1127104"/>
                  <a:pt x="18288" y="1143000"/>
                </a:cubicBezTo>
                <a:cubicBezTo>
                  <a:pt x="10947" y="1157681"/>
                  <a:pt x="6096" y="1173480"/>
                  <a:pt x="0" y="1188720"/>
                </a:cubicBezTo>
                <a:cubicBezTo>
                  <a:pt x="3048" y="1246632"/>
                  <a:pt x="-18" y="1305192"/>
                  <a:pt x="9144" y="1362456"/>
                </a:cubicBezTo>
                <a:cubicBezTo>
                  <a:pt x="12374" y="1382646"/>
                  <a:pt x="26882" y="1399317"/>
                  <a:pt x="36576" y="1417320"/>
                </a:cubicBezTo>
                <a:cubicBezTo>
                  <a:pt x="48226" y="1438956"/>
                  <a:pt x="57801" y="1462139"/>
                  <a:pt x="73152" y="1481328"/>
                </a:cubicBezTo>
                <a:cubicBezTo>
                  <a:pt x="82672" y="1493228"/>
                  <a:pt x="98157" y="1498842"/>
                  <a:pt x="109728" y="1508760"/>
                </a:cubicBezTo>
                <a:cubicBezTo>
                  <a:pt x="119546" y="1517176"/>
                  <a:pt x="126194" y="1529338"/>
                  <a:pt x="137160" y="1536192"/>
                </a:cubicBezTo>
                <a:cubicBezTo>
                  <a:pt x="151079" y="1544891"/>
                  <a:pt x="167308" y="1549289"/>
                  <a:pt x="182880" y="1554480"/>
                </a:cubicBezTo>
                <a:cubicBezTo>
                  <a:pt x="202250" y="1560937"/>
                  <a:pt x="247058" y="1569144"/>
                  <a:pt x="265176" y="1572768"/>
                </a:cubicBezTo>
                <a:cubicBezTo>
                  <a:pt x="413364" y="1566840"/>
                  <a:pt x="451928" y="1571730"/>
                  <a:pt x="566928" y="1554480"/>
                </a:cubicBezTo>
                <a:cubicBezTo>
                  <a:pt x="603598" y="1548979"/>
                  <a:pt x="641478" y="1547918"/>
                  <a:pt x="676656" y="1536192"/>
                </a:cubicBezTo>
                <a:cubicBezTo>
                  <a:pt x="713232" y="1524000"/>
                  <a:pt x="751900" y="1516858"/>
                  <a:pt x="786384" y="1499616"/>
                </a:cubicBezTo>
                <a:lnTo>
                  <a:pt x="877824" y="1453896"/>
                </a:lnTo>
                <a:cubicBezTo>
                  <a:pt x="890016" y="1447800"/>
                  <a:pt x="903058" y="1443169"/>
                  <a:pt x="914400" y="1435608"/>
                </a:cubicBezTo>
                <a:cubicBezTo>
                  <a:pt x="923544" y="1429512"/>
                  <a:pt x="931854" y="1421925"/>
                  <a:pt x="941832" y="1417320"/>
                </a:cubicBezTo>
                <a:cubicBezTo>
                  <a:pt x="1059985" y="1362788"/>
                  <a:pt x="999096" y="1401879"/>
                  <a:pt x="1088136" y="1353312"/>
                </a:cubicBezTo>
                <a:cubicBezTo>
                  <a:pt x="1103739" y="1344801"/>
                  <a:pt x="1119827" y="1336791"/>
                  <a:pt x="1133856" y="1325880"/>
                </a:cubicBezTo>
                <a:cubicBezTo>
                  <a:pt x="1147466" y="1315294"/>
                  <a:pt x="1155811" y="1298442"/>
                  <a:pt x="1170432" y="1289304"/>
                </a:cubicBezTo>
                <a:cubicBezTo>
                  <a:pt x="1205109" y="1267631"/>
                  <a:pt x="1246135" y="1257123"/>
                  <a:pt x="1280160" y="1234440"/>
                </a:cubicBezTo>
                <a:cubicBezTo>
                  <a:pt x="1298448" y="1222248"/>
                  <a:pt x="1315365" y="1207694"/>
                  <a:pt x="1335024" y="1197864"/>
                </a:cubicBezTo>
                <a:cubicBezTo>
                  <a:pt x="1346264" y="1192244"/>
                  <a:pt x="1359833" y="1193133"/>
                  <a:pt x="1371600" y="1188720"/>
                </a:cubicBezTo>
                <a:cubicBezTo>
                  <a:pt x="1384363" y="1183934"/>
                  <a:pt x="1395366" y="1175090"/>
                  <a:pt x="1408176" y="1170432"/>
                </a:cubicBezTo>
                <a:cubicBezTo>
                  <a:pt x="1439863" y="1158910"/>
                  <a:pt x="1514642" y="1142041"/>
                  <a:pt x="1545336" y="1133856"/>
                </a:cubicBezTo>
                <a:cubicBezTo>
                  <a:pt x="1587506" y="1122611"/>
                  <a:pt x="1623367" y="1111866"/>
                  <a:pt x="1664208" y="1097280"/>
                </a:cubicBezTo>
                <a:cubicBezTo>
                  <a:pt x="1688733" y="1088521"/>
                  <a:pt x="1712503" y="1077616"/>
                  <a:pt x="1737360" y="1069848"/>
                </a:cubicBezTo>
                <a:cubicBezTo>
                  <a:pt x="1761350" y="1062351"/>
                  <a:pt x="1786226" y="1058036"/>
                  <a:pt x="1810512" y="1051560"/>
                </a:cubicBezTo>
                <a:cubicBezTo>
                  <a:pt x="1831953" y="1045843"/>
                  <a:pt x="1853184" y="1039368"/>
                  <a:pt x="1874520" y="1033272"/>
                </a:cubicBezTo>
                <a:cubicBezTo>
                  <a:pt x="1889760" y="1024128"/>
                  <a:pt x="1903652" y="1012220"/>
                  <a:pt x="1920240" y="1005840"/>
                </a:cubicBezTo>
                <a:cubicBezTo>
                  <a:pt x="2129081" y="925516"/>
                  <a:pt x="1865772" y="1049546"/>
                  <a:pt x="2057400" y="960120"/>
                </a:cubicBezTo>
                <a:cubicBezTo>
                  <a:pt x="2082104" y="948591"/>
                  <a:pt x="2107004" y="937281"/>
                  <a:pt x="2130552" y="923544"/>
                </a:cubicBezTo>
                <a:cubicBezTo>
                  <a:pt x="2143716" y="915865"/>
                  <a:pt x="2154448" y="904566"/>
                  <a:pt x="2167128" y="896112"/>
                </a:cubicBezTo>
                <a:cubicBezTo>
                  <a:pt x="2181916" y="886253"/>
                  <a:pt x="2198060" y="878539"/>
                  <a:pt x="2212848" y="868680"/>
                </a:cubicBezTo>
                <a:cubicBezTo>
                  <a:pt x="2225528" y="860226"/>
                  <a:pt x="2236744" y="849702"/>
                  <a:pt x="2249424" y="841248"/>
                </a:cubicBezTo>
                <a:cubicBezTo>
                  <a:pt x="2264212" y="831389"/>
                  <a:pt x="2280356" y="823675"/>
                  <a:pt x="2295144" y="813816"/>
                </a:cubicBezTo>
                <a:cubicBezTo>
                  <a:pt x="2330335" y="790355"/>
                  <a:pt x="2330897" y="787207"/>
                  <a:pt x="2359152" y="758952"/>
                </a:cubicBezTo>
                <a:lnTo>
                  <a:pt x="2395728" y="667512"/>
                </a:lnTo>
                <a:cubicBezTo>
                  <a:pt x="2401824" y="652272"/>
                  <a:pt x="2410797" y="637887"/>
                  <a:pt x="2414016" y="621792"/>
                </a:cubicBezTo>
                <a:cubicBezTo>
                  <a:pt x="2426941" y="557169"/>
                  <a:pt x="2418245" y="590816"/>
                  <a:pt x="2441448" y="521208"/>
                </a:cubicBezTo>
                <a:cubicBezTo>
                  <a:pt x="2444496" y="499872"/>
                  <a:pt x="2450592" y="478753"/>
                  <a:pt x="2450592" y="457200"/>
                </a:cubicBezTo>
                <a:cubicBezTo>
                  <a:pt x="2450592" y="408337"/>
                  <a:pt x="2446563" y="359491"/>
                  <a:pt x="2441448" y="310896"/>
                </a:cubicBezTo>
                <a:cubicBezTo>
                  <a:pt x="2439793" y="295177"/>
                  <a:pt x="2419927" y="257232"/>
                  <a:pt x="2414016" y="246888"/>
                </a:cubicBezTo>
                <a:cubicBezTo>
                  <a:pt x="2408564" y="237346"/>
                  <a:pt x="2402116" y="228399"/>
                  <a:pt x="2395728" y="219456"/>
                </a:cubicBezTo>
                <a:cubicBezTo>
                  <a:pt x="2386870" y="207055"/>
                  <a:pt x="2378332" y="194349"/>
                  <a:pt x="2368296" y="182880"/>
                </a:cubicBezTo>
                <a:cubicBezTo>
                  <a:pt x="2344387" y="155555"/>
                  <a:pt x="2315225" y="130983"/>
                  <a:pt x="2286000" y="109728"/>
                </a:cubicBezTo>
                <a:cubicBezTo>
                  <a:pt x="2259761" y="90645"/>
                  <a:pt x="2226009" y="67443"/>
                  <a:pt x="2194560" y="54864"/>
                </a:cubicBezTo>
                <a:cubicBezTo>
                  <a:pt x="2140235" y="33134"/>
                  <a:pt x="2150274" y="40905"/>
                  <a:pt x="2103120" y="27432"/>
                </a:cubicBezTo>
                <a:cubicBezTo>
                  <a:pt x="2093852" y="24784"/>
                  <a:pt x="2084987" y="20824"/>
                  <a:pt x="2075688" y="18288"/>
                </a:cubicBezTo>
                <a:cubicBezTo>
                  <a:pt x="2051439" y="11675"/>
                  <a:pt x="2002536" y="0"/>
                  <a:pt x="2002536" y="0"/>
                </a:cubicBezTo>
                <a:cubicBezTo>
                  <a:pt x="1861156" y="11782"/>
                  <a:pt x="1933725" y="-5057"/>
                  <a:pt x="1847088" y="27432"/>
                </a:cubicBezTo>
                <a:cubicBezTo>
                  <a:pt x="1838063" y="30816"/>
                  <a:pt x="1828082" y="31895"/>
                  <a:pt x="1819656" y="36576"/>
                </a:cubicBezTo>
                <a:cubicBezTo>
                  <a:pt x="1800443" y="47250"/>
                  <a:pt x="1764792" y="73152"/>
                  <a:pt x="1783080" y="82296"/>
                </a:cubicBezTo>
                <a:close/>
              </a:path>
            </a:pathLst>
          </a:custGeom>
          <a:solidFill>
            <a:srgbClr val="7DC49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75" name="Google Shape;375;p29"/>
          <p:cNvSpPr/>
          <p:nvPr/>
        </p:nvSpPr>
        <p:spPr>
          <a:xfrm>
            <a:off x="1935480" y="2456580"/>
            <a:ext cx="1033271" cy="2880468"/>
          </a:xfrm>
          <a:custGeom>
            <a:avLst/>
            <a:gdLst/>
            <a:ahLst/>
            <a:cxnLst/>
            <a:rect l="l" t="t" r="r" b="b"/>
            <a:pathLst>
              <a:path w="1033271" h="2880468" extrusionOk="0">
                <a:moveTo>
                  <a:pt x="475488" y="27540"/>
                </a:moveTo>
                <a:cubicBezTo>
                  <a:pt x="437388" y="39732"/>
                  <a:pt x="376378" y="51580"/>
                  <a:pt x="347472" y="73260"/>
                </a:cubicBezTo>
                <a:cubicBezTo>
                  <a:pt x="216423" y="171546"/>
                  <a:pt x="410107" y="50309"/>
                  <a:pt x="265176" y="137268"/>
                </a:cubicBezTo>
                <a:cubicBezTo>
                  <a:pt x="252984" y="152508"/>
                  <a:pt x="241566" y="168401"/>
                  <a:pt x="228600" y="182988"/>
                </a:cubicBezTo>
                <a:cubicBezTo>
                  <a:pt x="217145" y="195875"/>
                  <a:pt x="202610" y="205954"/>
                  <a:pt x="192024" y="219564"/>
                </a:cubicBezTo>
                <a:cubicBezTo>
                  <a:pt x="162974" y="256914"/>
                  <a:pt x="161210" y="275431"/>
                  <a:pt x="146304" y="320148"/>
                </a:cubicBezTo>
                <a:cubicBezTo>
                  <a:pt x="159956" y="524924"/>
                  <a:pt x="131583" y="524769"/>
                  <a:pt x="182880" y="640188"/>
                </a:cubicBezTo>
                <a:cubicBezTo>
                  <a:pt x="188416" y="652644"/>
                  <a:pt x="193607" y="665422"/>
                  <a:pt x="201168" y="676764"/>
                </a:cubicBezTo>
                <a:cubicBezTo>
                  <a:pt x="247708" y="746573"/>
                  <a:pt x="219760" y="702926"/>
                  <a:pt x="265176" y="740772"/>
                </a:cubicBezTo>
                <a:cubicBezTo>
                  <a:pt x="275110" y="749051"/>
                  <a:pt x="281848" y="761031"/>
                  <a:pt x="292608" y="768204"/>
                </a:cubicBezTo>
                <a:cubicBezTo>
                  <a:pt x="309621" y="779546"/>
                  <a:pt x="329651" y="785612"/>
                  <a:pt x="347472" y="795636"/>
                </a:cubicBezTo>
                <a:cubicBezTo>
                  <a:pt x="378453" y="813063"/>
                  <a:pt x="410476" y="829173"/>
                  <a:pt x="438912" y="850500"/>
                </a:cubicBezTo>
                <a:cubicBezTo>
                  <a:pt x="451104" y="859644"/>
                  <a:pt x="462565" y="869855"/>
                  <a:pt x="475488" y="877932"/>
                </a:cubicBezTo>
                <a:cubicBezTo>
                  <a:pt x="487047" y="885156"/>
                  <a:pt x="500722" y="888659"/>
                  <a:pt x="512064" y="896220"/>
                </a:cubicBezTo>
                <a:cubicBezTo>
                  <a:pt x="528303" y="907046"/>
                  <a:pt x="543984" y="918996"/>
                  <a:pt x="557784" y="932796"/>
                </a:cubicBezTo>
                <a:cubicBezTo>
                  <a:pt x="565555" y="940567"/>
                  <a:pt x="570247" y="950909"/>
                  <a:pt x="576072" y="960228"/>
                </a:cubicBezTo>
                <a:cubicBezTo>
                  <a:pt x="585492" y="975299"/>
                  <a:pt x="594084" y="990877"/>
                  <a:pt x="603504" y="1005948"/>
                </a:cubicBezTo>
                <a:cubicBezTo>
                  <a:pt x="609329" y="1015267"/>
                  <a:pt x="616340" y="1023838"/>
                  <a:pt x="621792" y="1033380"/>
                </a:cubicBezTo>
                <a:cubicBezTo>
                  <a:pt x="628555" y="1045215"/>
                  <a:pt x="633460" y="1058040"/>
                  <a:pt x="640080" y="1069956"/>
                </a:cubicBezTo>
                <a:cubicBezTo>
                  <a:pt x="648711" y="1085492"/>
                  <a:pt x="658368" y="1100436"/>
                  <a:pt x="667512" y="1115676"/>
                </a:cubicBezTo>
                <a:cubicBezTo>
                  <a:pt x="692494" y="1215605"/>
                  <a:pt x="683024" y="1163847"/>
                  <a:pt x="694944" y="1271124"/>
                </a:cubicBezTo>
                <a:cubicBezTo>
                  <a:pt x="685920" y="1388440"/>
                  <a:pt x="704002" y="1463320"/>
                  <a:pt x="658368" y="1554588"/>
                </a:cubicBezTo>
                <a:cubicBezTo>
                  <a:pt x="651250" y="1568825"/>
                  <a:pt x="624737" y="1610815"/>
                  <a:pt x="612648" y="1627740"/>
                </a:cubicBezTo>
                <a:cubicBezTo>
                  <a:pt x="603790" y="1640141"/>
                  <a:pt x="593670" y="1651636"/>
                  <a:pt x="585216" y="1664316"/>
                </a:cubicBezTo>
                <a:cubicBezTo>
                  <a:pt x="575357" y="1679104"/>
                  <a:pt x="569592" y="1696752"/>
                  <a:pt x="557784" y="1710036"/>
                </a:cubicBezTo>
                <a:cubicBezTo>
                  <a:pt x="544818" y="1724623"/>
                  <a:pt x="526232" y="1733189"/>
                  <a:pt x="512064" y="1746612"/>
                </a:cubicBezTo>
                <a:cubicBezTo>
                  <a:pt x="468255" y="1788116"/>
                  <a:pt x="422411" y="1828044"/>
                  <a:pt x="384048" y="1874628"/>
                </a:cubicBezTo>
                <a:cubicBezTo>
                  <a:pt x="341376" y="1926444"/>
                  <a:pt x="303497" y="1982611"/>
                  <a:pt x="256032" y="2030076"/>
                </a:cubicBezTo>
                <a:cubicBezTo>
                  <a:pt x="237744" y="2048364"/>
                  <a:pt x="220805" y="2068108"/>
                  <a:pt x="201168" y="2084940"/>
                </a:cubicBezTo>
                <a:cubicBezTo>
                  <a:pt x="178026" y="2104776"/>
                  <a:pt x="150484" y="2119208"/>
                  <a:pt x="128016" y="2139804"/>
                </a:cubicBezTo>
                <a:cubicBezTo>
                  <a:pt x="112615" y="2153922"/>
                  <a:pt x="62956" y="2224204"/>
                  <a:pt x="54864" y="2240388"/>
                </a:cubicBezTo>
                <a:cubicBezTo>
                  <a:pt x="35784" y="2278547"/>
                  <a:pt x="34868" y="2309220"/>
                  <a:pt x="27432" y="2350116"/>
                </a:cubicBezTo>
                <a:cubicBezTo>
                  <a:pt x="24652" y="2365407"/>
                  <a:pt x="21068" y="2380545"/>
                  <a:pt x="18288" y="2395836"/>
                </a:cubicBezTo>
                <a:cubicBezTo>
                  <a:pt x="9830" y="2442356"/>
                  <a:pt x="6850" y="2466759"/>
                  <a:pt x="0" y="2514708"/>
                </a:cubicBezTo>
                <a:cubicBezTo>
                  <a:pt x="3048" y="2566524"/>
                  <a:pt x="-2359" y="2619541"/>
                  <a:pt x="9144" y="2670156"/>
                </a:cubicBezTo>
                <a:cubicBezTo>
                  <a:pt x="13469" y="2689187"/>
                  <a:pt x="31333" y="2702688"/>
                  <a:pt x="45720" y="2715876"/>
                </a:cubicBezTo>
                <a:cubicBezTo>
                  <a:pt x="103479" y="2768822"/>
                  <a:pt x="97262" y="2763537"/>
                  <a:pt x="146304" y="2779884"/>
                </a:cubicBezTo>
                <a:cubicBezTo>
                  <a:pt x="158496" y="2789028"/>
                  <a:pt x="169648" y="2799755"/>
                  <a:pt x="182880" y="2807316"/>
                </a:cubicBezTo>
                <a:cubicBezTo>
                  <a:pt x="191249" y="2812098"/>
                  <a:pt x="202138" y="2811352"/>
                  <a:pt x="210312" y="2816460"/>
                </a:cubicBezTo>
                <a:cubicBezTo>
                  <a:pt x="226862" y="2826804"/>
                  <a:pt x="239482" y="2842692"/>
                  <a:pt x="256032" y="2853036"/>
                </a:cubicBezTo>
                <a:cubicBezTo>
                  <a:pt x="264206" y="2858144"/>
                  <a:pt x="274196" y="2859532"/>
                  <a:pt x="283464" y="2862180"/>
                </a:cubicBezTo>
                <a:cubicBezTo>
                  <a:pt x="337009" y="2877478"/>
                  <a:pt x="338610" y="2873181"/>
                  <a:pt x="411480" y="2880468"/>
                </a:cubicBezTo>
                <a:cubicBezTo>
                  <a:pt x="438912" y="2877420"/>
                  <a:pt x="466999" y="2878018"/>
                  <a:pt x="493776" y="2871324"/>
                </a:cubicBezTo>
                <a:cubicBezTo>
                  <a:pt x="504438" y="2868659"/>
                  <a:pt x="511107" y="2857365"/>
                  <a:pt x="521208" y="2853036"/>
                </a:cubicBezTo>
                <a:cubicBezTo>
                  <a:pt x="532759" y="2848086"/>
                  <a:pt x="545592" y="2846940"/>
                  <a:pt x="557784" y="2843892"/>
                </a:cubicBezTo>
                <a:cubicBezTo>
                  <a:pt x="569976" y="2834748"/>
                  <a:pt x="581680" y="2824914"/>
                  <a:pt x="594360" y="2816460"/>
                </a:cubicBezTo>
                <a:cubicBezTo>
                  <a:pt x="609148" y="2806601"/>
                  <a:pt x="626051" y="2799939"/>
                  <a:pt x="640080" y="2789028"/>
                </a:cubicBezTo>
                <a:cubicBezTo>
                  <a:pt x="653690" y="2778442"/>
                  <a:pt x="664464" y="2764644"/>
                  <a:pt x="676656" y="2752452"/>
                </a:cubicBezTo>
                <a:cubicBezTo>
                  <a:pt x="679704" y="2743308"/>
                  <a:pt x="682003" y="2733879"/>
                  <a:pt x="685800" y="2725020"/>
                </a:cubicBezTo>
                <a:cubicBezTo>
                  <a:pt x="699722" y="2692536"/>
                  <a:pt x="704010" y="2688562"/>
                  <a:pt x="722376" y="2661012"/>
                </a:cubicBezTo>
                <a:cubicBezTo>
                  <a:pt x="754673" y="2499527"/>
                  <a:pt x="704695" y="2734985"/>
                  <a:pt x="749808" y="2569572"/>
                </a:cubicBezTo>
                <a:cubicBezTo>
                  <a:pt x="755893" y="2547261"/>
                  <a:pt x="766062" y="2457831"/>
                  <a:pt x="768096" y="2441556"/>
                </a:cubicBezTo>
                <a:cubicBezTo>
                  <a:pt x="759932" y="2074154"/>
                  <a:pt x="752184" y="2013196"/>
                  <a:pt x="768096" y="1655172"/>
                </a:cubicBezTo>
                <a:cubicBezTo>
                  <a:pt x="768654" y="1642617"/>
                  <a:pt x="774992" y="1630961"/>
                  <a:pt x="777240" y="1618596"/>
                </a:cubicBezTo>
                <a:cubicBezTo>
                  <a:pt x="819691" y="1385113"/>
                  <a:pt x="752216" y="1709549"/>
                  <a:pt x="804672" y="1499724"/>
                </a:cubicBezTo>
                <a:cubicBezTo>
                  <a:pt x="809169" y="1481737"/>
                  <a:pt x="808938" y="1462747"/>
                  <a:pt x="813816" y="1444860"/>
                </a:cubicBezTo>
                <a:cubicBezTo>
                  <a:pt x="818135" y="1429024"/>
                  <a:pt x="826913" y="1414712"/>
                  <a:pt x="832104" y="1399140"/>
                </a:cubicBezTo>
                <a:cubicBezTo>
                  <a:pt x="866926" y="1294674"/>
                  <a:pt x="794328" y="1466147"/>
                  <a:pt x="868680" y="1280268"/>
                </a:cubicBezTo>
                <a:cubicBezTo>
                  <a:pt x="876599" y="1260471"/>
                  <a:pt x="889969" y="1229642"/>
                  <a:pt x="896112" y="1207116"/>
                </a:cubicBezTo>
                <a:cubicBezTo>
                  <a:pt x="915482" y="1136092"/>
                  <a:pt x="917456" y="1118685"/>
                  <a:pt x="932688" y="1042524"/>
                </a:cubicBezTo>
                <a:cubicBezTo>
                  <a:pt x="935736" y="1027284"/>
                  <a:pt x="936060" y="1011234"/>
                  <a:pt x="941832" y="996804"/>
                </a:cubicBezTo>
                <a:cubicBezTo>
                  <a:pt x="973359" y="917988"/>
                  <a:pt x="949577" y="983414"/>
                  <a:pt x="969264" y="914508"/>
                </a:cubicBezTo>
                <a:cubicBezTo>
                  <a:pt x="982244" y="869077"/>
                  <a:pt x="978257" y="901776"/>
                  <a:pt x="987552" y="841356"/>
                </a:cubicBezTo>
                <a:cubicBezTo>
                  <a:pt x="991289" y="817068"/>
                  <a:pt x="992656" y="792443"/>
                  <a:pt x="996696" y="768204"/>
                </a:cubicBezTo>
                <a:cubicBezTo>
                  <a:pt x="998762" y="755808"/>
                  <a:pt x="1003114" y="743896"/>
                  <a:pt x="1005840" y="731628"/>
                </a:cubicBezTo>
                <a:cubicBezTo>
                  <a:pt x="1016537" y="683493"/>
                  <a:pt x="1016494" y="675335"/>
                  <a:pt x="1024128" y="621900"/>
                </a:cubicBezTo>
                <a:cubicBezTo>
                  <a:pt x="1033575" y="470742"/>
                  <a:pt x="1038789" y="496004"/>
                  <a:pt x="1024128" y="356724"/>
                </a:cubicBezTo>
                <a:cubicBezTo>
                  <a:pt x="1017252" y="291404"/>
                  <a:pt x="1018844" y="319942"/>
                  <a:pt x="1005840" y="274428"/>
                </a:cubicBezTo>
                <a:cubicBezTo>
                  <a:pt x="1002388" y="262344"/>
                  <a:pt x="1002931" y="248763"/>
                  <a:pt x="996696" y="237852"/>
                </a:cubicBezTo>
                <a:cubicBezTo>
                  <a:pt x="990280" y="226624"/>
                  <a:pt x="977680" y="220238"/>
                  <a:pt x="969264" y="210420"/>
                </a:cubicBezTo>
                <a:cubicBezTo>
                  <a:pt x="923896" y="157491"/>
                  <a:pt x="962691" y="187750"/>
                  <a:pt x="914400" y="155556"/>
                </a:cubicBezTo>
                <a:cubicBezTo>
                  <a:pt x="908304" y="146412"/>
                  <a:pt x="903883" y="135895"/>
                  <a:pt x="896112" y="128124"/>
                </a:cubicBezTo>
                <a:cubicBezTo>
                  <a:pt x="876009" y="108021"/>
                  <a:pt x="831161" y="76478"/>
                  <a:pt x="804672" y="64116"/>
                </a:cubicBezTo>
                <a:cubicBezTo>
                  <a:pt x="758903" y="42757"/>
                  <a:pt x="692245" y="16704"/>
                  <a:pt x="640080" y="9252"/>
                </a:cubicBezTo>
                <a:cubicBezTo>
                  <a:pt x="618744" y="6204"/>
                  <a:pt x="597577" y="1542"/>
                  <a:pt x="576072" y="108"/>
                </a:cubicBezTo>
                <a:cubicBezTo>
                  <a:pt x="551742" y="-1514"/>
                  <a:pt x="513588" y="15348"/>
                  <a:pt x="475488" y="27540"/>
                </a:cubicBezTo>
                <a:close/>
              </a:path>
            </a:pathLst>
          </a:custGeom>
          <a:solidFill>
            <a:srgbClr val="A7D8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76" name="Google Shape;376;p29"/>
          <p:cNvSpPr/>
          <p:nvPr/>
        </p:nvSpPr>
        <p:spPr>
          <a:xfrm>
            <a:off x="698994" y="3334383"/>
            <a:ext cx="1913142" cy="1947801"/>
          </a:xfrm>
          <a:custGeom>
            <a:avLst/>
            <a:gdLst/>
            <a:ahLst/>
            <a:cxnLst/>
            <a:rect l="l" t="t" r="r" b="b"/>
            <a:pathLst>
              <a:path w="1913142" h="1947801" extrusionOk="0">
                <a:moveTo>
                  <a:pt x="1593102" y="129"/>
                </a:moveTo>
                <a:cubicBezTo>
                  <a:pt x="1544334" y="1653"/>
                  <a:pt x="1464976" y="9289"/>
                  <a:pt x="1337070" y="27561"/>
                </a:cubicBezTo>
                <a:cubicBezTo>
                  <a:pt x="1295360" y="33520"/>
                  <a:pt x="1284546" y="37697"/>
                  <a:pt x="1245630" y="54993"/>
                </a:cubicBezTo>
                <a:cubicBezTo>
                  <a:pt x="1233174" y="60529"/>
                  <a:pt x="1220613" y="66057"/>
                  <a:pt x="1209054" y="73281"/>
                </a:cubicBezTo>
                <a:cubicBezTo>
                  <a:pt x="1129364" y="123088"/>
                  <a:pt x="1205682" y="76653"/>
                  <a:pt x="1154190" y="128145"/>
                </a:cubicBezTo>
                <a:cubicBezTo>
                  <a:pt x="1146419" y="135916"/>
                  <a:pt x="1135902" y="140337"/>
                  <a:pt x="1126758" y="146433"/>
                </a:cubicBezTo>
                <a:cubicBezTo>
                  <a:pt x="1122934" y="152806"/>
                  <a:pt x="1091090" y="207522"/>
                  <a:pt x="1081038" y="219585"/>
                </a:cubicBezTo>
                <a:cubicBezTo>
                  <a:pt x="1072759" y="229519"/>
                  <a:pt x="1062750" y="237873"/>
                  <a:pt x="1053606" y="247017"/>
                </a:cubicBezTo>
                <a:cubicBezTo>
                  <a:pt x="1038366" y="286641"/>
                  <a:pt x="1020085" y="325226"/>
                  <a:pt x="1007886" y="365889"/>
                </a:cubicBezTo>
                <a:cubicBezTo>
                  <a:pt x="998742" y="396369"/>
                  <a:pt x="988971" y="426668"/>
                  <a:pt x="980454" y="457329"/>
                </a:cubicBezTo>
                <a:cubicBezTo>
                  <a:pt x="973727" y="481546"/>
                  <a:pt x="970469" y="506758"/>
                  <a:pt x="962166" y="530481"/>
                </a:cubicBezTo>
                <a:cubicBezTo>
                  <a:pt x="949076" y="567880"/>
                  <a:pt x="934166" y="604768"/>
                  <a:pt x="916446" y="640209"/>
                </a:cubicBezTo>
                <a:cubicBezTo>
                  <a:pt x="910350" y="652401"/>
                  <a:pt x="903694" y="664329"/>
                  <a:pt x="898158" y="676785"/>
                </a:cubicBezTo>
                <a:cubicBezTo>
                  <a:pt x="891492" y="691784"/>
                  <a:pt x="888975" y="708848"/>
                  <a:pt x="879870" y="722505"/>
                </a:cubicBezTo>
                <a:cubicBezTo>
                  <a:pt x="870306" y="736851"/>
                  <a:pt x="854828" y="746265"/>
                  <a:pt x="843294" y="759081"/>
                </a:cubicBezTo>
                <a:cubicBezTo>
                  <a:pt x="723412" y="892283"/>
                  <a:pt x="866721" y="747141"/>
                  <a:pt x="751854" y="850521"/>
                </a:cubicBezTo>
                <a:cubicBezTo>
                  <a:pt x="735834" y="864939"/>
                  <a:pt x="724356" y="884732"/>
                  <a:pt x="706134" y="896241"/>
                </a:cubicBezTo>
                <a:cubicBezTo>
                  <a:pt x="569273" y="982680"/>
                  <a:pt x="613064" y="939405"/>
                  <a:pt x="495822" y="987681"/>
                </a:cubicBezTo>
                <a:cubicBezTo>
                  <a:pt x="432748" y="1013652"/>
                  <a:pt x="333067" y="1077605"/>
                  <a:pt x="285510" y="1106553"/>
                </a:cubicBezTo>
                <a:cubicBezTo>
                  <a:pt x="260948" y="1121504"/>
                  <a:pt x="232691" y="1131940"/>
                  <a:pt x="212358" y="1152273"/>
                </a:cubicBezTo>
                <a:cubicBezTo>
                  <a:pt x="177874" y="1186757"/>
                  <a:pt x="139799" y="1221521"/>
                  <a:pt x="111774" y="1262001"/>
                </a:cubicBezTo>
                <a:cubicBezTo>
                  <a:pt x="71233" y="1320561"/>
                  <a:pt x="74336" y="1332736"/>
                  <a:pt x="47766" y="1399161"/>
                </a:cubicBezTo>
                <a:cubicBezTo>
                  <a:pt x="6056" y="1503436"/>
                  <a:pt x="29254" y="1423030"/>
                  <a:pt x="2046" y="1545465"/>
                </a:cubicBezTo>
                <a:cubicBezTo>
                  <a:pt x="5094" y="1603377"/>
                  <a:pt x="-9172" y="1664901"/>
                  <a:pt x="11190" y="1719201"/>
                </a:cubicBezTo>
                <a:cubicBezTo>
                  <a:pt x="29415" y="1767802"/>
                  <a:pt x="75071" y="1801370"/>
                  <a:pt x="111774" y="1838073"/>
                </a:cubicBezTo>
                <a:cubicBezTo>
                  <a:pt x="123966" y="1850265"/>
                  <a:pt x="134004" y="1865085"/>
                  <a:pt x="148350" y="1874649"/>
                </a:cubicBezTo>
                <a:cubicBezTo>
                  <a:pt x="162007" y="1883754"/>
                  <a:pt x="179071" y="1886271"/>
                  <a:pt x="194070" y="1892937"/>
                </a:cubicBezTo>
                <a:cubicBezTo>
                  <a:pt x="241868" y="1914181"/>
                  <a:pt x="222155" y="1911443"/>
                  <a:pt x="276366" y="1929513"/>
                </a:cubicBezTo>
                <a:cubicBezTo>
                  <a:pt x="288288" y="1933487"/>
                  <a:pt x="300858" y="1935205"/>
                  <a:pt x="312942" y="1938657"/>
                </a:cubicBezTo>
                <a:cubicBezTo>
                  <a:pt x="322210" y="1941305"/>
                  <a:pt x="331230" y="1944753"/>
                  <a:pt x="340374" y="1947801"/>
                </a:cubicBezTo>
                <a:cubicBezTo>
                  <a:pt x="383046" y="1944753"/>
                  <a:pt x="426039" y="1944707"/>
                  <a:pt x="468390" y="1938657"/>
                </a:cubicBezTo>
                <a:cubicBezTo>
                  <a:pt x="529910" y="1929868"/>
                  <a:pt x="522131" y="1922157"/>
                  <a:pt x="568974" y="1902081"/>
                </a:cubicBezTo>
                <a:cubicBezTo>
                  <a:pt x="577833" y="1898284"/>
                  <a:pt x="587262" y="1895985"/>
                  <a:pt x="596406" y="1892937"/>
                </a:cubicBezTo>
                <a:cubicBezTo>
                  <a:pt x="605550" y="1877697"/>
                  <a:pt x="612927" y="1861246"/>
                  <a:pt x="623838" y="1847217"/>
                </a:cubicBezTo>
                <a:cubicBezTo>
                  <a:pt x="653869" y="1808606"/>
                  <a:pt x="661931" y="1813260"/>
                  <a:pt x="696990" y="1783209"/>
                </a:cubicBezTo>
                <a:cubicBezTo>
                  <a:pt x="706808" y="1774793"/>
                  <a:pt x="714488" y="1764056"/>
                  <a:pt x="724422" y="1755777"/>
                </a:cubicBezTo>
                <a:cubicBezTo>
                  <a:pt x="775651" y="1713087"/>
                  <a:pt x="729256" y="1768540"/>
                  <a:pt x="788430" y="1700913"/>
                </a:cubicBezTo>
                <a:cubicBezTo>
                  <a:pt x="886663" y="1588647"/>
                  <a:pt x="753035" y="1735914"/>
                  <a:pt x="834150" y="1627761"/>
                </a:cubicBezTo>
                <a:cubicBezTo>
                  <a:pt x="844495" y="1613967"/>
                  <a:pt x="859128" y="1603943"/>
                  <a:pt x="870726" y="1591185"/>
                </a:cubicBezTo>
                <a:cubicBezTo>
                  <a:pt x="889629" y="1570392"/>
                  <a:pt x="906264" y="1547577"/>
                  <a:pt x="925590" y="1527177"/>
                </a:cubicBezTo>
                <a:cubicBezTo>
                  <a:pt x="961164" y="1489626"/>
                  <a:pt x="1003561" y="1458279"/>
                  <a:pt x="1035318" y="1417449"/>
                </a:cubicBezTo>
                <a:cubicBezTo>
                  <a:pt x="1064503" y="1379925"/>
                  <a:pt x="1097281" y="1330761"/>
                  <a:pt x="1135902" y="1298577"/>
                </a:cubicBezTo>
                <a:cubicBezTo>
                  <a:pt x="1252306" y="1201574"/>
                  <a:pt x="1165988" y="1277748"/>
                  <a:pt x="1254774" y="1216281"/>
                </a:cubicBezTo>
                <a:cubicBezTo>
                  <a:pt x="1279834" y="1198931"/>
                  <a:pt x="1303542" y="1179705"/>
                  <a:pt x="1327926" y="1161417"/>
                </a:cubicBezTo>
                <a:lnTo>
                  <a:pt x="1364502" y="1133985"/>
                </a:lnTo>
                <a:cubicBezTo>
                  <a:pt x="1376694" y="1124841"/>
                  <a:pt x="1387447" y="1113369"/>
                  <a:pt x="1401078" y="1106553"/>
                </a:cubicBezTo>
                <a:cubicBezTo>
                  <a:pt x="1462984" y="1075600"/>
                  <a:pt x="1415737" y="1102417"/>
                  <a:pt x="1483374" y="1051689"/>
                </a:cubicBezTo>
                <a:cubicBezTo>
                  <a:pt x="1492166" y="1045095"/>
                  <a:pt x="1502592" y="1040702"/>
                  <a:pt x="1510806" y="1033401"/>
                </a:cubicBezTo>
                <a:cubicBezTo>
                  <a:pt x="1530136" y="1016218"/>
                  <a:pt x="1544979" y="994055"/>
                  <a:pt x="1565670" y="978537"/>
                </a:cubicBezTo>
                <a:cubicBezTo>
                  <a:pt x="1577862" y="969393"/>
                  <a:pt x="1590969" y="961357"/>
                  <a:pt x="1602246" y="951105"/>
                </a:cubicBezTo>
                <a:cubicBezTo>
                  <a:pt x="1624573" y="930808"/>
                  <a:pt x="1642692" y="905946"/>
                  <a:pt x="1666254" y="887097"/>
                </a:cubicBezTo>
                <a:lnTo>
                  <a:pt x="1711974" y="850521"/>
                </a:lnTo>
                <a:cubicBezTo>
                  <a:pt x="1755088" y="778665"/>
                  <a:pt x="1728742" y="819019"/>
                  <a:pt x="1794270" y="731649"/>
                </a:cubicBezTo>
                <a:cubicBezTo>
                  <a:pt x="1800483" y="723365"/>
                  <a:pt x="1833305" y="681012"/>
                  <a:pt x="1839990" y="667641"/>
                </a:cubicBezTo>
                <a:cubicBezTo>
                  <a:pt x="1847331" y="652960"/>
                  <a:pt x="1850937" y="636602"/>
                  <a:pt x="1858278" y="621921"/>
                </a:cubicBezTo>
                <a:cubicBezTo>
                  <a:pt x="1904194" y="530089"/>
                  <a:pt x="1846761" y="670130"/>
                  <a:pt x="1894854" y="557913"/>
                </a:cubicBezTo>
                <a:cubicBezTo>
                  <a:pt x="1905398" y="533310"/>
                  <a:pt x="1907775" y="511596"/>
                  <a:pt x="1913142" y="484761"/>
                </a:cubicBezTo>
                <a:cubicBezTo>
                  <a:pt x="1910387" y="440674"/>
                  <a:pt x="1909168" y="340850"/>
                  <a:pt x="1894854" y="283593"/>
                </a:cubicBezTo>
                <a:cubicBezTo>
                  <a:pt x="1884181" y="240901"/>
                  <a:pt x="1872822" y="223005"/>
                  <a:pt x="1858278" y="183009"/>
                </a:cubicBezTo>
                <a:cubicBezTo>
                  <a:pt x="1851358" y="163980"/>
                  <a:pt x="1842221" y="117812"/>
                  <a:pt x="1821702" y="100713"/>
                </a:cubicBezTo>
                <a:cubicBezTo>
                  <a:pt x="1811230" y="91987"/>
                  <a:pt x="1796961" y="89188"/>
                  <a:pt x="1785126" y="82425"/>
                </a:cubicBezTo>
                <a:cubicBezTo>
                  <a:pt x="1775584" y="76973"/>
                  <a:pt x="1767524" y="69052"/>
                  <a:pt x="1757694" y="64137"/>
                </a:cubicBezTo>
                <a:cubicBezTo>
                  <a:pt x="1749073" y="59826"/>
                  <a:pt x="1739121" y="58790"/>
                  <a:pt x="1730262" y="54993"/>
                </a:cubicBezTo>
                <a:cubicBezTo>
                  <a:pt x="1717733" y="49623"/>
                  <a:pt x="1706215" y="42075"/>
                  <a:pt x="1693686" y="36705"/>
                </a:cubicBezTo>
                <a:cubicBezTo>
                  <a:pt x="1671762" y="27309"/>
                  <a:pt x="1652879" y="25046"/>
                  <a:pt x="1629678" y="18417"/>
                </a:cubicBezTo>
                <a:cubicBezTo>
                  <a:pt x="1603313" y="10884"/>
                  <a:pt x="1641870" y="-1395"/>
                  <a:pt x="1593102" y="129"/>
                </a:cubicBezTo>
                <a:close/>
              </a:path>
            </a:pathLst>
          </a:custGeom>
          <a:solidFill>
            <a:srgbClr val="D3EB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77" name="Google Shape;377;p29"/>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Breadth-First Search (BFS)</a:t>
            </a:r>
            <a:endParaRPr/>
          </a:p>
        </p:txBody>
      </p:sp>
      <p:sp>
        <p:nvSpPr>
          <p:cNvPr id="378" name="Google Shape;378;p29"/>
          <p:cNvSpPr txBox="1">
            <a:spLocks noGrp="1"/>
          </p:cNvSpPr>
          <p:nvPr>
            <p:ph type="body" idx="1"/>
          </p:nvPr>
        </p:nvSpPr>
        <p:spPr>
          <a:xfrm>
            <a:off x="838200" y="1124815"/>
            <a:ext cx="10515600" cy="1470307"/>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dirty="0"/>
              <a:t>BFS: </a:t>
            </a:r>
            <a:r>
              <a:rPr lang="en-GB" dirty="0"/>
              <a:t>Explore nodes “layer by layer”; like level-order traversal of a tree, now generalized to any graph; </a:t>
            </a:r>
            <a:r>
              <a:rPr lang="en-US" dirty="0"/>
              <a:t>visit 1-hop neighbors, then 2-hop neighbors, …, until all nodes have been visited</a:t>
            </a:r>
            <a:endParaRPr dirty="0"/>
          </a:p>
        </p:txBody>
      </p:sp>
      <p:sp>
        <p:nvSpPr>
          <p:cNvPr id="379" name="Google Shape;379;p29"/>
          <p:cNvSpPr/>
          <p:nvPr/>
        </p:nvSpPr>
        <p:spPr>
          <a:xfrm>
            <a:off x="820553" y="3791139"/>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1</a:t>
            </a:r>
            <a:endParaRPr sz="2133" b="0" i="0" u="none" strike="noStrike" cap="none">
              <a:solidFill>
                <a:srgbClr val="000000"/>
              </a:solidFill>
              <a:latin typeface="Calibri"/>
              <a:ea typeface="Calibri"/>
              <a:cs typeface="Calibri"/>
              <a:sym typeface="Calibri"/>
            </a:endParaRPr>
          </a:p>
        </p:txBody>
      </p:sp>
      <p:sp>
        <p:nvSpPr>
          <p:cNvPr id="380" name="Google Shape;380;p29"/>
          <p:cNvSpPr/>
          <p:nvPr/>
        </p:nvSpPr>
        <p:spPr>
          <a:xfrm>
            <a:off x="971832" y="4616445"/>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2</a:t>
            </a:r>
            <a:endParaRPr sz="2133" b="0" i="0" u="none" strike="noStrike" cap="none">
              <a:solidFill>
                <a:srgbClr val="000000"/>
              </a:solidFill>
              <a:latin typeface="Calibri"/>
              <a:ea typeface="Calibri"/>
              <a:cs typeface="Calibri"/>
              <a:sym typeface="Calibri"/>
            </a:endParaRPr>
          </a:p>
        </p:txBody>
      </p:sp>
      <p:sp>
        <p:nvSpPr>
          <p:cNvPr id="381" name="Google Shape;381;p29"/>
          <p:cNvSpPr/>
          <p:nvPr/>
        </p:nvSpPr>
        <p:spPr>
          <a:xfrm>
            <a:off x="2359678" y="2738930"/>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3</a:t>
            </a:r>
            <a:endParaRPr sz="2133" b="0" i="0" u="none" strike="noStrike" cap="none">
              <a:solidFill>
                <a:srgbClr val="000000"/>
              </a:solidFill>
              <a:latin typeface="Calibri"/>
              <a:ea typeface="Calibri"/>
              <a:cs typeface="Calibri"/>
              <a:sym typeface="Calibri"/>
            </a:endParaRPr>
          </a:p>
        </p:txBody>
      </p:sp>
      <p:sp>
        <p:nvSpPr>
          <p:cNvPr id="382" name="Google Shape;382;p29"/>
          <p:cNvSpPr/>
          <p:nvPr/>
        </p:nvSpPr>
        <p:spPr>
          <a:xfrm>
            <a:off x="2022079" y="3568426"/>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4</a:t>
            </a:r>
            <a:endParaRPr sz="2133" b="0" i="0" u="none" strike="noStrike" cap="none">
              <a:solidFill>
                <a:srgbClr val="000000"/>
              </a:solidFill>
              <a:latin typeface="Calibri"/>
              <a:ea typeface="Calibri"/>
              <a:cs typeface="Calibri"/>
              <a:sym typeface="Calibri"/>
            </a:endParaRPr>
          </a:p>
        </p:txBody>
      </p:sp>
      <p:sp>
        <p:nvSpPr>
          <p:cNvPr id="383" name="Google Shape;383;p29"/>
          <p:cNvSpPr/>
          <p:nvPr/>
        </p:nvSpPr>
        <p:spPr>
          <a:xfrm>
            <a:off x="2113347" y="4766458"/>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5</a:t>
            </a:r>
            <a:endParaRPr sz="2133" b="0" i="0" u="none" strike="noStrike" cap="none">
              <a:solidFill>
                <a:srgbClr val="000000"/>
              </a:solidFill>
              <a:latin typeface="Calibri"/>
              <a:ea typeface="Calibri"/>
              <a:cs typeface="Calibri"/>
              <a:sym typeface="Calibri"/>
            </a:endParaRPr>
          </a:p>
        </p:txBody>
      </p:sp>
      <p:sp>
        <p:nvSpPr>
          <p:cNvPr id="384" name="Google Shape;384;p29"/>
          <p:cNvSpPr/>
          <p:nvPr/>
        </p:nvSpPr>
        <p:spPr>
          <a:xfrm>
            <a:off x="3256268" y="5015197"/>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6</a:t>
            </a:r>
            <a:endParaRPr sz="2133" b="0" i="0" u="none" strike="noStrike" cap="none">
              <a:solidFill>
                <a:srgbClr val="000000"/>
              </a:solidFill>
              <a:latin typeface="Calibri"/>
              <a:ea typeface="Calibri"/>
              <a:cs typeface="Calibri"/>
              <a:sym typeface="Calibri"/>
            </a:endParaRPr>
          </a:p>
        </p:txBody>
      </p:sp>
      <p:sp>
        <p:nvSpPr>
          <p:cNvPr id="385" name="Google Shape;385;p29"/>
          <p:cNvSpPr/>
          <p:nvPr/>
        </p:nvSpPr>
        <p:spPr>
          <a:xfrm>
            <a:off x="3947534" y="3971276"/>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7</a:t>
            </a:r>
            <a:endParaRPr sz="2133" b="0" i="0" u="none" strike="noStrike" cap="none">
              <a:solidFill>
                <a:srgbClr val="000000"/>
              </a:solidFill>
              <a:latin typeface="Calibri"/>
              <a:ea typeface="Calibri"/>
              <a:cs typeface="Calibri"/>
              <a:sym typeface="Calibri"/>
            </a:endParaRPr>
          </a:p>
        </p:txBody>
      </p:sp>
      <p:sp>
        <p:nvSpPr>
          <p:cNvPr id="386" name="Google Shape;386;p29"/>
          <p:cNvSpPr/>
          <p:nvPr/>
        </p:nvSpPr>
        <p:spPr>
          <a:xfrm>
            <a:off x="1777213" y="5704323"/>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8</a:t>
            </a:r>
            <a:endParaRPr sz="2133" b="0" i="0" u="none" strike="noStrike" cap="none">
              <a:solidFill>
                <a:srgbClr val="000000"/>
              </a:solidFill>
              <a:latin typeface="Calibri"/>
              <a:ea typeface="Calibri"/>
              <a:cs typeface="Calibri"/>
              <a:sym typeface="Calibri"/>
            </a:endParaRPr>
          </a:p>
        </p:txBody>
      </p:sp>
      <p:cxnSp>
        <p:nvCxnSpPr>
          <p:cNvPr id="387" name="Google Shape;387;p29"/>
          <p:cNvCxnSpPr>
            <a:stCxn id="379" idx="2"/>
            <a:endCxn id="380" idx="0"/>
          </p:cNvCxnSpPr>
          <p:nvPr/>
        </p:nvCxnSpPr>
        <p:spPr>
          <a:xfrm>
            <a:off x="1032203" y="4128339"/>
            <a:ext cx="151200" cy="488100"/>
          </a:xfrm>
          <a:prstGeom prst="straightConnector1">
            <a:avLst/>
          </a:prstGeom>
          <a:noFill/>
          <a:ln w="19050" cap="flat" cmpd="sng">
            <a:solidFill>
              <a:schemeClr val="dk2"/>
            </a:solidFill>
            <a:prstDash val="solid"/>
            <a:round/>
            <a:headEnd type="none" w="sm" len="sm"/>
            <a:tailEnd type="none" w="sm" len="sm"/>
          </a:ln>
        </p:spPr>
      </p:cxnSp>
      <p:cxnSp>
        <p:nvCxnSpPr>
          <p:cNvPr id="388" name="Google Shape;388;p29"/>
          <p:cNvCxnSpPr>
            <a:stCxn id="379" idx="3"/>
            <a:endCxn id="382" idx="1"/>
          </p:cNvCxnSpPr>
          <p:nvPr/>
        </p:nvCxnSpPr>
        <p:spPr>
          <a:xfrm rot="10800000" flipH="1">
            <a:off x="1243853" y="3737139"/>
            <a:ext cx="778200" cy="222600"/>
          </a:xfrm>
          <a:prstGeom prst="straightConnector1">
            <a:avLst/>
          </a:prstGeom>
          <a:noFill/>
          <a:ln w="19050" cap="flat" cmpd="sng">
            <a:solidFill>
              <a:schemeClr val="dk2"/>
            </a:solidFill>
            <a:prstDash val="solid"/>
            <a:round/>
            <a:headEnd type="none" w="sm" len="sm"/>
            <a:tailEnd type="none" w="sm" len="sm"/>
          </a:ln>
        </p:spPr>
      </p:cxnSp>
      <p:cxnSp>
        <p:nvCxnSpPr>
          <p:cNvPr id="389" name="Google Shape;389;p29"/>
          <p:cNvCxnSpPr>
            <a:stCxn id="381" idx="2"/>
            <a:endCxn id="382" idx="0"/>
          </p:cNvCxnSpPr>
          <p:nvPr/>
        </p:nvCxnSpPr>
        <p:spPr>
          <a:xfrm flipH="1">
            <a:off x="2233828" y="3076130"/>
            <a:ext cx="337500" cy="492300"/>
          </a:xfrm>
          <a:prstGeom prst="straightConnector1">
            <a:avLst/>
          </a:prstGeom>
          <a:noFill/>
          <a:ln w="19050" cap="flat" cmpd="sng">
            <a:solidFill>
              <a:schemeClr val="dk2"/>
            </a:solidFill>
            <a:prstDash val="solid"/>
            <a:round/>
            <a:headEnd type="none" w="sm" len="sm"/>
            <a:tailEnd type="none" w="sm" len="sm"/>
          </a:ln>
        </p:spPr>
      </p:cxnSp>
      <p:cxnSp>
        <p:nvCxnSpPr>
          <p:cNvPr id="390" name="Google Shape;390;p29"/>
          <p:cNvCxnSpPr>
            <a:stCxn id="384" idx="0"/>
            <a:endCxn id="385" idx="2"/>
          </p:cNvCxnSpPr>
          <p:nvPr/>
        </p:nvCxnSpPr>
        <p:spPr>
          <a:xfrm rot="10800000" flipH="1">
            <a:off x="3467918" y="4308397"/>
            <a:ext cx="691200" cy="706800"/>
          </a:xfrm>
          <a:prstGeom prst="straightConnector1">
            <a:avLst/>
          </a:prstGeom>
          <a:noFill/>
          <a:ln w="19050" cap="flat" cmpd="sng">
            <a:solidFill>
              <a:schemeClr val="dk2"/>
            </a:solidFill>
            <a:prstDash val="solid"/>
            <a:round/>
            <a:headEnd type="none" w="sm" len="sm"/>
            <a:tailEnd type="none" w="sm" len="sm"/>
          </a:ln>
        </p:spPr>
      </p:cxnSp>
      <p:cxnSp>
        <p:nvCxnSpPr>
          <p:cNvPr id="391" name="Google Shape;391;p29"/>
          <p:cNvCxnSpPr>
            <a:stCxn id="384" idx="1"/>
            <a:endCxn id="383" idx="3"/>
          </p:cNvCxnSpPr>
          <p:nvPr/>
        </p:nvCxnSpPr>
        <p:spPr>
          <a:xfrm rot="10800000">
            <a:off x="2536568" y="4935097"/>
            <a:ext cx="719700" cy="248700"/>
          </a:xfrm>
          <a:prstGeom prst="straightConnector1">
            <a:avLst/>
          </a:prstGeom>
          <a:noFill/>
          <a:ln w="19050" cap="flat" cmpd="sng">
            <a:solidFill>
              <a:schemeClr val="dk2"/>
            </a:solidFill>
            <a:prstDash val="solid"/>
            <a:round/>
            <a:headEnd type="none" w="sm" len="sm"/>
            <a:tailEnd type="none" w="sm" len="sm"/>
          </a:ln>
        </p:spPr>
      </p:cxnSp>
      <p:cxnSp>
        <p:nvCxnSpPr>
          <p:cNvPr id="392" name="Google Shape;392;p29"/>
          <p:cNvCxnSpPr>
            <a:stCxn id="380" idx="3"/>
            <a:endCxn id="383" idx="1"/>
          </p:cNvCxnSpPr>
          <p:nvPr/>
        </p:nvCxnSpPr>
        <p:spPr>
          <a:xfrm>
            <a:off x="1395132" y="4785045"/>
            <a:ext cx="718200" cy="150000"/>
          </a:xfrm>
          <a:prstGeom prst="straightConnector1">
            <a:avLst/>
          </a:prstGeom>
          <a:noFill/>
          <a:ln w="19050" cap="flat" cmpd="sng">
            <a:solidFill>
              <a:schemeClr val="dk2"/>
            </a:solidFill>
            <a:prstDash val="solid"/>
            <a:round/>
            <a:headEnd type="none" w="sm" len="sm"/>
            <a:tailEnd type="none" w="sm" len="sm"/>
          </a:ln>
        </p:spPr>
      </p:cxnSp>
      <p:cxnSp>
        <p:nvCxnSpPr>
          <p:cNvPr id="393" name="Google Shape;393;p29"/>
          <p:cNvCxnSpPr>
            <a:stCxn id="383" idx="2"/>
            <a:endCxn id="386" idx="0"/>
          </p:cNvCxnSpPr>
          <p:nvPr/>
        </p:nvCxnSpPr>
        <p:spPr>
          <a:xfrm flipH="1">
            <a:off x="1988997" y="5103658"/>
            <a:ext cx="336000" cy="600600"/>
          </a:xfrm>
          <a:prstGeom prst="straightConnector1">
            <a:avLst/>
          </a:prstGeom>
          <a:noFill/>
          <a:ln w="19050" cap="flat" cmpd="sng">
            <a:solidFill>
              <a:schemeClr val="dk2"/>
            </a:solidFill>
            <a:prstDash val="solid"/>
            <a:round/>
            <a:headEnd type="none" w="sm" len="sm"/>
            <a:tailEnd type="none" w="sm" len="sm"/>
          </a:ln>
        </p:spPr>
      </p:cxnSp>
      <p:sp>
        <p:nvSpPr>
          <p:cNvPr id="394" name="Google Shape;394;p29"/>
          <p:cNvSpPr txBox="1"/>
          <p:nvPr/>
        </p:nvSpPr>
        <p:spPr>
          <a:xfrm>
            <a:off x="397353" y="3672389"/>
            <a:ext cx="423300" cy="4776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s</a:t>
            </a:r>
            <a:endParaRPr sz="2133" b="0" i="0" u="none" strike="noStrike" cap="none">
              <a:solidFill>
                <a:srgbClr val="000000"/>
              </a:solidFill>
              <a:latin typeface="Calibri"/>
              <a:ea typeface="Calibri"/>
              <a:cs typeface="Calibri"/>
              <a:sym typeface="Calibri"/>
            </a:endParaRPr>
          </a:p>
        </p:txBody>
      </p:sp>
      <p:sp>
        <p:nvSpPr>
          <p:cNvPr id="395" name="Google Shape;395;p29"/>
          <p:cNvSpPr txBox="1"/>
          <p:nvPr/>
        </p:nvSpPr>
        <p:spPr>
          <a:xfrm>
            <a:off x="465122" y="3275501"/>
            <a:ext cx="1013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4C3283"/>
                </a:solidFill>
                <a:latin typeface="Quattrocento Sans"/>
                <a:ea typeface="Quattrocento Sans"/>
                <a:cs typeface="Quattrocento Sans"/>
                <a:sym typeface="Quattrocento Sans"/>
              </a:rPr>
              <a:t>VISITED</a:t>
            </a:r>
            <a:endParaRPr>
              <a:solidFill>
                <a:srgbClr val="4C3283"/>
              </a:solidFill>
            </a:endParaRPr>
          </a:p>
        </p:txBody>
      </p:sp>
      <p:sp>
        <p:nvSpPr>
          <p:cNvPr id="396" name="Google Shape;396;p29"/>
          <p:cNvSpPr/>
          <p:nvPr/>
        </p:nvSpPr>
        <p:spPr>
          <a:xfrm>
            <a:off x="2998056" y="3898877"/>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9</a:t>
            </a:r>
            <a:endParaRPr sz="2133" b="0" i="0" u="none" strike="noStrike" cap="none">
              <a:solidFill>
                <a:srgbClr val="000000"/>
              </a:solidFill>
              <a:latin typeface="Calibri"/>
              <a:ea typeface="Calibri"/>
              <a:cs typeface="Calibri"/>
              <a:sym typeface="Calibri"/>
            </a:endParaRPr>
          </a:p>
        </p:txBody>
      </p:sp>
      <p:cxnSp>
        <p:nvCxnSpPr>
          <p:cNvPr id="397" name="Google Shape;397;p29"/>
          <p:cNvCxnSpPr>
            <a:stCxn id="384" idx="0"/>
            <a:endCxn id="396" idx="2"/>
          </p:cNvCxnSpPr>
          <p:nvPr/>
        </p:nvCxnSpPr>
        <p:spPr>
          <a:xfrm rot="10800000">
            <a:off x="3209618" y="4236097"/>
            <a:ext cx="258300" cy="779100"/>
          </a:xfrm>
          <a:prstGeom prst="straightConnector1">
            <a:avLst/>
          </a:prstGeom>
          <a:noFill/>
          <a:ln w="19050" cap="flat" cmpd="sng">
            <a:solidFill>
              <a:schemeClr val="dk2"/>
            </a:solidFill>
            <a:prstDash val="solid"/>
            <a:round/>
            <a:headEnd type="none" w="sm" len="sm"/>
            <a:tailEnd type="none" w="sm" len="sm"/>
          </a:ln>
        </p:spPr>
      </p:cxnSp>
      <p:sp>
        <p:nvSpPr>
          <p:cNvPr id="398" name="Google Shape;398;p29"/>
          <p:cNvSpPr/>
          <p:nvPr/>
        </p:nvSpPr>
        <p:spPr>
          <a:xfrm>
            <a:off x="770601" y="3736094"/>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99" name="Google Shape;399;p29"/>
          <p:cNvSpPr/>
          <p:nvPr/>
        </p:nvSpPr>
        <p:spPr>
          <a:xfrm>
            <a:off x="913093" y="456139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0" name="Google Shape;400;p29"/>
          <p:cNvSpPr/>
          <p:nvPr/>
        </p:nvSpPr>
        <p:spPr>
          <a:xfrm>
            <a:off x="1727279" y="5649273"/>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1" name="Google Shape;401;p29"/>
          <p:cNvSpPr/>
          <p:nvPr/>
        </p:nvSpPr>
        <p:spPr>
          <a:xfrm>
            <a:off x="2104660" y="4693583"/>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2" name="Google Shape;402;p29"/>
          <p:cNvSpPr/>
          <p:nvPr/>
        </p:nvSpPr>
        <p:spPr>
          <a:xfrm>
            <a:off x="3213706" y="496014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3" name="Google Shape;403;p29"/>
          <p:cNvSpPr/>
          <p:nvPr/>
        </p:nvSpPr>
        <p:spPr>
          <a:xfrm>
            <a:off x="2961391" y="384381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4" name="Google Shape;404;p29"/>
          <p:cNvSpPr/>
          <p:nvPr/>
        </p:nvSpPr>
        <p:spPr>
          <a:xfrm>
            <a:off x="3929145" y="3920101"/>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5" name="Google Shape;405;p29"/>
          <p:cNvSpPr/>
          <p:nvPr/>
        </p:nvSpPr>
        <p:spPr>
          <a:xfrm>
            <a:off x="1976679" y="3513368"/>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6" name="Google Shape;406;p29"/>
          <p:cNvSpPr/>
          <p:nvPr/>
        </p:nvSpPr>
        <p:spPr>
          <a:xfrm>
            <a:off x="2309715" y="2683880"/>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8" name="Google Shape;408;p29"/>
          <p:cNvSpPr txBox="1"/>
          <p:nvPr/>
        </p:nvSpPr>
        <p:spPr>
          <a:xfrm>
            <a:off x="6536200" y="4707058"/>
            <a:ext cx="3908700" cy="396600"/>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Clr>
                <a:schemeClr val="dk1"/>
              </a:buClr>
              <a:buSzPts val="1100"/>
              <a:buFont typeface="Noto Sans Symbols"/>
              <a:buNone/>
            </a:pPr>
            <a:r>
              <a:rPr lang="en-US" sz="1600" b="0">
                <a:solidFill>
                  <a:schemeClr val="accent2"/>
                </a:solidFill>
                <a:latin typeface="Consolas"/>
                <a:ea typeface="Consolas"/>
                <a:cs typeface="Consolas"/>
                <a:sym typeface="Consolas"/>
              </a:rPr>
              <a:t>for</a:t>
            </a: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 n : s.neighbors) {</a:t>
            </a:r>
            <a:endParaRPr/>
          </a:p>
        </p:txBody>
      </p:sp>
      <p:sp>
        <p:nvSpPr>
          <p:cNvPr id="409" name="Google Shape;409;p29"/>
          <p:cNvSpPr txBox="1"/>
          <p:nvPr/>
        </p:nvSpPr>
        <p:spPr>
          <a:xfrm>
            <a:off x="319355" y="4048065"/>
            <a:ext cx="311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0</a:t>
            </a:r>
            <a:endParaRPr/>
          </a:p>
        </p:txBody>
      </p:sp>
      <p:sp>
        <p:nvSpPr>
          <p:cNvPr id="410" name="Google Shape;410;p29"/>
          <p:cNvSpPr txBox="1"/>
          <p:nvPr/>
        </p:nvSpPr>
        <p:spPr>
          <a:xfrm>
            <a:off x="415323" y="4795338"/>
            <a:ext cx="311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1</a:t>
            </a:r>
            <a:endParaRPr/>
          </a:p>
        </p:txBody>
      </p:sp>
      <p:sp>
        <p:nvSpPr>
          <p:cNvPr id="411" name="Google Shape;411;p29"/>
          <p:cNvSpPr txBox="1"/>
          <p:nvPr/>
        </p:nvSpPr>
        <p:spPr>
          <a:xfrm>
            <a:off x="2933552" y="2566416"/>
            <a:ext cx="311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2</a:t>
            </a:r>
            <a:endParaRPr/>
          </a:p>
        </p:txBody>
      </p:sp>
      <p:sp>
        <p:nvSpPr>
          <p:cNvPr id="412" name="Google Shape;412;p29"/>
          <p:cNvSpPr txBox="1"/>
          <p:nvPr/>
        </p:nvSpPr>
        <p:spPr>
          <a:xfrm>
            <a:off x="1193269" y="5826801"/>
            <a:ext cx="311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3</a:t>
            </a:r>
            <a:endParaRPr/>
          </a:p>
        </p:txBody>
      </p:sp>
      <p:sp>
        <p:nvSpPr>
          <p:cNvPr id="413" name="Google Shape;413;p29"/>
          <p:cNvSpPr txBox="1"/>
          <p:nvPr/>
        </p:nvSpPr>
        <p:spPr>
          <a:xfrm>
            <a:off x="4027572" y="4559176"/>
            <a:ext cx="311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4</a:t>
            </a:r>
            <a:endParaRPr/>
          </a:p>
        </p:txBody>
      </p:sp>
      <p:cxnSp>
        <p:nvCxnSpPr>
          <p:cNvPr id="414" name="Google Shape;414;p29"/>
          <p:cNvCxnSpPr>
            <a:stCxn id="382" idx="2"/>
            <a:endCxn id="383" idx="0"/>
          </p:cNvCxnSpPr>
          <p:nvPr/>
        </p:nvCxnSpPr>
        <p:spPr>
          <a:xfrm>
            <a:off x="2233729" y="3905626"/>
            <a:ext cx="91200" cy="860700"/>
          </a:xfrm>
          <a:prstGeom prst="straightConnector1">
            <a:avLst/>
          </a:prstGeom>
          <a:noFill/>
          <a:ln w="19050" cap="flat" cmpd="sng">
            <a:solidFill>
              <a:schemeClr val="dk2"/>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5"/>
                                        </p:tgtEl>
                                        <p:attrNameLst>
                                          <p:attrName>style.visibility</p:attrName>
                                        </p:attrNameLst>
                                      </p:cBhvr>
                                      <p:to>
                                        <p:strVal val="visible"/>
                                      </p:to>
                                    </p:set>
                                    <p:animEffect transition="in" filter="fade">
                                      <p:cBhvr>
                                        <p:cTn id="7" dur="500"/>
                                        <p:tgtEl>
                                          <p:spTgt spid="395"/>
                                        </p:tgtEl>
                                      </p:cBhvr>
                                    </p:animEffect>
                                  </p:childTnLst>
                                </p:cTn>
                              </p:par>
                              <p:par>
                                <p:cTn id="8" presetID="10" presetClass="entr" presetSubtype="0" fill="hold" nodeType="withEffect">
                                  <p:stCondLst>
                                    <p:cond delay="0"/>
                                  </p:stCondLst>
                                  <p:childTnLst>
                                    <p:set>
                                      <p:cBhvr>
                                        <p:cTn id="9" dur="1" fill="hold">
                                          <p:stCondLst>
                                            <p:cond delay="0"/>
                                          </p:stCondLst>
                                        </p:cTn>
                                        <p:tgtEl>
                                          <p:spTgt spid="398"/>
                                        </p:tgtEl>
                                        <p:attrNameLst>
                                          <p:attrName>style.visibility</p:attrName>
                                        </p:attrNameLst>
                                      </p:cBhvr>
                                      <p:to>
                                        <p:strVal val="visible"/>
                                      </p:to>
                                    </p:set>
                                    <p:animEffect transition="in" filter="fade">
                                      <p:cBhvr>
                                        <p:cTn id="10" dur="500"/>
                                        <p:tgtEl>
                                          <p:spTgt spid="39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9"/>
                                        </p:tgtEl>
                                        <p:attrNameLst>
                                          <p:attrName>style.visibility</p:attrName>
                                        </p:attrNameLst>
                                      </p:cBhvr>
                                      <p:to>
                                        <p:strVal val="visible"/>
                                      </p:to>
                                    </p:set>
                                    <p:animEffect transition="in" filter="fade">
                                      <p:cBhvr>
                                        <p:cTn id="15" dur="500"/>
                                        <p:tgtEl>
                                          <p:spTgt spid="399"/>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05"/>
                                        </p:tgtEl>
                                        <p:attrNameLst>
                                          <p:attrName>style.visibility</p:attrName>
                                        </p:attrNameLst>
                                      </p:cBhvr>
                                      <p:to>
                                        <p:strVal val="visible"/>
                                      </p:to>
                                    </p:set>
                                    <p:animEffect transition="in" filter="fade">
                                      <p:cBhvr>
                                        <p:cTn id="19" dur="500"/>
                                        <p:tgtEl>
                                          <p:spTgt spid="40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01"/>
                                        </p:tgtEl>
                                        <p:attrNameLst>
                                          <p:attrName>style.visibility</p:attrName>
                                        </p:attrNameLst>
                                      </p:cBhvr>
                                      <p:to>
                                        <p:strVal val="visible"/>
                                      </p:to>
                                    </p:set>
                                    <p:animEffect transition="in" filter="fade">
                                      <p:cBhvr>
                                        <p:cTn id="24" dur="500"/>
                                        <p:tgtEl>
                                          <p:spTgt spid="401"/>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406"/>
                                        </p:tgtEl>
                                        <p:attrNameLst>
                                          <p:attrName>style.visibility</p:attrName>
                                        </p:attrNameLst>
                                      </p:cBhvr>
                                      <p:to>
                                        <p:strVal val="visible"/>
                                      </p:to>
                                    </p:set>
                                    <p:animEffect transition="in" filter="fade">
                                      <p:cBhvr>
                                        <p:cTn id="28" dur="500"/>
                                        <p:tgtEl>
                                          <p:spTgt spid="40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02"/>
                                        </p:tgtEl>
                                        <p:attrNameLst>
                                          <p:attrName>style.visibility</p:attrName>
                                        </p:attrNameLst>
                                      </p:cBhvr>
                                      <p:to>
                                        <p:strVal val="visible"/>
                                      </p:to>
                                    </p:set>
                                    <p:animEffect transition="in" filter="fade">
                                      <p:cBhvr>
                                        <p:cTn id="33" dur="500"/>
                                        <p:tgtEl>
                                          <p:spTgt spid="402"/>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400"/>
                                        </p:tgtEl>
                                        <p:attrNameLst>
                                          <p:attrName>style.visibility</p:attrName>
                                        </p:attrNameLst>
                                      </p:cBhvr>
                                      <p:to>
                                        <p:strVal val="visible"/>
                                      </p:to>
                                    </p:set>
                                    <p:animEffect transition="in" filter="fade">
                                      <p:cBhvr>
                                        <p:cTn id="37" dur="500"/>
                                        <p:tgtEl>
                                          <p:spTgt spid="40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03"/>
                                        </p:tgtEl>
                                        <p:attrNameLst>
                                          <p:attrName>style.visibility</p:attrName>
                                        </p:attrNameLst>
                                      </p:cBhvr>
                                      <p:to>
                                        <p:strVal val="visible"/>
                                      </p:to>
                                    </p:set>
                                    <p:animEffect transition="in" filter="fade">
                                      <p:cBhvr>
                                        <p:cTn id="42" dur="500"/>
                                        <p:tgtEl>
                                          <p:spTgt spid="403"/>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04"/>
                                        </p:tgtEl>
                                        <p:attrNameLst>
                                          <p:attrName>style.visibility</p:attrName>
                                        </p:attrNameLst>
                                      </p:cBhvr>
                                      <p:to>
                                        <p:strVal val="visible"/>
                                      </p:to>
                                    </p:set>
                                    <p:animEffect transition="in" filter="fade">
                                      <p:cBhvr>
                                        <p:cTn id="46" dur="500"/>
                                        <p:tgtEl>
                                          <p:spTgt spid="404"/>
                                        </p:tgtEl>
                                      </p:cBhvr>
                                    </p:animEffect>
                                  </p:childTnLst>
                                </p:cTn>
                              </p:par>
                              <p:par>
                                <p:cTn id="47" presetID="10" presetClass="entr" presetSubtype="0" fill="hold" nodeType="withEffect">
                                  <p:stCondLst>
                                    <p:cond delay="0"/>
                                  </p:stCondLst>
                                  <p:childTnLst>
                                    <p:set>
                                      <p:cBhvr>
                                        <p:cTn id="48" dur="1" fill="hold">
                                          <p:stCondLst>
                                            <p:cond delay="0"/>
                                          </p:stCondLst>
                                        </p:cTn>
                                        <p:tgtEl>
                                          <p:spTgt spid="372"/>
                                        </p:tgtEl>
                                        <p:attrNameLst>
                                          <p:attrName>style.visibility</p:attrName>
                                        </p:attrNameLst>
                                      </p:cBhvr>
                                      <p:to>
                                        <p:strVal val="visible"/>
                                      </p:to>
                                    </p:set>
                                    <p:animEffect transition="in" filter="fade">
                                      <p:cBhvr>
                                        <p:cTn id="49" dur="500"/>
                                        <p:tgtEl>
                                          <p:spTgt spid="372"/>
                                        </p:tgtEl>
                                      </p:cBhvr>
                                    </p:animEffect>
                                  </p:childTnLst>
                                </p:cTn>
                              </p:par>
                            </p:childTnLst>
                          </p:cTn>
                        </p:par>
                        <p:par>
                          <p:cTn id="50" fill="hold">
                            <p:stCondLst>
                              <p:cond delay="1000"/>
                            </p:stCondLst>
                            <p:childTnLst>
                              <p:par>
                                <p:cTn id="51" presetID="10" presetClass="entr" presetSubtype="0" fill="hold" nodeType="afterEffect">
                                  <p:stCondLst>
                                    <p:cond delay="0"/>
                                  </p:stCondLst>
                                  <p:childTnLst>
                                    <p:set>
                                      <p:cBhvr>
                                        <p:cTn id="52" dur="1" fill="hold">
                                          <p:stCondLst>
                                            <p:cond delay="0"/>
                                          </p:stCondLst>
                                        </p:cTn>
                                        <p:tgtEl>
                                          <p:spTgt spid="376"/>
                                        </p:tgtEl>
                                        <p:attrNameLst>
                                          <p:attrName>style.visibility</p:attrName>
                                        </p:attrNameLst>
                                      </p:cBhvr>
                                      <p:to>
                                        <p:strVal val="visible"/>
                                      </p:to>
                                    </p:set>
                                    <p:animEffect transition="in" filter="fade">
                                      <p:cBhvr>
                                        <p:cTn id="53" dur="500"/>
                                        <p:tgtEl>
                                          <p:spTgt spid="376"/>
                                        </p:tgtEl>
                                      </p:cBhvr>
                                    </p:animEffect>
                                  </p:childTnLst>
                                </p:cTn>
                              </p:par>
                            </p:childTnLst>
                          </p:cTn>
                        </p:par>
                        <p:par>
                          <p:cTn id="54" fill="hold">
                            <p:stCondLst>
                              <p:cond delay="1500"/>
                            </p:stCondLst>
                            <p:childTnLst>
                              <p:par>
                                <p:cTn id="55" presetID="10" presetClass="entr" presetSubtype="0" fill="hold" nodeType="afterEffect">
                                  <p:stCondLst>
                                    <p:cond delay="0"/>
                                  </p:stCondLst>
                                  <p:childTnLst>
                                    <p:set>
                                      <p:cBhvr>
                                        <p:cTn id="56" dur="1" fill="hold">
                                          <p:stCondLst>
                                            <p:cond delay="0"/>
                                          </p:stCondLst>
                                        </p:cTn>
                                        <p:tgtEl>
                                          <p:spTgt spid="375"/>
                                        </p:tgtEl>
                                        <p:attrNameLst>
                                          <p:attrName>style.visibility</p:attrName>
                                        </p:attrNameLst>
                                      </p:cBhvr>
                                      <p:to>
                                        <p:strVal val="visible"/>
                                      </p:to>
                                    </p:set>
                                    <p:animEffect transition="in" filter="fade">
                                      <p:cBhvr>
                                        <p:cTn id="57" dur="500"/>
                                        <p:tgtEl>
                                          <p:spTgt spid="375"/>
                                        </p:tgtEl>
                                      </p:cBhvr>
                                    </p:animEffect>
                                  </p:childTnLst>
                                </p:cTn>
                              </p:par>
                            </p:childTnLst>
                          </p:cTn>
                        </p:par>
                        <p:par>
                          <p:cTn id="58" fill="hold">
                            <p:stCondLst>
                              <p:cond delay="2000"/>
                            </p:stCondLst>
                            <p:childTnLst>
                              <p:par>
                                <p:cTn id="59" presetID="10" presetClass="entr" presetSubtype="0" fill="hold" nodeType="afterEffect">
                                  <p:stCondLst>
                                    <p:cond delay="0"/>
                                  </p:stCondLst>
                                  <p:childTnLst>
                                    <p:set>
                                      <p:cBhvr>
                                        <p:cTn id="60" dur="1" fill="hold">
                                          <p:stCondLst>
                                            <p:cond delay="0"/>
                                          </p:stCondLst>
                                        </p:cTn>
                                        <p:tgtEl>
                                          <p:spTgt spid="374"/>
                                        </p:tgtEl>
                                        <p:attrNameLst>
                                          <p:attrName>style.visibility</p:attrName>
                                        </p:attrNameLst>
                                      </p:cBhvr>
                                      <p:to>
                                        <p:strVal val="visible"/>
                                      </p:to>
                                    </p:set>
                                    <p:animEffect transition="in" filter="fade">
                                      <p:cBhvr>
                                        <p:cTn id="61" dur="500"/>
                                        <p:tgtEl>
                                          <p:spTgt spid="374"/>
                                        </p:tgtEl>
                                      </p:cBhvr>
                                    </p:animEffect>
                                  </p:childTnLst>
                                </p:cTn>
                              </p:par>
                            </p:childTnLst>
                          </p:cTn>
                        </p:par>
                        <p:par>
                          <p:cTn id="62" fill="hold">
                            <p:stCondLst>
                              <p:cond delay="2500"/>
                            </p:stCondLst>
                            <p:childTnLst>
                              <p:par>
                                <p:cTn id="63" presetID="10" presetClass="entr" presetSubtype="0" fill="hold" nodeType="afterEffect">
                                  <p:stCondLst>
                                    <p:cond delay="0"/>
                                  </p:stCondLst>
                                  <p:childTnLst>
                                    <p:set>
                                      <p:cBhvr>
                                        <p:cTn id="64" dur="1" fill="hold">
                                          <p:stCondLst>
                                            <p:cond delay="0"/>
                                          </p:stCondLst>
                                        </p:cTn>
                                        <p:tgtEl>
                                          <p:spTgt spid="373"/>
                                        </p:tgtEl>
                                        <p:attrNameLst>
                                          <p:attrName>style.visibility</p:attrName>
                                        </p:attrNameLst>
                                      </p:cBhvr>
                                      <p:to>
                                        <p:strVal val="visible"/>
                                      </p:to>
                                    </p:set>
                                    <p:animEffect transition="in" filter="fade">
                                      <p:cBhvr>
                                        <p:cTn id="65" dur="500"/>
                                        <p:tgtEl>
                                          <p:spTgt spid="373"/>
                                        </p:tgtEl>
                                      </p:cBhvr>
                                    </p:animEffect>
                                  </p:childTnLst>
                                </p:cTn>
                              </p:par>
                            </p:childTnLst>
                          </p:cTn>
                        </p:par>
                        <p:par>
                          <p:cTn id="66" fill="hold">
                            <p:stCondLst>
                              <p:cond delay="3000"/>
                            </p:stCondLst>
                            <p:childTnLst>
                              <p:par>
                                <p:cTn id="67" presetID="1" presetClass="entr" presetSubtype="0" fill="hold" nodeType="afterEffect">
                                  <p:stCondLst>
                                    <p:cond delay="0"/>
                                  </p:stCondLst>
                                  <p:childTnLst>
                                    <p:set>
                                      <p:cBhvr>
                                        <p:cTn id="68" dur="1" fill="hold">
                                          <p:stCondLst>
                                            <p:cond delay="0"/>
                                          </p:stCondLst>
                                        </p:cTn>
                                        <p:tgtEl>
                                          <p:spTgt spid="40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1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1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1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1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371">
                                            <p:txEl>
                                              <p:pRg st="0" end="0"/>
                                            </p:txEl>
                                          </p:spTgt>
                                        </p:tgtEl>
                                        <p:attrNameLst>
                                          <p:attrName>style.visibility</p:attrName>
                                        </p:attrNameLst>
                                      </p:cBhvr>
                                      <p:to>
                                        <p:strVal val="visible"/>
                                      </p:to>
                                    </p:set>
                                    <p:animEffect transition="in" filter="fade">
                                      <p:cBhvr>
                                        <p:cTn id="81" dur="1000"/>
                                        <p:tgtEl>
                                          <p:spTgt spid="371">
                                            <p:txEl>
                                              <p:pRg st="0" end="0"/>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371">
                                            <p:txEl>
                                              <p:pRg st="1" end="1"/>
                                            </p:txEl>
                                          </p:spTgt>
                                        </p:tgtEl>
                                        <p:attrNameLst>
                                          <p:attrName>style.visibility</p:attrName>
                                        </p:attrNameLst>
                                      </p:cBhvr>
                                      <p:to>
                                        <p:strVal val="visible"/>
                                      </p:to>
                                    </p:set>
                                    <p:animEffect transition="in" filter="fade">
                                      <p:cBhvr>
                                        <p:cTn id="86" dur="1000"/>
                                        <p:tgtEl>
                                          <p:spTgt spid="371">
                                            <p:txEl>
                                              <p:pRg st="1" end="1"/>
                                            </p:txEl>
                                          </p:spTgt>
                                        </p:tgtEl>
                                      </p:cBhvr>
                                    </p:animEffect>
                                  </p:childTnLst>
                                </p:cTn>
                              </p:par>
                              <p:par>
                                <p:cTn id="87" presetID="10" presetClass="entr" presetSubtype="0" fill="hold" nodeType="withEffect">
                                  <p:stCondLst>
                                    <p:cond delay="0"/>
                                  </p:stCondLst>
                                  <p:childTnLst>
                                    <p:set>
                                      <p:cBhvr>
                                        <p:cTn id="88" dur="1" fill="hold">
                                          <p:stCondLst>
                                            <p:cond delay="0"/>
                                          </p:stCondLst>
                                        </p:cTn>
                                        <p:tgtEl>
                                          <p:spTgt spid="408"/>
                                        </p:tgtEl>
                                        <p:attrNameLst>
                                          <p:attrName>style.visibility</p:attrName>
                                        </p:attrNameLst>
                                      </p:cBhvr>
                                      <p:to>
                                        <p:strVal val="visible"/>
                                      </p:to>
                                    </p:set>
                                    <p:animEffect transition="in" filter="fade">
                                      <p:cBhvr>
                                        <p:cTn id="89" dur="1000"/>
                                        <p:tgtEl>
                                          <p:spTgt spid="4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3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BFS Implementation</a:t>
            </a:r>
            <a:endParaRPr/>
          </a:p>
        </p:txBody>
      </p:sp>
      <p:sp>
        <p:nvSpPr>
          <p:cNvPr id="422" name="Google Shape;422;p30"/>
          <p:cNvSpPr txBox="1"/>
          <p:nvPr/>
        </p:nvSpPr>
        <p:spPr>
          <a:xfrm>
            <a:off x="6474950" y="1219200"/>
            <a:ext cx="5472000" cy="5461800"/>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a:solidFill>
                  <a:schemeClr val="dk1"/>
                </a:solidFill>
                <a:latin typeface="Consolas"/>
                <a:ea typeface="Consolas"/>
                <a:cs typeface="Consolas"/>
                <a:sym typeface="Consolas"/>
              </a:rPr>
              <a:t>bfs</a:t>
            </a:r>
            <a:r>
              <a:rPr lang="en-US" sz="1600" b="0">
                <a:solidFill>
                  <a:schemeClr val="dk1"/>
                </a:solidFill>
                <a:latin typeface="Consolas"/>
                <a:ea typeface="Consolas"/>
                <a:cs typeface="Consolas"/>
                <a:sym typeface="Consolas"/>
              </a:rPr>
              <a:t>(</a:t>
            </a:r>
            <a:r>
              <a:rPr lang="en-US" sz="1600" b="0">
                <a:solidFill>
                  <a:schemeClr val="accent3"/>
                </a:solidFill>
                <a:latin typeface="Consolas"/>
                <a:ea typeface="Consolas"/>
                <a:cs typeface="Consolas"/>
                <a:sym typeface="Consolas"/>
              </a:rPr>
              <a:t>Graph</a:t>
            </a:r>
            <a:r>
              <a:rPr lang="en-US" sz="1600" b="0">
                <a:solidFill>
                  <a:schemeClr val="dk1"/>
                </a:solidFill>
                <a:latin typeface="Consolas"/>
                <a:ea typeface="Consolas"/>
                <a:cs typeface="Consolas"/>
                <a:sym typeface="Consolas"/>
              </a:rPr>
              <a:t> graph, </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 start)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endParaRPr/>
          </a:p>
        </p:txBody>
      </p:sp>
      <p:sp>
        <p:nvSpPr>
          <p:cNvPr id="423" name="Google Shape;423;p30"/>
          <p:cNvSpPr/>
          <p:nvPr/>
        </p:nvSpPr>
        <p:spPr>
          <a:xfrm>
            <a:off x="3087678" y="1217676"/>
            <a:ext cx="3298329" cy="1003247"/>
          </a:xfrm>
          <a:prstGeom prst="wedgeRectCallout">
            <a:avLst>
              <a:gd name="adj1" fmla="val 61822"/>
              <a:gd name="adj2" fmla="val 1433"/>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A queue keeps track of “</a:t>
            </a:r>
            <a:r>
              <a:rPr lang="en-US" sz="1800" b="1" dirty="0">
                <a:solidFill>
                  <a:srgbClr val="4C3283"/>
                </a:solidFill>
                <a:latin typeface="Quattrocento Sans"/>
                <a:ea typeface="Quattrocento Sans"/>
                <a:cs typeface="Quattrocento Sans"/>
                <a:sym typeface="Quattrocento Sans"/>
              </a:rPr>
              <a:t>outer edge</a:t>
            </a:r>
            <a:r>
              <a:rPr lang="en-US" sz="1800" dirty="0">
                <a:solidFill>
                  <a:schemeClr val="lt1"/>
                </a:solidFill>
                <a:latin typeface="Quattrocento Sans"/>
                <a:ea typeface="Quattrocento Sans"/>
                <a:cs typeface="Quattrocento Sans"/>
                <a:sym typeface="Quattrocento Sans"/>
              </a:rPr>
              <a:t>” of nodes still to explore</a:t>
            </a:r>
            <a:endParaRPr dirty="0"/>
          </a:p>
        </p:txBody>
      </p:sp>
      <p:sp>
        <p:nvSpPr>
          <p:cNvPr id="425" name="Google Shape;425;p30"/>
          <p:cNvSpPr/>
          <p:nvPr/>
        </p:nvSpPr>
        <p:spPr>
          <a:xfrm>
            <a:off x="3451120" y="2305161"/>
            <a:ext cx="2935450" cy="1003247"/>
          </a:xfrm>
          <a:prstGeom prst="wedgeRectCallout">
            <a:avLst>
              <a:gd name="adj1" fmla="val 62883"/>
              <a:gd name="adj2" fmla="val -19505"/>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Kick off the algorithm by adding start to perimeter</a:t>
            </a:r>
            <a:endParaRPr/>
          </a:p>
        </p:txBody>
      </p:sp>
      <p:grpSp>
        <p:nvGrpSpPr>
          <p:cNvPr id="426" name="Google Shape;426;p30"/>
          <p:cNvGrpSpPr/>
          <p:nvPr/>
        </p:nvGrpSpPr>
        <p:grpSpPr>
          <a:xfrm>
            <a:off x="1053160" y="3378293"/>
            <a:ext cx="3622374" cy="3302593"/>
            <a:chOff x="1053160" y="3378293"/>
            <a:chExt cx="3622374" cy="3302593"/>
          </a:xfrm>
        </p:grpSpPr>
        <p:sp>
          <p:nvSpPr>
            <p:cNvPr id="427" name="Google Shape;427;p30"/>
            <p:cNvSpPr/>
            <p:nvPr/>
          </p:nvSpPr>
          <p:spPr>
            <a:xfrm>
              <a:off x="1053160" y="3943284"/>
              <a:ext cx="1913142" cy="1947801"/>
            </a:xfrm>
            <a:custGeom>
              <a:avLst/>
              <a:gdLst/>
              <a:ahLst/>
              <a:cxnLst/>
              <a:rect l="l" t="t" r="r" b="b"/>
              <a:pathLst>
                <a:path w="1913142" h="1947801" extrusionOk="0">
                  <a:moveTo>
                    <a:pt x="1593102" y="129"/>
                  </a:moveTo>
                  <a:cubicBezTo>
                    <a:pt x="1544334" y="1653"/>
                    <a:pt x="1464976" y="9289"/>
                    <a:pt x="1337070" y="27561"/>
                  </a:cubicBezTo>
                  <a:cubicBezTo>
                    <a:pt x="1295360" y="33520"/>
                    <a:pt x="1284546" y="37697"/>
                    <a:pt x="1245630" y="54993"/>
                  </a:cubicBezTo>
                  <a:cubicBezTo>
                    <a:pt x="1233174" y="60529"/>
                    <a:pt x="1220613" y="66057"/>
                    <a:pt x="1209054" y="73281"/>
                  </a:cubicBezTo>
                  <a:cubicBezTo>
                    <a:pt x="1129364" y="123088"/>
                    <a:pt x="1205682" y="76653"/>
                    <a:pt x="1154190" y="128145"/>
                  </a:cubicBezTo>
                  <a:cubicBezTo>
                    <a:pt x="1146419" y="135916"/>
                    <a:pt x="1135902" y="140337"/>
                    <a:pt x="1126758" y="146433"/>
                  </a:cubicBezTo>
                  <a:cubicBezTo>
                    <a:pt x="1122934" y="152806"/>
                    <a:pt x="1091090" y="207522"/>
                    <a:pt x="1081038" y="219585"/>
                  </a:cubicBezTo>
                  <a:cubicBezTo>
                    <a:pt x="1072759" y="229519"/>
                    <a:pt x="1062750" y="237873"/>
                    <a:pt x="1053606" y="247017"/>
                  </a:cubicBezTo>
                  <a:cubicBezTo>
                    <a:pt x="1038366" y="286641"/>
                    <a:pt x="1020085" y="325226"/>
                    <a:pt x="1007886" y="365889"/>
                  </a:cubicBezTo>
                  <a:cubicBezTo>
                    <a:pt x="998742" y="396369"/>
                    <a:pt x="988971" y="426668"/>
                    <a:pt x="980454" y="457329"/>
                  </a:cubicBezTo>
                  <a:cubicBezTo>
                    <a:pt x="973727" y="481546"/>
                    <a:pt x="970469" y="506758"/>
                    <a:pt x="962166" y="530481"/>
                  </a:cubicBezTo>
                  <a:cubicBezTo>
                    <a:pt x="949076" y="567880"/>
                    <a:pt x="934166" y="604768"/>
                    <a:pt x="916446" y="640209"/>
                  </a:cubicBezTo>
                  <a:cubicBezTo>
                    <a:pt x="910350" y="652401"/>
                    <a:pt x="903694" y="664329"/>
                    <a:pt x="898158" y="676785"/>
                  </a:cubicBezTo>
                  <a:cubicBezTo>
                    <a:pt x="891492" y="691784"/>
                    <a:pt x="888975" y="708848"/>
                    <a:pt x="879870" y="722505"/>
                  </a:cubicBezTo>
                  <a:cubicBezTo>
                    <a:pt x="870306" y="736851"/>
                    <a:pt x="854828" y="746265"/>
                    <a:pt x="843294" y="759081"/>
                  </a:cubicBezTo>
                  <a:cubicBezTo>
                    <a:pt x="723412" y="892283"/>
                    <a:pt x="866721" y="747141"/>
                    <a:pt x="751854" y="850521"/>
                  </a:cubicBezTo>
                  <a:cubicBezTo>
                    <a:pt x="735834" y="864939"/>
                    <a:pt x="724356" y="884732"/>
                    <a:pt x="706134" y="896241"/>
                  </a:cubicBezTo>
                  <a:cubicBezTo>
                    <a:pt x="569273" y="982680"/>
                    <a:pt x="613064" y="939405"/>
                    <a:pt x="495822" y="987681"/>
                  </a:cubicBezTo>
                  <a:cubicBezTo>
                    <a:pt x="432748" y="1013652"/>
                    <a:pt x="333067" y="1077605"/>
                    <a:pt x="285510" y="1106553"/>
                  </a:cubicBezTo>
                  <a:cubicBezTo>
                    <a:pt x="260948" y="1121504"/>
                    <a:pt x="232691" y="1131940"/>
                    <a:pt x="212358" y="1152273"/>
                  </a:cubicBezTo>
                  <a:cubicBezTo>
                    <a:pt x="177874" y="1186757"/>
                    <a:pt x="139799" y="1221521"/>
                    <a:pt x="111774" y="1262001"/>
                  </a:cubicBezTo>
                  <a:cubicBezTo>
                    <a:pt x="71233" y="1320561"/>
                    <a:pt x="74336" y="1332736"/>
                    <a:pt x="47766" y="1399161"/>
                  </a:cubicBezTo>
                  <a:cubicBezTo>
                    <a:pt x="6056" y="1503436"/>
                    <a:pt x="29254" y="1423030"/>
                    <a:pt x="2046" y="1545465"/>
                  </a:cubicBezTo>
                  <a:cubicBezTo>
                    <a:pt x="5094" y="1603377"/>
                    <a:pt x="-9172" y="1664901"/>
                    <a:pt x="11190" y="1719201"/>
                  </a:cubicBezTo>
                  <a:cubicBezTo>
                    <a:pt x="29415" y="1767802"/>
                    <a:pt x="75071" y="1801370"/>
                    <a:pt x="111774" y="1838073"/>
                  </a:cubicBezTo>
                  <a:cubicBezTo>
                    <a:pt x="123966" y="1850265"/>
                    <a:pt x="134004" y="1865085"/>
                    <a:pt x="148350" y="1874649"/>
                  </a:cubicBezTo>
                  <a:cubicBezTo>
                    <a:pt x="162007" y="1883754"/>
                    <a:pt x="179071" y="1886271"/>
                    <a:pt x="194070" y="1892937"/>
                  </a:cubicBezTo>
                  <a:cubicBezTo>
                    <a:pt x="241868" y="1914181"/>
                    <a:pt x="222155" y="1911443"/>
                    <a:pt x="276366" y="1929513"/>
                  </a:cubicBezTo>
                  <a:cubicBezTo>
                    <a:pt x="288288" y="1933487"/>
                    <a:pt x="300858" y="1935205"/>
                    <a:pt x="312942" y="1938657"/>
                  </a:cubicBezTo>
                  <a:cubicBezTo>
                    <a:pt x="322210" y="1941305"/>
                    <a:pt x="331230" y="1944753"/>
                    <a:pt x="340374" y="1947801"/>
                  </a:cubicBezTo>
                  <a:cubicBezTo>
                    <a:pt x="383046" y="1944753"/>
                    <a:pt x="426039" y="1944707"/>
                    <a:pt x="468390" y="1938657"/>
                  </a:cubicBezTo>
                  <a:cubicBezTo>
                    <a:pt x="529910" y="1929868"/>
                    <a:pt x="522131" y="1922157"/>
                    <a:pt x="568974" y="1902081"/>
                  </a:cubicBezTo>
                  <a:cubicBezTo>
                    <a:pt x="577833" y="1898284"/>
                    <a:pt x="587262" y="1895985"/>
                    <a:pt x="596406" y="1892937"/>
                  </a:cubicBezTo>
                  <a:cubicBezTo>
                    <a:pt x="605550" y="1877697"/>
                    <a:pt x="612927" y="1861246"/>
                    <a:pt x="623838" y="1847217"/>
                  </a:cubicBezTo>
                  <a:cubicBezTo>
                    <a:pt x="653869" y="1808606"/>
                    <a:pt x="661931" y="1813260"/>
                    <a:pt x="696990" y="1783209"/>
                  </a:cubicBezTo>
                  <a:cubicBezTo>
                    <a:pt x="706808" y="1774793"/>
                    <a:pt x="714488" y="1764056"/>
                    <a:pt x="724422" y="1755777"/>
                  </a:cubicBezTo>
                  <a:cubicBezTo>
                    <a:pt x="775651" y="1713087"/>
                    <a:pt x="729256" y="1768540"/>
                    <a:pt x="788430" y="1700913"/>
                  </a:cubicBezTo>
                  <a:cubicBezTo>
                    <a:pt x="886663" y="1588647"/>
                    <a:pt x="753035" y="1735914"/>
                    <a:pt x="834150" y="1627761"/>
                  </a:cubicBezTo>
                  <a:cubicBezTo>
                    <a:pt x="844495" y="1613967"/>
                    <a:pt x="859128" y="1603943"/>
                    <a:pt x="870726" y="1591185"/>
                  </a:cubicBezTo>
                  <a:cubicBezTo>
                    <a:pt x="889629" y="1570392"/>
                    <a:pt x="906264" y="1547577"/>
                    <a:pt x="925590" y="1527177"/>
                  </a:cubicBezTo>
                  <a:cubicBezTo>
                    <a:pt x="961164" y="1489626"/>
                    <a:pt x="1003561" y="1458279"/>
                    <a:pt x="1035318" y="1417449"/>
                  </a:cubicBezTo>
                  <a:cubicBezTo>
                    <a:pt x="1064503" y="1379925"/>
                    <a:pt x="1097281" y="1330761"/>
                    <a:pt x="1135902" y="1298577"/>
                  </a:cubicBezTo>
                  <a:cubicBezTo>
                    <a:pt x="1252306" y="1201574"/>
                    <a:pt x="1165988" y="1277748"/>
                    <a:pt x="1254774" y="1216281"/>
                  </a:cubicBezTo>
                  <a:cubicBezTo>
                    <a:pt x="1279834" y="1198931"/>
                    <a:pt x="1303542" y="1179705"/>
                    <a:pt x="1327926" y="1161417"/>
                  </a:cubicBezTo>
                  <a:lnTo>
                    <a:pt x="1364502" y="1133985"/>
                  </a:lnTo>
                  <a:cubicBezTo>
                    <a:pt x="1376694" y="1124841"/>
                    <a:pt x="1387447" y="1113369"/>
                    <a:pt x="1401078" y="1106553"/>
                  </a:cubicBezTo>
                  <a:cubicBezTo>
                    <a:pt x="1462984" y="1075600"/>
                    <a:pt x="1415737" y="1102417"/>
                    <a:pt x="1483374" y="1051689"/>
                  </a:cubicBezTo>
                  <a:cubicBezTo>
                    <a:pt x="1492166" y="1045095"/>
                    <a:pt x="1502592" y="1040702"/>
                    <a:pt x="1510806" y="1033401"/>
                  </a:cubicBezTo>
                  <a:cubicBezTo>
                    <a:pt x="1530136" y="1016218"/>
                    <a:pt x="1544979" y="994055"/>
                    <a:pt x="1565670" y="978537"/>
                  </a:cubicBezTo>
                  <a:cubicBezTo>
                    <a:pt x="1577862" y="969393"/>
                    <a:pt x="1590969" y="961357"/>
                    <a:pt x="1602246" y="951105"/>
                  </a:cubicBezTo>
                  <a:cubicBezTo>
                    <a:pt x="1624573" y="930808"/>
                    <a:pt x="1642692" y="905946"/>
                    <a:pt x="1666254" y="887097"/>
                  </a:cubicBezTo>
                  <a:lnTo>
                    <a:pt x="1711974" y="850521"/>
                  </a:lnTo>
                  <a:cubicBezTo>
                    <a:pt x="1755088" y="778665"/>
                    <a:pt x="1728742" y="819019"/>
                    <a:pt x="1794270" y="731649"/>
                  </a:cubicBezTo>
                  <a:cubicBezTo>
                    <a:pt x="1800483" y="723365"/>
                    <a:pt x="1833305" y="681012"/>
                    <a:pt x="1839990" y="667641"/>
                  </a:cubicBezTo>
                  <a:cubicBezTo>
                    <a:pt x="1847331" y="652960"/>
                    <a:pt x="1850937" y="636602"/>
                    <a:pt x="1858278" y="621921"/>
                  </a:cubicBezTo>
                  <a:cubicBezTo>
                    <a:pt x="1904194" y="530089"/>
                    <a:pt x="1846761" y="670130"/>
                    <a:pt x="1894854" y="557913"/>
                  </a:cubicBezTo>
                  <a:cubicBezTo>
                    <a:pt x="1905398" y="533310"/>
                    <a:pt x="1907775" y="511596"/>
                    <a:pt x="1913142" y="484761"/>
                  </a:cubicBezTo>
                  <a:cubicBezTo>
                    <a:pt x="1910387" y="440674"/>
                    <a:pt x="1909168" y="340850"/>
                    <a:pt x="1894854" y="283593"/>
                  </a:cubicBezTo>
                  <a:cubicBezTo>
                    <a:pt x="1884181" y="240901"/>
                    <a:pt x="1872822" y="223005"/>
                    <a:pt x="1858278" y="183009"/>
                  </a:cubicBezTo>
                  <a:cubicBezTo>
                    <a:pt x="1851358" y="163980"/>
                    <a:pt x="1842221" y="117812"/>
                    <a:pt x="1821702" y="100713"/>
                  </a:cubicBezTo>
                  <a:cubicBezTo>
                    <a:pt x="1811230" y="91987"/>
                    <a:pt x="1796961" y="89188"/>
                    <a:pt x="1785126" y="82425"/>
                  </a:cubicBezTo>
                  <a:cubicBezTo>
                    <a:pt x="1775584" y="76973"/>
                    <a:pt x="1767524" y="69052"/>
                    <a:pt x="1757694" y="64137"/>
                  </a:cubicBezTo>
                  <a:cubicBezTo>
                    <a:pt x="1749073" y="59826"/>
                    <a:pt x="1739121" y="58790"/>
                    <a:pt x="1730262" y="54993"/>
                  </a:cubicBezTo>
                  <a:cubicBezTo>
                    <a:pt x="1717733" y="49623"/>
                    <a:pt x="1706215" y="42075"/>
                    <a:pt x="1693686" y="36705"/>
                  </a:cubicBezTo>
                  <a:cubicBezTo>
                    <a:pt x="1671762" y="27309"/>
                    <a:pt x="1652879" y="25046"/>
                    <a:pt x="1629678" y="18417"/>
                  </a:cubicBezTo>
                  <a:cubicBezTo>
                    <a:pt x="1603313" y="10884"/>
                    <a:pt x="1641870" y="-1395"/>
                    <a:pt x="1593102" y="129"/>
                  </a:cubicBezTo>
                  <a:close/>
                </a:path>
              </a:pathLst>
            </a:custGeom>
            <a:solidFill>
              <a:srgbClr val="D3EB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28" name="Google Shape;428;p30"/>
            <p:cNvSpPr/>
            <p:nvPr/>
          </p:nvSpPr>
          <p:spPr>
            <a:xfrm>
              <a:off x="1125353" y="4430502"/>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1</a:t>
              </a:r>
              <a:endParaRPr sz="2133" b="0" i="0" u="none" strike="noStrike" cap="none">
                <a:solidFill>
                  <a:srgbClr val="000000"/>
                </a:solidFill>
                <a:latin typeface="Calibri"/>
                <a:ea typeface="Calibri"/>
                <a:cs typeface="Calibri"/>
                <a:sym typeface="Calibri"/>
              </a:endParaRPr>
            </a:p>
          </p:txBody>
        </p:sp>
        <p:sp>
          <p:nvSpPr>
            <p:cNvPr id="429" name="Google Shape;429;p30"/>
            <p:cNvSpPr/>
            <p:nvPr/>
          </p:nvSpPr>
          <p:spPr>
            <a:xfrm>
              <a:off x="1276632" y="5255808"/>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2</a:t>
              </a:r>
              <a:endParaRPr sz="2133" b="0" i="0" u="none" strike="noStrike" cap="none">
                <a:solidFill>
                  <a:srgbClr val="000000"/>
                </a:solidFill>
                <a:latin typeface="Calibri"/>
                <a:ea typeface="Calibri"/>
                <a:cs typeface="Calibri"/>
                <a:sym typeface="Calibri"/>
              </a:endParaRPr>
            </a:p>
          </p:txBody>
        </p:sp>
        <p:sp>
          <p:nvSpPr>
            <p:cNvPr id="430" name="Google Shape;430;p30"/>
            <p:cNvSpPr/>
            <p:nvPr/>
          </p:nvSpPr>
          <p:spPr>
            <a:xfrm>
              <a:off x="2664478" y="3378293"/>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3</a:t>
              </a:r>
              <a:endParaRPr sz="2133" b="0" i="0" u="none" strike="noStrike" cap="none">
                <a:solidFill>
                  <a:srgbClr val="000000"/>
                </a:solidFill>
                <a:latin typeface="Calibri"/>
                <a:ea typeface="Calibri"/>
                <a:cs typeface="Calibri"/>
                <a:sym typeface="Calibri"/>
              </a:endParaRPr>
            </a:p>
          </p:txBody>
        </p:sp>
        <p:sp>
          <p:nvSpPr>
            <p:cNvPr id="431" name="Google Shape;431;p30"/>
            <p:cNvSpPr/>
            <p:nvPr/>
          </p:nvSpPr>
          <p:spPr>
            <a:xfrm>
              <a:off x="2326879" y="4207789"/>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4</a:t>
              </a:r>
              <a:endParaRPr sz="2133" b="0" i="0" u="none" strike="noStrike" cap="none">
                <a:solidFill>
                  <a:srgbClr val="000000"/>
                </a:solidFill>
                <a:latin typeface="Calibri"/>
                <a:ea typeface="Calibri"/>
                <a:cs typeface="Calibri"/>
                <a:sym typeface="Calibri"/>
              </a:endParaRPr>
            </a:p>
          </p:txBody>
        </p:sp>
        <p:sp>
          <p:nvSpPr>
            <p:cNvPr id="432" name="Google Shape;432;p30"/>
            <p:cNvSpPr/>
            <p:nvPr/>
          </p:nvSpPr>
          <p:spPr>
            <a:xfrm>
              <a:off x="2418147" y="5405821"/>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5</a:t>
              </a:r>
              <a:endParaRPr sz="2133" b="0" i="0" u="none" strike="noStrike" cap="none">
                <a:solidFill>
                  <a:srgbClr val="000000"/>
                </a:solidFill>
                <a:latin typeface="Calibri"/>
                <a:ea typeface="Calibri"/>
                <a:cs typeface="Calibri"/>
                <a:sym typeface="Calibri"/>
              </a:endParaRPr>
            </a:p>
          </p:txBody>
        </p:sp>
        <p:sp>
          <p:nvSpPr>
            <p:cNvPr id="433" name="Google Shape;433;p30"/>
            <p:cNvSpPr/>
            <p:nvPr/>
          </p:nvSpPr>
          <p:spPr>
            <a:xfrm>
              <a:off x="3561068" y="5654560"/>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6</a:t>
              </a:r>
              <a:endParaRPr sz="2133" b="0" i="0" u="none" strike="noStrike" cap="none">
                <a:solidFill>
                  <a:srgbClr val="000000"/>
                </a:solidFill>
                <a:latin typeface="Calibri"/>
                <a:ea typeface="Calibri"/>
                <a:cs typeface="Calibri"/>
                <a:sym typeface="Calibri"/>
              </a:endParaRPr>
            </a:p>
          </p:txBody>
        </p:sp>
        <p:sp>
          <p:nvSpPr>
            <p:cNvPr id="434" name="Google Shape;434;p30"/>
            <p:cNvSpPr/>
            <p:nvPr/>
          </p:nvSpPr>
          <p:spPr>
            <a:xfrm>
              <a:off x="4252334" y="4610639"/>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7</a:t>
              </a:r>
              <a:endParaRPr sz="2133" b="0" i="0" u="none" strike="noStrike" cap="none">
                <a:solidFill>
                  <a:srgbClr val="000000"/>
                </a:solidFill>
                <a:latin typeface="Calibri"/>
                <a:ea typeface="Calibri"/>
                <a:cs typeface="Calibri"/>
                <a:sym typeface="Calibri"/>
              </a:endParaRPr>
            </a:p>
          </p:txBody>
        </p:sp>
        <p:sp>
          <p:nvSpPr>
            <p:cNvPr id="435" name="Google Shape;435;p30"/>
            <p:cNvSpPr/>
            <p:nvPr/>
          </p:nvSpPr>
          <p:spPr>
            <a:xfrm>
              <a:off x="2082013" y="6343686"/>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8</a:t>
              </a:r>
              <a:endParaRPr sz="2133" b="0" i="0" u="none" strike="noStrike" cap="none">
                <a:solidFill>
                  <a:srgbClr val="000000"/>
                </a:solidFill>
                <a:latin typeface="Calibri"/>
                <a:ea typeface="Calibri"/>
                <a:cs typeface="Calibri"/>
                <a:sym typeface="Calibri"/>
              </a:endParaRPr>
            </a:p>
          </p:txBody>
        </p:sp>
        <p:cxnSp>
          <p:nvCxnSpPr>
            <p:cNvPr id="436" name="Google Shape;436;p30"/>
            <p:cNvCxnSpPr>
              <a:stCxn id="428" idx="2"/>
              <a:endCxn id="429" idx="0"/>
            </p:cNvCxnSpPr>
            <p:nvPr/>
          </p:nvCxnSpPr>
          <p:spPr>
            <a:xfrm>
              <a:off x="1336953" y="4767702"/>
              <a:ext cx="151200" cy="488100"/>
            </a:xfrm>
            <a:prstGeom prst="straightConnector1">
              <a:avLst/>
            </a:prstGeom>
            <a:noFill/>
            <a:ln w="19050" cap="flat" cmpd="sng">
              <a:solidFill>
                <a:schemeClr val="dk2"/>
              </a:solidFill>
              <a:prstDash val="solid"/>
              <a:round/>
              <a:headEnd type="none" w="sm" len="sm"/>
              <a:tailEnd type="none" w="sm" len="sm"/>
            </a:ln>
          </p:spPr>
        </p:cxnSp>
        <p:cxnSp>
          <p:nvCxnSpPr>
            <p:cNvPr id="437" name="Google Shape;437;p30"/>
            <p:cNvCxnSpPr>
              <a:stCxn id="428" idx="3"/>
              <a:endCxn id="431" idx="1"/>
            </p:cNvCxnSpPr>
            <p:nvPr/>
          </p:nvCxnSpPr>
          <p:spPr>
            <a:xfrm rot="10800000" flipH="1">
              <a:off x="1548553" y="4376502"/>
              <a:ext cx="778200" cy="222600"/>
            </a:xfrm>
            <a:prstGeom prst="straightConnector1">
              <a:avLst/>
            </a:prstGeom>
            <a:noFill/>
            <a:ln w="19050" cap="flat" cmpd="sng">
              <a:solidFill>
                <a:schemeClr val="dk2"/>
              </a:solidFill>
              <a:prstDash val="solid"/>
              <a:round/>
              <a:headEnd type="none" w="sm" len="sm"/>
              <a:tailEnd type="none" w="sm" len="sm"/>
            </a:ln>
          </p:spPr>
        </p:cxnSp>
        <p:cxnSp>
          <p:nvCxnSpPr>
            <p:cNvPr id="438" name="Google Shape;438;p30"/>
            <p:cNvCxnSpPr>
              <a:stCxn id="430" idx="2"/>
              <a:endCxn id="431" idx="0"/>
            </p:cNvCxnSpPr>
            <p:nvPr/>
          </p:nvCxnSpPr>
          <p:spPr>
            <a:xfrm flipH="1">
              <a:off x="2538578" y="3715493"/>
              <a:ext cx="337500" cy="492300"/>
            </a:xfrm>
            <a:prstGeom prst="straightConnector1">
              <a:avLst/>
            </a:prstGeom>
            <a:noFill/>
            <a:ln w="19050" cap="flat" cmpd="sng">
              <a:solidFill>
                <a:schemeClr val="dk2"/>
              </a:solidFill>
              <a:prstDash val="solid"/>
              <a:round/>
              <a:headEnd type="none" w="sm" len="sm"/>
              <a:tailEnd type="none" w="sm" len="sm"/>
            </a:ln>
          </p:spPr>
        </p:cxnSp>
        <p:cxnSp>
          <p:nvCxnSpPr>
            <p:cNvPr id="439" name="Google Shape;439;p30"/>
            <p:cNvCxnSpPr>
              <a:stCxn id="433" idx="0"/>
              <a:endCxn id="434" idx="2"/>
            </p:cNvCxnSpPr>
            <p:nvPr/>
          </p:nvCxnSpPr>
          <p:spPr>
            <a:xfrm rot="10800000" flipH="1">
              <a:off x="3772668" y="4947760"/>
              <a:ext cx="691200" cy="706800"/>
            </a:xfrm>
            <a:prstGeom prst="straightConnector1">
              <a:avLst/>
            </a:prstGeom>
            <a:noFill/>
            <a:ln w="19050" cap="flat" cmpd="sng">
              <a:solidFill>
                <a:schemeClr val="dk2"/>
              </a:solidFill>
              <a:prstDash val="solid"/>
              <a:round/>
              <a:headEnd type="none" w="sm" len="sm"/>
              <a:tailEnd type="none" w="sm" len="sm"/>
            </a:ln>
          </p:spPr>
        </p:cxnSp>
        <p:cxnSp>
          <p:nvCxnSpPr>
            <p:cNvPr id="440" name="Google Shape;440;p30"/>
            <p:cNvCxnSpPr>
              <a:stCxn id="433" idx="1"/>
              <a:endCxn id="432" idx="3"/>
            </p:cNvCxnSpPr>
            <p:nvPr/>
          </p:nvCxnSpPr>
          <p:spPr>
            <a:xfrm rot="10800000">
              <a:off x="2841368" y="5574460"/>
              <a:ext cx="719700" cy="248700"/>
            </a:xfrm>
            <a:prstGeom prst="straightConnector1">
              <a:avLst/>
            </a:prstGeom>
            <a:noFill/>
            <a:ln w="19050" cap="flat" cmpd="sng">
              <a:solidFill>
                <a:schemeClr val="dk2"/>
              </a:solidFill>
              <a:prstDash val="solid"/>
              <a:round/>
              <a:headEnd type="none" w="sm" len="sm"/>
              <a:tailEnd type="none" w="sm" len="sm"/>
            </a:ln>
          </p:spPr>
        </p:cxnSp>
        <p:cxnSp>
          <p:nvCxnSpPr>
            <p:cNvPr id="441" name="Google Shape;441;p30"/>
            <p:cNvCxnSpPr>
              <a:stCxn id="429" idx="3"/>
              <a:endCxn id="432" idx="1"/>
            </p:cNvCxnSpPr>
            <p:nvPr/>
          </p:nvCxnSpPr>
          <p:spPr>
            <a:xfrm>
              <a:off x="1699832" y="5424408"/>
              <a:ext cx="718200" cy="150000"/>
            </a:xfrm>
            <a:prstGeom prst="straightConnector1">
              <a:avLst/>
            </a:prstGeom>
            <a:noFill/>
            <a:ln w="19050" cap="flat" cmpd="sng">
              <a:solidFill>
                <a:schemeClr val="dk2"/>
              </a:solidFill>
              <a:prstDash val="solid"/>
              <a:round/>
              <a:headEnd type="none" w="sm" len="sm"/>
              <a:tailEnd type="none" w="sm" len="sm"/>
            </a:ln>
          </p:spPr>
        </p:cxnSp>
        <p:cxnSp>
          <p:nvCxnSpPr>
            <p:cNvPr id="442" name="Google Shape;442;p30"/>
            <p:cNvCxnSpPr>
              <a:stCxn id="432" idx="2"/>
              <a:endCxn id="435" idx="0"/>
            </p:cNvCxnSpPr>
            <p:nvPr/>
          </p:nvCxnSpPr>
          <p:spPr>
            <a:xfrm flipH="1">
              <a:off x="2293747" y="5743021"/>
              <a:ext cx="336000" cy="600600"/>
            </a:xfrm>
            <a:prstGeom prst="straightConnector1">
              <a:avLst/>
            </a:prstGeom>
            <a:noFill/>
            <a:ln w="19050" cap="flat" cmpd="sng">
              <a:solidFill>
                <a:schemeClr val="dk2"/>
              </a:solidFill>
              <a:prstDash val="solid"/>
              <a:round/>
              <a:headEnd type="none" w="sm" len="sm"/>
              <a:tailEnd type="none" w="sm" len="sm"/>
            </a:ln>
          </p:spPr>
        </p:cxnSp>
        <p:sp>
          <p:nvSpPr>
            <p:cNvPr id="443" name="Google Shape;443;p30"/>
            <p:cNvSpPr/>
            <p:nvPr/>
          </p:nvSpPr>
          <p:spPr>
            <a:xfrm>
              <a:off x="3302856" y="4538240"/>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9</a:t>
              </a:r>
              <a:endParaRPr sz="2133" b="0" i="0" u="none" strike="noStrike" cap="none">
                <a:solidFill>
                  <a:srgbClr val="000000"/>
                </a:solidFill>
                <a:latin typeface="Calibri"/>
                <a:ea typeface="Calibri"/>
                <a:cs typeface="Calibri"/>
                <a:sym typeface="Calibri"/>
              </a:endParaRPr>
            </a:p>
          </p:txBody>
        </p:sp>
        <p:cxnSp>
          <p:nvCxnSpPr>
            <p:cNvPr id="444" name="Google Shape;444;p30"/>
            <p:cNvCxnSpPr>
              <a:stCxn id="433" idx="0"/>
              <a:endCxn id="443" idx="2"/>
            </p:cNvCxnSpPr>
            <p:nvPr/>
          </p:nvCxnSpPr>
          <p:spPr>
            <a:xfrm rot="10800000">
              <a:off x="3514368" y="4875460"/>
              <a:ext cx="258300" cy="779100"/>
            </a:xfrm>
            <a:prstGeom prst="straightConnector1">
              <a:avLst/>
            </a:prstGeom>
            <a:noFill/>
            <a:ln w="19050" cap="flat" cmpd="sng">
              <a:solidFill>
                <a:schemeClr val="dk2"/>
              </a:solidFill>
              <a:prstDash val="solid"/>
              <a:round/>
              <a:headEnd type="none" w="sm" len="sm"/>
              <a:tailEnd type="none" w="sm" len="sm"/>
            </a:ln>
          </p:spPr>
        </p:cxnSp>
        <p:cxnSp>
          <p:nvCxnSpPr>
            <p:cNvPr id="445" name="Google Shape;445;p30"/>
            <p:cNvCxnSpPr/>
            <p:nvPr/>
          </p:nvCxnSpPr>
          <p:spPr>
            <a:xfrm>
              <a:off x="2538479" y="4544989"/>
              <a:ext cx="91268" cy="860832"/>
            </a:xfrm>
            <a:prstGeom prst="straightConnector1">
              <a:avLst/>
            </a:prstGeom>
            <a:noFill/>
            <a:ln w="19050" cap="flat" cmpd="sng">
              <a:solidFill>
                <a:schemeClr val="dk2"/>
              </a:solidFill>
              <a:prstDash val="solid"/>
              <a:round/>
              <a:headEnd type="none" w="sm" len="sm"/>
              <a:tailEnd type="none" w="sm" len="sm"/>
            </a:ln>
          </p:spPr>
        </p:cxnSp>
      </p:grpSp>
      <p:sp>
        <p:nvSpPr>
          <p:cNvPr id="446" name="Google Shape;446;p30"/>
          <p:cNvSpPr txBox="1"/>
          <p:nvPr/>
        </p:nvSpPr>
        <p:spPr>
          <a:xfrm>
            <a:off x="113786" y="4360302"/>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447" name="Google Shape;447;p30"/>
          <p:cNvSpPr/>
          <p:nvPr/>
        </p:nvSpPr>
        <p:spPr>
          <a:xfrm>
            <a:off x="3449267" y="3398602"/>
            <a:ext cx="2935450" cy="736820"/>
          </a:xfrm>
          <a:prstGeom prst="wedgeRectCallout">
            <a:avLst>
              <a:gd name="adj1" fmla="val 62883"/>
              <a:gd name="adj2" fmla="val -34494"/>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Grab one element at a time from the perimeter</a:t>
            </a:r>
            <a:endParaRPr/>
          </a:p>
        </p:txBody>
      </p:sp>
      <p:sp>
        <p:nvSpPr>
          <p:cNvPr id="448" name="Google Shape;448;p30"/>
          <p:cNvSpPr/>
          <p:nvPr/>
        </p:nvSpPr>
        <p:spPr>
          <a:xfrm>
            <a:off x="3916299" y="4221022"/>
            <a:ext cx="2468400" cy="736800"/>
          </a:xfrm>
          <a:prstGeom prst="wedgeRectCallout">
            <a:avLst>
              <a:gd name="adj1" fmla="val 76718"/>
              <a:gd name="adj2" fmla="val -68035"/>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Look at all that element’s children</a:t>
            </a:r>
            <a:endParaRPr/>
          </a:p>
        </p:txBody>
      </p:sp>
      <p:sp>
        <p:nvSpPr>
          <p:cNvPr id="449" name="Google Shape;449;p30"/>
          <p:cNvSpPr/>
          <p:nvPr/>
        </p:nvSpPr>
        <p:spPr>
          <a:xfrm>
            <a:off x="3916261" y="5043437"/>
            <a:ext cx="2468456" cy="736820"/>
          </a:xfrm>
          <a:prstGeom prst="wedgeRectCallout">
            <a:avLst>
              <a:gd name="adj1" fmla="val 85228"/>
              <a:gd name="adj2" fmla="val -81452"/>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Add new ones to perimeter!</a:t>
            </a:r>
            <a:endParaRPr/>
          </a:p>
        </p:txBody>
      </p:sp>
      <p:sp>
        <p:nvSpPr>
          <p:cNvPr id="450" name="Google Shape;450;p30"/>
          <p:cNvSpPr txBox="1"/>
          <p:nvPr/>
        </p:nvSpPr>
        <p:spPr>
          <a:xfrm>
            <a:off x="6824900" y="1503750"/>
            <a:ext cx="4772100" cy="431100"/>
          </a:xfrm>
          <a:prstGeom prst="rect">
            <a:avLst/>
          </a:prstGeom>
          <a:solidFill>
            <a:srgbClr val="F2F2F2"/>
          </a:solid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a:solidFill>
                  <a:schemeClr val="accent3"/>
                </a:solidFill>
                <a:latin typeface="Consolas"/>
                <a:ea typeface="Consolas"/>
                <a:cs typeface="Consolas"/>
                <a:sym typeface="Consolas"/>
              </a:rPr>
              <a:t>Queue</a:t>
            </a:r>
            <a:r>
              <a:rPr lang="en-US" sz="1600">
                <a:solidFill>
                  <a:schemeClr val="dk1"/>
                </a:solidFill>
                <a:latin typeface="Consolas"/>
                <a:ea typeface="Consolas"/>
                <a:cs typeface="Consolas"/>
                <a:sym typeface="Consolas"/>
              </a:rPr>
              <a:t>&lt;</a:t>
            </a:r>
            <a:r>
              <a:rPr lang="en-US" sz="1600">
                <a:solidFill>
                  <a:schemeClr val="accent3"/>
                </a:solidFill>
                <a:latin typeface="Consolas"/>
                <a:ea typeface="Consolas"/>
                <a:cs typeface="Consolas"/>
                <a:sym typeface="Consolas"/>
              </a:rPr>
              <a:t>Vertex</a:t>
            </a:r>
            <a:r>
              <a:rPr lang="en-US" sz="1600">
                <a:solidFill>
                  <a:schemeClr val="dk1"/>
                </a:solidFill>
                <a:latin typeface="Consolas"/>
                <a:ea typeface="Consolas"/>
                <a:cs typeface="Consolas"/>
                <a:sym typeface="Consolas"/>
              </a:rPr>
              <a:t>&gt; perimeter = </a:t>
            </a:r>
            <a:r>
              <a:rPr lang="en-US" sz="1600">
                <a:solidFill>
                  <a:schemeClr val="accent2"/>
                </a:solidFill>
                <a:latin typeface="Consolas"/>
                <a:ea typeface="Consolas"/>
                <a:cs typeface="Consolas"/>
                <a:sym typeface="Consolas"/>
              </a:rPr>
              <a:t>new</a:t>
            </a:r>
            <a:r>
              <a:rPr lang="en-US" sz="1600">
                <a:solidFill>
                  <a:schemeClr val="dk1"/>
                </a:solidFill>
                <a:latin typeface="Consolas"/>
                <a:ea typeface="Consolas"/>
                <a:cs typeface="Consolas"/>
                <a:sym typeface="Consolas"/>
              </a:rPr>
              <a:t> </a:t>
            </a:r>
            <a:r>
              <a:rPr lang="en-US" sz="1600">
                <a:solidFill>
                  <a:schemeClr val="accent3"/>
                </a:solidFill>
                <a:latin typeface="Consolas"/>
                <a:ea typeface="Consolas"/>
                <a:cs typeface="Consolas"/>
                <a:sym typeface="Consolas"/>
              </a:rPr>
              <a:t>Queue</a:t>
            </a:r>
            <a:r>
              <a:rPr lang="en-US" sz="1600">
                <a:solidFill>
                  <a:schemeClr val="dk1"/>
                </a:solidFill>
                <a:latin typeface="Consolas"/>
                <a:ea typeface="Consolas"/>
                <a:cs typeface="Consolas"/>
                <a:sym typeface="Consolas"/>
              </a:rPr>
              <a:t>&lt;&gt;();</a:t>
            </a:r>
            <a:endParaRPr>
              <a:solidFill>
                <a:schemeClr val="dk1"/>
              </a:solidFill>
            </a:endParaRPr>
          </a:p>
        </p:txBody>
      </p:sp>
      <p:sp>
        <p:nvSpPr>
          <p:cNvPr id="451" name="Google Shape;451;p30"/>
          <p:cNvSpPr txBox="1"/>
          <p:nvPr/>
        </p:nvSpPr>
        <p:spPr>
          <a:xfrm>
            <a:off x="6474950" y="1817100"/>
            <a:ext cx="5472000" cy="4311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r>
              <a:rPr lang="en-US" sz="1600">
                <a:solidFill>
                  <a:schemeClr val="accent3"/>
                </a:solidFill>
                <a:latin typeface="Consolas"/>
                <a:ea typeface="Consolas"/>
                <a:cs typeface="Consolas"/>
                <a:sym typeface="Consolas"/>
              </a:rPr>
              <a:t>Set</a:t>
            </a:r>
            <a:r>
              <a:rPr lang="en-US" sz="1600">
                <a:solidFill>
                  <a:schemeClr val="dk1"/>
                </a:solidFill>
                <a:latin typeface="Consolas"/>
                <a:ea typeface="Consolas"/>
                <a:cs typeface="Consolas"/>
                <a:sym typeface="Consolas"/>
              </a:rPr>
              <a:t>&lt;</a:t>
            </a:r>
            <a:r>
              <a:rPr lang="en-US" sz="1600">
                <a:solidFill>
                  <a:schemeClr val="accent3"/>
                </a:solidFill>
                <a:latin typeface="Consolas"/>
                <a:ea typeface="Consolas"/>
                <a:cs typeface="Consolas"/>
                <a:sym typeface="Consolas"/>
              </a:rPr>
              <a:t>Vertex</a:t>
            </a:r>
            <a:r>
              <a:rPr lang="en-US" sz="1600">
                <a:solidFill>
                  <a:schemeClr val="dk1"/>
                </a:solidFill>
                <a:latin typeface="Consolas"/>
                <a:ea typeface="Consolas"/>
                <a:cs typeface="Consolas"/>
                <a:sym typeface="Consolas"/>
              </a:rPr>
              <a:t>&gt; visited = </a:t>
            </a:r>
            <a:r>
              <a:rPr lang="en-US" sz="1600">
                <a:solidFill>
                  <a:schemeClr val="accent2"/>
                </a:solidFill>
                <a:latin typeface="Consolas"/>
                <a:ea typeface="Consolas"/>
                <a:cs typeface="Consolas"/>
                <a:sym typeface="Consolas"/>
              </a:rPr>
              <a:t>new</a:t>
            </a:r>
            <a:r>
              <a:rPr lang="en-US" sz="1600">
                <a:solidFill>
                  <a:schemeClr val="dk1"/>
                </a:solidFill>
                <a:latin typeface="Consolas"/>
                <a:ea typeface="Consolas"/>
                <a:cs typeface="Consolas"/>
                <a:sym typeface="Consolas"/>
              </a:rPr>
              <a:t> </a:t>
            </a:r>
            <a:r>
              <a:rPr lang="en-US" sz="1600">
                <a:solidFill>
                  <a:schemeClr val="accent3"/>
                </a:solidFill>
                <a:latin typeface="Consolas"/>
                <a:ea typeface="Consolas"/>
                <a:cs typeface="Consolas"/>
                <a:sym typeface="Consolas"/>
              </a:rPr>
              <a:t>Set</a:t>
            </a:r>
            <a:r>
              <a:rPr lang="en-US" sz="1600">
                <a:solidFill>
                  <a:schemeClr val="dk1"/>
                </a:solidFill>
                <a:latin typeface="Consolas"/>
                <a:ea typeface="Consolas"/>
                <a:cs typeface="Consolas"/>
                <a:sym typeface="Consolas"/>
              </a:rPr>
              <a:t>&lt;&gt;();  </a:t>
            </a:r>
            <a:endParaRPr/>
          </a:p>
        </p:txBody>
      </p:sp>
      <p:sp>
        <p:nvSpPr>
          <p:cNvPr id="452" name="Google Shape;452;p30"/>
          <p:cNvSpPr txBox="1"/>
          <p:nvPr/>
        </p:nvSpPr>
        <p:spPr>
          <a:xfrm>
            <a:off x="6474950" y="2112475"/>
            <a:ext cx="5472000" cy="10221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sz="1600">
              <a:solidFill>
                <a:schemeClr val="dk1"/>
              </a:solidFill>
              <a:latin typeface="Consolas"/>
              <a:ea typeface="Consolas"/>
              <a:cs typeface="Consolas"/>
              <a:sym typeface="Consolas"/>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add</a:t>
            </a:r>
            <a:r>
              <a:rPr lang="en-US" sz="1600">
                <a:solidFill>
                  <a:schemeClr val="dk1"/>
                </a:solidFill>
                <a:latin typeface="Consolas"/>
                <a:ea typeface="Consolas"/>
                <a:cs typeface="Consolas"/>
                <a:sym typeface="Consolas"/>
              </a:rPr>
              <a:t>(start);</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add</a:t>
            </a:r>
            <a:r>
              <a:rPr lang="en-US" sz="1600">
                <a:solidFill>
                  <a:schemeClr val="dk1"/>
                </a:solidFill>
                <a:latin typeface="Consolas"/>
                <a:ea typeface="Consolas"/>
                <a:cs typeface="Consolas"/>
                <a:sym typeface="Consolas"/>
              </a:rPr>
              <a:t>(start);</a:t>
            </a:r>
            <a:endParaRPr/>
          </a:p>
        </p:txBody>
      </p:sp>
      <p:sp>
        <p:nvSpPr>
          <p:cNvPr id="453" name="Google Shape;453;p30"/>
          <p:cNvSpPr txBox="1"/>
          <p:nvPr/>
        </p:nvSpPr>
        <p:spPr>
          <a:xfrm>
            <a:off x="6474950" y="2998975"/>
            <a:ext cx="5472000" cy="10221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sz="1600">
              <a:solidFill>
                <a:schemeClr val="dk1"/>
              </a:solidFill>
              <a:latin typeface="Consolas"/>
              <a:ea typeface="Consolas"/>
              <a:cs typeface="Consolas"/>
              <a:sym typeface="Consolas"/>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r>
              <a:rPr lang="en-US" sz="1600">
                <a:solidFill>
                  <a:schemeClr val="accent2"/>
                </a:solidFill>
                <a:latin typeface="Consolas"/>
                <a:ea typeface="Consolas"/>
                <a:cs typeface="Consolas"/>
                <a:sym typeface="Consolas"/>
              </a:rPr>
              <a:t>while</a:t>
            </a:r>
            <a:r>
              <a:rPr lang="en-US" sz="160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isEmpty</a:t>
            </a:r>
            <a:r>
              <a:rPr lang="en-US" sz="1600">
                <a:solidFill>
                  <a:schemeClr val="dk1"/>
                </a:solidFill>
                <a:latin typeface="Consolas"/>
                <a:ea typeface="Consolas"/>
                <a:cs typeface="Consolas"/>
                <a:sym typeface="Consolas"/>
              </a:rPr>
              <a:t>()) {</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r>
              <a:rPr lang="en-US" sz="1600">
                <a:solidFill>
                  <a:schemeClr val="accent3"/>
                </a:solidFill>
                <a:latin typeface="Consolas"/>
                <a:ea typeface="Consolas"/>
                <a:cs typeface="Consolas"/>
                <a:sym typeface="Consolas"/>
              </a:rPr>
              <a:t>Vertex</a:t>
            </a:r>
            <a:r>
              <a:rPr lang="en-US" sz="1600">
                <a:solidFill>
                  <a:schemeClr val="dk1"/>
                </a:solidFill>
                <a:latin typeface="Consolas"/>
                <a:ea typeface="Consolas"/>
                <a:cs typeface="Consolas"/>
                <a:sym typeface="Consolas"/>
              </a:rPr>
              <a:t> from = perimeter.</a:t>
            </a:r>
            <a:r>
              <a:rPr lang="en-US" sz="1600" b="1">
                <a:solidFill>
                  <a:schemeClr val="dk1"/>
                </a:solidFill>
                <a:latin typeface="Consolas"/>
                <a:ea typeface="Consolas"/>
                <a:cs typeface="Consolas"/>
                <a:sym typeface="Consolas"/>
              </a:rPr>
              <a:t>remove</a:t>
            </a:r>
            <a:r>
              <a:rPr lang="en-US" sz="1600">
                <a:solidFill>
                  <a:schemeClr val="dk1"/>
                </a:solidFill>
                <a:latin typeface="Consolas"/>
                <a:ea typeface="Consolas"/>
                <a:cs typeface="Consolas"/>
                <a:sym typeface="Consolas"/>
              </a:rPr>
              <a:t>();</a:t>
            </a:r>
            <a:endParaRPr/>
          </a:p>
        </p:txBody>
      </p:sp>
      <p:sp>
        <p:nvSpPr>
          <p:cNvPr id="454" name="Google Shape;454;p30"/>
          <p:cNvSpPr txBox="1"/>
          <p:nvPr/>
        </p:nvSpPr>
        <p:spPr>
          <a:xfrm>
            <a:off x="6824900" y="3885900"/>
            <a:ext cx="5472000" cy="7266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r>
              <a:rPr lang="en-US" sz="1600">
                <a:solidFill>
                  <a:schemeClr val="accent2"/>
                </a:solidFill>
                <a:latin typeface="Consolas"/>
                <a:ea typeface="Consolas"/>
                <a:cs typeface="Consolas"/>
                <a:sym typeface="Consolas"/>
              </a:rPr>
              <a:t>for</a:t>
            </a:r>
            <a:r>
              <a:rPr lang="en-US" sz="1600">
                <a:solidFill>
                  <a:schemeClr val="dk1"/>
                </a:solidFill>
                <a:latin typeface="Consolas"/>
                <a:ea typeface="Consolas"/>
                <a:cs typeface="Consolas"/>
                <a:sym typeface="Consolas"/>
              </a:rPr>
              <a:t> (</a:t>
            </a:r>
            <a:r>
              <a:rPr lang="en-US" sz="1600">
                <a:solidFill>
                  <a:schemeClr val="accent3"/>
                </a:solidFill>
                <a:latin typeface="Consolas"/>
                <a:ea typeface="Consolas"/>
                <a:cs typeface="Consolas"/>
                <a:sym typeface="Consolas"/>
              </a:rPr>
              <a:t>Edge</a:t>
            </a:r>
            <a:r>
              <a:rPr lang="en-US" sz="1600">
                <a:solidFill>
                  <a:schemeClr val="dk1"/>
                </a:solidFill>
                <a:latin typeface="Consolas"/>
                <a:ea typeface="Consolas"/>
                <a:cs typeface="Consolas"/>
                <a:sym typeface="Consolas"/>
              </a:rPr>
              <a:t> edge : graph.</a:t>
            </a:r>
            <a:r>
              <a:rPr lang="en-US" sz="1600" b="1">
                <a:solidFill>
                  <a:schemeClr val="dk1"/>
                </a:solidFill>
                <a:latin typeface="Consolas"/>
                <a:ea typeface="Consolas"/>
                <a:cs typeface="Consolas"/>
                <a:sym typeface="Consolas"/>
              </a:rPr>
              <a:t>edgesFrom</a:t>
            </a:r>
            <a:r>
              <a:rPr lang="en-US" sz="1600">
                <a:solidFill>
                  <a:schemeClr val="dk1"/>
                </a:solidFill>
                <a:latin typeface="Consolas"/>
                <a:ea typeface="Consolas"/>
                <a:cs typeface="Consolas"/>
                <a:sym typeface="Consolas"/>
              </a:rPr>
              <a:t>(from)) {</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r>
              <a:rPr lang="en-US" sz="1600">
                <a:solidFill>
                  <a:schemeClr val="accent3"/>
                </a:solidFill>
                <a:latin typeface="Consolas"/>
                <a:ea typeface="Consolas"/>
                <a:cs typeface="Consolas"/>
                <a:sym typeface="Consolas"/>
              </a:rPr>
              <a:t>Vertex</a:t>
            </a:r>
            <a:r>
              <a:rPr lang="en-US" sz="1600">
                <a:solidFill>
                  <a:schemeClr val="dk1"/>
                </a:solidFill>
                <a:latin typeface="Consolas"/>
                <a:ea typeface="Consolas"/>
                <a:cs typeface="Consolas"/>
                <a:sym typeface="Consolas"/>
              </a:rPr>
              <a:t> to = edge.</a:t>
            </a:r>
            <a:r>
              <a:rPr lang="en-US" sz="1600" b="1">
                <a:solidFill>
                  <a:schemeClr val="dk1"/>
                </a:solidFill>
                <a:latin typeface="Consolas"/>
                <a:ea typeface="Consolas"/>
                <a:cs typeface="Consolas"/>
                <a:sym typeface="Consolas"/>
              </a:rPr>
              <a:t>to</a:t>
            </a:r>
            <a:r>
              <a:rPr lang="en-US" sz="1600">
                <a:solidFill>
                  <a:schemeClr val="dk1"/>
                </a:solidFill>
                <a:latin typeface="Consolas"/>
                <a:ea typeface="Consolas"/>
                <a:cs typeface="Consolas"/>
                <a:sym typeface="Consolas"/>
              </a:rPr>
              <a:t>();</a:t>
            </a:r>
            <a:endParaRPr/>
          </a:p>
        </p:txBody>
      </p:sp>
      <p:sp>
        <p:nvSpPr>
          <p:cNvPr id="455" name="Google Shape;455;p30"/>
          <p:cNvSpPr txBox="1"/>
          <p:nvPr/>
        </p:nvSpPr>
        <p:spPr>
          <a:xfrm>
            <a:off x="6824900" y="4180475"/>
            <a:ext cx="5122200" cy="24627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r>
              <a:rPr lang="en-US" sz="1600">
                <a:solidFill>
                  <a:schemeClr val="accent2"/>
                </a:solidFill>
                <a:latin typeface="Consolas"/>
                <a:ea typeface="Consolas"/>
                <a:cs typeface="Consolas"/>
                <a:sym typeface="Consolas"/>
              </a:rPr>
              <a:t>if</a:t>
            </a:r>
            <a:r>
              <a:rPr lang="en-US" sz="160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contains</a:t>
            </a:r>
            <a:r>
              <a:rPr lang="en-US" sz="1600">
                <a:solidFill>
                  <a:schemeClr val="dk1"/>
                </a:solidFill>
                <a:latin typeface="Consolas"/>
                <a:ea typeface="Consolas"/>
                <a:cs typeface="Consolas"/>
                <a:sym typeface="Consolas"/>
              </a:rPr>
              <a:t>(to)) {</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add</a:t>
            </a:r>
            <a:r>
              <a:rPr lang="en-US" sz="1600">
                <a:solidFill>
                  <a:schemeClr val="dk1"/>
                </a:solidFill>
                <a:latin typeface="Consolas"/>
                <a:ea typeface="Consolas"/>
                <a:cs typeface="Consolas"/>
                <a:sym typeface="Consolas"/>
              </a:rPr>
              <a:t>(to);</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add</a:t>
            </a:r>
            <a:r>
              <a:rPr lang="en-US" sz="1600">
                <a:solidFill>
                  <a:schemeClr val="dk1"/>
                </a:solidFill>
                <a:latin typeface="Consolas"/>
                <a:ea typeface="Consolas"/>
                <a:cs typeface="Consolas"/>
                <a:sym typeface="Consolas"/>
              </a:rPr>
              <a:t>(to);</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3"/>
                                        </p:tgtEl>
                                        <p:attrNameLst>
                                          <p:attrName>style.visibility</p:attrName>
                                        </p:attrNameLst>
                                      </p:cBhvr>
                                      <p:to>
                                        <p:strVal val="visible"/>
                                      </p:to>
                                    </p:set>
                                    <p:animEffect transition="in" filter="fade">
                                      <p:cBhvr>
                                        <p:cTn id="7" dur="1000"/>
                                        <p:tgtEl>
                                          <p:spTgt spid="423"/>
                                        </p:tgtEl>
                                      </p:cBhvr>
                                    </p:animEffect>
                                  </p:childTnLst>
                                </p:cTn>
                              </p:par>
                              <p:par>
                                <p:cTn id="8" presetID="10" presetClass="entr" presetSubtype="0" fill="hold" nodeType="withEffect">
                                  <p:stCondLst>
                                    <p:cond delay="0"/>
                                  </p:stCondLst>
                                  <p:childTnLst>
                                    <p:set>
                                      <p:cBhvr>
                                        <p:cTn id="9" dur="1" fill="hold">
                                          <p:stCondLst>
                                            <p:cond delay="0"/>
                                          </p:stCondLst>
                                        </p:cTn>
                                        <p:tgtEl>
                                          <p:spTgt spid="450"/>
                                        </p:tgtEl>
                                        <p:attrNameLst>
                                          <p:attrName>style.visibility</p:attrName>
                                        </p:attrNameLst>
                                      </p:cBhvr>
                                      <p:to>
                                        <p:strVal val="visible"/>
                                      </p:to>
                                    </p:set>
                                    <p:animEffect transition="in" filter="fade">
                                      <p:cBhvr>
                                        <p:cTn id="10" dur="1000"/>
                                        <p:tgtEl>
                                          <p:spTgt spid="450"/>
                                        </p:tgtEl>
                                      </p:cBhvr>
                                    </p:animEffect>
                                  </p:childTnLst>
                                </p:cTn>
                              </p:par>
                              <p:par>
                                <p:cTn id="11" presetID="10" presetClass="entr" presetSubtype="0" fill="hold" nodeType="withEffect">
                                  <p:stCondLst>
                                    <p:cond delay="0"/>
                                  </p:stCondLst>
                                  <p:childTnLst>
                                    <p:set>
                                      <p:cBhvr>
                                        <p:cTn id="12" dur="1" fill="hold">
                                          <p:stCondLst>
                                            <p:cond delay="0"/>
                                          </p:stCondLst>
                                        </p:cTn>
                                        <p:tgtEl>
                                          <p:spTgt spid="426"/>
                                        </p:tgtEl>
                                        <p:attrNameLst>
                                          <p:attrName>style.visibility</p:attrName>
                                        </p:attrNameLst>
                                      </p:cBhvr>
                                      <p:to>
                                        <p:strVal val="visible"/>
                                      </p:to>
                                    </p:set>
                                    <p:animEffect transition="in" filter="fade">
                                      <p:cBhvr>
                                        <p:cTn id="13" dur="1000"/>
                                        <p:tgtEl>
                                          <p:spTgt spid="426"/>
                                        </p:tgtEl>
                                      </p:cBhvr>
                                    </p:animEffect>
                                  </p:childTnLst>
                                </p:cTn>
                              </p:par>
                              <p:par>
                                <p:cTn id="14" presetID="10" presetClass="entr" presetSubtype="0" fill="hold" nodeType="withEffect">
                                  <p:stCondLst>
                                    <p:cond delay="0"/>
                                  </p:stCondLst>
                                  <p:childTnLst>
                                    <p:set>
                                      <p:cBhvr>
                                        <p:cTn id="15" dur="1" fill="hold">
                                          <p:stCondLst>
                                            <p:cond delay="0"/>
                                          </p:stCondLst>
                                        </p:cTn>
                                        <p:tgtEl>
                                          <p:spTgt spid="446"/>
                                        </p:tgtEl>
                                        <p:attrNameLst>
                                          <p:attrName>style.visibility</p:attrName>
                                        </p:attrNameLst>
                                      </p:cBhvr>
                                      <p:to>
                                        <p:strVal val="visible"/>
                                      </p:to>
                                    </p:set>
                                    <p:animEffect transition="in" filter="fade">
                                      <p:cBhvr>
                                        <p:cTn id="16" dur="1000"/>
                                        <p:tgtEl>
                                          <p:spTgt spid="44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51"/>
                                        </p:tgtEl>
                                        <p:attrNameLst>
                                          <p:attrName>style.visibility</p:attrName>
                                        </p:attrNameLst>
                                      </p:cBhvr>
                                      <p:to>
                                        <p:strVal val="visible"/>
                                      </p:to>
                                    </p:set>
                                    <p:animEffect transition="in" filter="fade">
                                      <p:cBhvr>
                                        <p:cTn id="21" dur="1000"/>
                                        <p:tgtEl>
                                          <p:spTgt spid="45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25"/>
                                        </p:tgtEl>
                                        <p:attrNameLst>
                                          <p:attrName>style.visibility</p:attrName>
                                        </p:attrNameLst>
                                      </p:cBhvr>
                                      <p:to>
                                        <p:strVal val="visible"/>
                                      </p:to>
                                    </p:set>
                                    <p:animEffect transition="in" filter="fade">
                                      <p:cBhvr>
                                        <p:cTn id="26" dur="1000"/>
                                        <p:tgtEl>
                                          <p:spTgt spid="425"/>
                                        </p:tgtEl>
                                      </p:cBhvr>
                                    </p:animEffect>
                                  </p:childTnLst>
                                </p:cTn>
                              </p:par>
                              <p:par>
                                <p:cTn id="27" presetID="10" presetClass="entr" presetSubtype="0" fill="hold" nodeType="withEffect">
                                  <p:stCondLst>
                                    <p:cond delay="0"/>
                                  </p:stCondLst>
                                  <p:childTnLst>
                                    <p:set>
                                      <p:cBhvr>
                                        <p:cTn id="28" dur="1" fill="hold">
                                          <p:stCondLst>
                                            <p:cond delay="0"/>
                                          </p:stCondLst>
                                        </p:cTn>
                                        <p:tgtEl>
                                          <p:spTgt spid="452"/>
                                        </p:tgtEl>
                                        <p:attrNameLst>
                                          <p:attrName>style.visibility</p:attrName>
                                        </p:attrNameLst>
                                      </p:cBhvr>
                                      <p:to>
                                        <p:strVal val="visible"/>
                                      </p:to>
                                    </p:set>
                                    <p:animEffect transition="in" filter="fade">
                                      <p:cBhvr>
                                        <p:cTn id="29" dur="1000"/>
                                        <p:tgtEl>
                                          <p:spTgt spid="45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47"/>
                                        </p:tgtEl>
                                        <p:attrNameLst>
                                          <p:attrName>style.visibility</p:attrName>
                                        </p:attrNameLst>
                                      </p:cBhvr>
                                      <p:to>
                                        <p:strVal val="visible"/>
                                      </p:to>
                                    </p:set>
                                    <p:animEffect transition="in" filter="fade">
                                      <p:cBhvr>
                                        <p:cTn id="34" dur="1000"/>
                                        <p:tgtEl>
                                          <p:spTgt spid="447"/>
                                        </p:tgtEl>
                                      </p:cBhvr>
                                    </p:animEffect>
                                  </p:childTnLst>
                                </p:cTn>
                              </p:par>
                              <p:par>
                                <p:cTn id="35" presetID="10" presetClass="entr" presetSubtype="0" fill="hold" nodeType="withEffect">
                                  <p:stCondLst>
                                    <p:cond delay="0"/>
                                  </p:stCondLst>
                                  <p:childTnLst>
                                    <p:set>
                                      <p:cBhvr>
                                        <p:cTn id="36" dur="1" fill="hold">
                                          <p:stCondLst>
                                            <p:cond delay="0"/>
                                          </p:stCondLst>
                                        </p:cTn>
                                        <p:tgtEl>
                                          <p:spTgt spid="453"/>
                                        </p:tgtEl>
                                        <p:attrNameLst>
                                          <p:attrName>style.visibility</p:attrName>
                                        </p:attrNameLst>
                                      </p:cBhvr>
                                      <p:to>
                                        <p:strVal val="visible"/>
                                      </p:to>
                                    </p:set>
                                    <p:animEffect transition="in" filter="fade">
                                      <p:cBhvr>
                                        <p:cTn id="37" dur="1000"/>
                                        <p:tgtEl>
                                          <p:spTgt spid="45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48"/>
                                        </p:tgtEl>
                                        <p:attrNameLst>
                                          <p:attrName>style.visibility</p:attrName>
                                        </p:attrNameLst>
                                      </p:cBhvr>
                                      <p:to>
                                        <p:strVal val="visible"/>
                                      </p:to>
                                    </p:set>
                                    <p:animEffect transition="in" filter="fade">
                                      <p:cBhvr>
                                        <p:cTn id="42" dur="1000"/>
                                        <p:tgtEl>
                                          <p:spTgt spid="448"/>
                                        </p:tgtEl>
                                      </p:cBhvr>
                                    </p:animEffect>
                                  </p:childTnLst>
                                </p:cTn>
                              </p:par>
                              <p:par>
                                <p:cTn id="43" presetID="10" presetClass="entr" presetSubtype="0" fill="hold" nodeType="withEffect">
                                  <p:stCondLst>
                                    <p:cond delay="0"/>
                                  </p:stCondLst>
                                  <p:childTnLst>
                                    <p:set>
                                      <p:cBhvr>
                                        <p:cTn id="44" dur="1" fill="hold">
                                          <p:stCondLst>
                                            <p:cond delay="0"/>
                                          </p:stCondLst>
                                        </p:cTn>
                                        <p:tgtEl>
                                          <p:spTgt spid="454"/>
                                        </p:tgtEl>
                                        <p:attrNameLst>
                                          <p:attrName>style.visibility</p:attrName>
                                        </p:attrNameLst>
                                      </p:cBhvr>
                                      <p:to>
                                        <p:strVal val="visible"/>
                                      </p:to>
                                    </p:set>
                                    <p:animEffect transition="in" filter="fade">
                                      <p:cBhvr>
                                        <p:cTn id="45" dur="1500"/>
                                        <p:tgtEl>
                                          <p:spTgt spid="45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49"/>
                                        </p:tgtEl>
                                        <p:attrNameLst>
                                          <p:attrName>style.visibility</p:attrName>
                                        </p:attrNameLst>
                                      </p:cBhvr>
                                      <p:to>
                                        <p:strVal val="visible"/>
                                      </p:to>
                                    </p:set>
                                    <p:animEffect transition="in" filter="fade">
                                      <p:cBhvr>
                                        <p:cTn id="50" dur="1000"/>
                                        <p:tgtEl>
                                          <p:spTgt spid="449"/>
                                        </p:tgtEl>
                                      </p:cBhvr>
                                    </p:animEffect>
                                  </p:childTnLst>
                                </p:cTn>
                              </p:par>
                              <p:par>
                                <p:cTn id="51" presetID="10" presetClass="entr" presetSubtype="0" fill="hold" nodeType="withEffect">
                                  <p:stCondLst>
                                    <p:cond delay="0"/>
                                  </p:stCondLst>
                                  <p:childTnLst>
                                    <p:set>
                                      <p:cBhvr>
                                        <p:cTn id="52" dur="1" fill="hold">
                                          <p:stCondLst>
                                            <p:cond delay="0"/>
                                          </p:stCondLst>
                                        </p:cTn>
                                        <p:tgtEl>
                                          <p:spTgt spid="455"/>
                                        </p:tgtEl>
                                        <p:attrNameLst>
                                          <p:attrName>style.visibility</p:attrName>
                                        </p:attrNameLst>
                                      </p:cBhvr>
                                      <p:to>
                                        <p:strVal val="visible"/>
                                      </p:to>
                                    </p:set>
                                    <p:animEffect transition="in" filter="fade">
                                      <p:cBhvr>
                                        <p:cTn id="53" dur="1000"/>
                                        <p:tgtEl>
                                          <p:spTgt spid="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31"/>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BFS Implementation: In Action</a:t>
            </a:r>
            <a:endParaRPr/>
          </a:p>
        </p:txBody>
      </p:sp>
      <p:sp>
        <p:nvSpPr>
          <p:cNvPr id="462" name="Google Shape;462;p31"/>
          <p:cNvSpPr txBox="1"/>
          <p:nvPr/>
        </p:nvSpPr>
        <p:spPr>
          <a:xfrm>
            <a:off x="689530" y="1343888"/>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sp>
        <p:nvSpPr>
          <p:cNvPr id="463" name="Google Shape;463;p31"/>
          <p:cNvSpPr txBox="1"/>
          <p:nvPr/>
        </p:nvSpPr>
        <p:spPr>
          <a:xfrm>
            <a:off x="6474941" y="1219200"/>
            <a:ext cx="5471983" cy="5461686"/>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a:solidFill>
                  <a:schemeClr val="dk1"/>
                </a:solidFill>
                <a:latin typeface="Consolas"/>
                <a:ea typeface="Consolas"/>
                <a:cs typeface="Consolas"/>
                <a:sym typeface="Consolas"/>
              </a:rPr>
              <a:t>bfs</a:t>
            </a:r>
            <a:r>
              <a:rPr lang="en-US" sz="1600" b="0">
                <a:solidFill>
                  <a:schemeClr val="dk1"/>
                </a:solidFill>
                <a:latin typeface="Consolas"/>
                <a:ea typeface="Consolas"/>
                <a:cs typeface="Consolas"/>
                <a:sym typeface="Consolas"/>
              </a:rPr>
              <a:t>(</a:t>
            </a:r>
            <a:r>
              <a:rPr lang="en-US" sz="1600" b="0">
                <a:solidFill>
                  <a:schemeClr val="accent3"/>
                </a:solidFill>
                <a:latin typeface="Consolas"/>
                <a:ea typeface="Consolas"/>
                <a:cs typeface="Consolas"/>
                <a:sym typeface="Consolas"/>
              </a:rPr>
              <a:t>Graph</a:t>
            </a:r>
            <a:r>
              <a:rPr lang="en-US" sz="1600" b="0">
                <a:solidFill>
                  <a:schemeClr val="dk1"/>
                </a:solidFill>
                <a:latin typeface="Consolas"/>
                <a:ea typeface="Consolas"/>
                <a:cs typeface="Consolas"/>
                <a:sym typeface="Consolas"/>
              </a:rPr>
              <a:t> graph, </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 start)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Queue</a:t>
            </a:r>
            <a:r>
              <a:rPr lang="en-US" sz="1600" b="0">
                <a:solidFill>
                  <a:schemeClr val="dk1"/>
                </a:solidFill>
                <a:latin typeface="Consolas"/>
                <a:ea typeface="Consolas"/>
                <a:cs typeface="Consolas"/>
                <a:sym typeface="Consolas"/>
              </a:rPr>
              <a:t>&lt;</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&gt; perimeter = </a:t>
            </a:r>
            <a:r>
              <a:rPr lang="en-US" sz="1600" b="0">
                <a:solidFill>
                  <a:schemeClr val="accent2"/>
                </a:solidFill>
                <a:latin typeface="Consolas"/>
                <a:ea typeface="Consolas"/>
                <a:cs typeface="Consolas"/>
                <a:sym typeface="Consolas"/>
              </a:rPr>
              <a:t>new</a:t>
            </a: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Queue</a:t>
            </a:r>
            <a:r>
              <a:rPr lang="en-US" sz="1600" b="0">
                <a:solidFill>
                  <a:schemeClr val="dk1"/>
                </a:solidFill>
                <a:latin typeface="Consolas"/>
                <a:ea typeface="Consolas"/>
                <a:cs typeface="Consolas"/>
                <a:sym typeface="Consolas"/>
              </a:rPr>
              <a:t>&lt;&gt;();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Set</a:t>
            </a:r>
            <a:r>
              <a:rPr lang="en-US" sz="1600" b="0">
                <a:solidFill>
                  <a:schemeClr val="dk1"/>
                </a:solidFill>
                <a:latin typeface="Consolas"/>
                <a:ea typeface="Consolas"/>
                <a:cs typeface="Consolas"/>
                <a:sym typeface="Consolas"/>
              </a:rPr>
              <a:t>&lt;</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&gt; visited = </a:t>
            </a:r>
            <a:r>
              <a:rPr lang="en-US" sz="1600" b="0">
                <a:solidFill>
                  <a:schemeClr val="accent2"/>
                </a:solidFill>
                <a:latin typeface="Consolas"/>
                <a:ea typeface="Consolas"/>
                <a:cs typeface="Consolas"/>
                <a:sym typeface="Consolas"/>
              </a:rPr>
              <a:t>new</a:t>
            </a: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Set</a:t>
            </a:r>
            <a:r>
              <a:rPr lang="en-US" sz="1600" b="0">
                <a:solidFill>
                  <a:schemeClr val="dk1"/>
                </a:solidFill>
                <a:latin typeface="Consolas"/>
                <a:ea typeface="Consolas"/>
                <a:cs typeface="Consolas"/>
                <a:sym typeface="Consolas"/>
              </a:rPr>
              <a:t>&lt;&gt;();  </a:t>
            </a:r>
            <a:endParaRPr/>
          </a:p>
          <a:p>
            <a:pPr marL="0" marR="0" lvl="0" indent="0" algn="l" rtl="0">
              <a:lnSpc>
                <a:spcPct val="120000"/>
              </a:lnSpc>
              <a:spcBef>
                <a:spcPts val="0"/>
              </a:spcBef>
              <a:spcAft>
                <a:spcPts val="0"/>
              </a:spcAft>
              <a:buClr>
                <a:srgbClr val="4B2A85"/>
              </a:buClr>
              <a:buSzPts val="960"/>
              <a:buFont typeface="Noto Sans Symbols"/>
              <a:buNone/>
            </a:pPr>
            <a:endParaRPr sz="1600" b="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add</a:t>
            </a:r>
            <a:r>
              <a:rPr lang="en-US" sz="1600" b="0">
                <a:solidFill>
                  <a:schemeClr val="dk1"/>
                </a:solidFill>
                <a:latin typeface="Consolas"/>
                <a:ea typeface="Consolas"/>
                <a:cs typeface="Consolas"/>
                <a:sym typeface="Consolas"/>
              </a:rPr>
              <a:t>(start);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add</a:t>
            </a:r>
            <a:r>
              <a:rPr lang="en-US" sz="1600" b="0">
                <a:solidFill>
                  <a:schemeClr val="dk1"/>
                </a:solidFill>
                <a:latin typeface="Consolas"/>
                <a:ea typeface="Consolas"/>
                <a:cs typeface="Consolas"/>
                <a:sym typeface="Consolas"/>
              </a:rPr>
              <a:t>(start);</a:t>
            </a:r>
            <a:endParaRPr/>
          </a:p>
          <a:p>
            <a:pPr marL="0" marR="0" lvl="0" indent="0" algn="l" rtl="0">
              <a:lnSpc>
                <a:spcPct val="120000"/>
              </a:lnSpc>
              <a:spcBef>
                <a:spcPts val="0"/>
              </a:spcBef>
              <a:spcAft>
                <a:spcPts val="0"/>
              </a:spcAft>
              <a:buClr>
                <a:srgbClr val="4B2A85"/>
              </a:buClr>
              <a:buSzPts val="960"/>
              <a:buFont typeface="Noto Sans Symbols"/>
              <a:buNone/>
            </a:pPr>
            <a:endParaRPr sz="1600" b="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while</a:t>
            </a:r>
            <a:r>
              <a:rPr lang="en-US" sz="1600" b="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isEmpty</a:t>
            </a:r>
            <a:r>
              <a:rPr lang="en-US" sz="1600" b="0">
                <a:solidFill>
                  <a:schemeClr val="dk1"/>
                </a:solidFill>
                <a:latin typeface="Consolas"/>
                <a:ea typeface="Consolas"/>
                <a:cs typeface="Consolas"/>
                <a:sym typeface="Consolas"/>
              </a:rPr>
              <a: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 from = perimeter.</a:t>
            </a:r>
            <a:r>
              <a:rPr lang="en-US" sz="1600" b="1">
                <a:solidFill>
                  <a:schemeClr val="dk1"/>
                </a:solidFill>
                <a:latin typeface="Consolas"/>
                <a:ea typeface="Consolas"/>
                <a:cs typeface="Consolas"/>
                <a:sym typeface="Consolas"/>
              </a:rPr>
              <a:t>remove</a:t>
            </a:r>
            <a:r>
              <a:rPr lang="en-US" sz="1600" b="0">
                <a:solidFill>
                  <a:schemeClr val="dk1"/>
                </a:solidFill>
                <a:latin typeface="Consolas"/>
                <a:ea typeface="Consolas"/>
                <a:cs typeface="Consolas"/>
                <a:sym typeface="Consolas"/>
              </a:rPr>
              <a: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for</a:t>
            </a: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Edge</a:t>
            </a:r>
            <a:r>
              <a:rPr lang="en-US" sz="1600" b="0">
                <a:solidFill>
                  <a:schemeClr val="dk1"/>
                </a:solidFill>
                <a:latin typeface="Consolas"/>
                <a:ea typeface="Consolas"/>
                <a:cs typeface="Consolas"/>
                <a:sym typeface="Consolas"/>
              </a:rPr>
              <a:t> edge : graph.</a:t>
            </a:r>
            <a:r>
              <a:rPr lang="en-US" sz="1600" b="1">
                <a:solidFill>
                  <a:schemeClr val="dk1"/>
                </a:solidFill>
                <a:latin typeface="Consolas"/>
                <a:ea typeface="Consolas"/>
                <a:cs typeface="Consolas"/>
                <a:sym typeface="Consolas"/>
              </a:rPr>
              <a:t>edgesFrom</a:t>
            </a:r>
            <a:r>
              <a:rPr lang="en-US" sz="1600" b="0">
                <a:solidFill>
                  <a:schemeClr val="dk1"/>
                </a:solidFill>
                <a:latin typeface="Consolas"/>
                <a:ea typeface="Consolas"/>
                <a:cs typeface="Consolas"/>
                <a:sym typeface="Consolas"/>
              </a:rPr>
              <a:t>(from))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 to = edge.</a:t>
            </a:r>
            <a:r>
              <a:rPr lang="en-US" sz="1600" b="1">
                <a:solidFill>
                  <a:schemeClr val="dk1"/>
                </a:solidFill>
                <a:latin typeface="Consolas"/>
                <a:ea typeface="Consolas"/>
                <a:cs typeface="Consolas"/>
                <a:sym typeface="Consolas"/>
              </a:rPr>
              <a:t>to</a:t>
            </a:r>
            <a:r>
              <a:rPr lang="en-US" sz="1600" b="0">
                <a:solidFill>
                  <a:schemeClr val="dk1"/>
                </a:solidFill>
                <a:latin typeface="Consolas"/>
                <a:ea typeface="Consolas"/>
                <a:cs typeface="Consolas"/>
                <a:sym typeface="Consolas"/>
              </a:rPr>
              <a: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if</a:t>
            </a:r>
            <a:r>
              <a:rPr lang="en-US" sz="1600" b="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contains</a:t>
            </a:r>
            <a:r>
              <a:rPr lang="en-US" sz="1600" b="0">
                <a:solidFill>
                  <a:schemeClr val="dk1"/>
                </a:solidFill>
                <a:latin typeface="Consolas"/>
                <a:ea typeface="Consolas"/>
                <a:cs typeface="Consolas"/>
                <a:sym typeface="Consolas"/>
              </a:rPr>
              <a:t>(to))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add</a:t>
            </a:r>
            <a:r>
              <a:rPr lang="en-US" sz="1600" b="0">
                <a:solidFill>
                  <a:schemeClr val="dk1"/>
                </a:solidFill>
                <a:latin typeface="Consolas"/>
                <a:ea typeface="Consolas"/>
                <a:cs typeface="Consolas"/>
                <a:sym typeface="Consolas"/>
              </a:rPr>
              <a:t>(to);</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add</a:t>
            </a:r>
            <a:r>
              <a:rPr lang="en-US" sz="1600" b="0">
                <a:solidFill>
                  <a:schemeClr val="dk1"/>
                </a:solidFill>
                <a:latin typeface="Consolas"/>
                <a:ea typeface="Consolas"/>
                <a:cs typeface="Consolas"/>
                <a:sym typeface="Consolas"/>
              </a:rPr>
              <a:t>(to);</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a:t>
            </a:r>
            <a:endParaRPr/>
          </a:p>
        </p:txBody>
      </p:sp>
      <p:sp>
        <p:nvSpPr>
          <p:cNvPr id="464" name="Google Shape;464;p31"/>
          <p:cNvSpPr/>
          <p:nvPr/>
        </p:nvSpPr>
        <p:spPr>
          <a:xfrm>
            <a:off x="1125353" y="4095939"/>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1</a:t>
            </a:r>
            <a:endParaRPr sz="2133" b="0" i="0" u="none" strike="noStrike" cap="none">
              <a:solidFill>
                <a:srgbClr val="000000"/>
              </a:solidFill>
              <a:latin typeface="Calibri"/>
              <a:ea typeface="Calibri"/>
              <a:cs typeface="Calibri"/>
              <a:sym typeface="Calibri"/>
            </a:endParaRPr>
          </a:p>
        </p:txBody>
      </p:sp>
      <p:sp>
        <p:nvSpPr>
          <p:cNvPr id="465" name="Google Shape;465;p31"/>
          <p:cNvSpPr/>
          <p:nvPr/>
        </p:nvSpPr>
        <p:spPr>
          <a:xfrm>
            <a:off x="1276632" y="4921245"/>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2</a:t>
            </a:r>
            <a:endParaRPr sz="2133" b="0" i="0" u="none" strike="noStrike" cap="none">
              <a:solidFill>
                <a:srgbClr val="000000"/>
              </a:solidFill>
              <a:latin typeface="Calibri"/>
              <a:ea typeface="Calibri"/>
              <a:cs typeface="Calibri"/>
              <a:sym typeface="Calibri"/>
            </a:endParaRPr>
          </a:p>
        </p:txBody>
      </p:sp>
      <p:sp>
        <p:nvSpPr>
          <p:cNvPr id="466" name="Google Shape;466;p31"/>
          <p:cNvSpPr/>
          <p:nvPr/>
        </p:nvSpPr>
        <p:spPr>
          <a:xfrm>
            <a:off x="2664478" y="3043730"/>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3</a:t>
            </a:r>
            <a:endParaRPr sz="2133" b="0" i="0" u="none" strike="noStrike" cap="none">
              <a:solidFill>
                <a:srgbClr val="000000"/>
              </a:solidFill>
              <a:latin typeface="Calibri"/>
              <a:ea typeface="Calibri"/>
              <a:cs typeface="Calibri"/>
              <a:sym typeface="Calibri"/>
            </a:endParaRPr>
          </a:p>
        </p:txBody>
      </p:sp>
      <p:sp>
        <p:nvSpPr>
          <p:cNvPr id="467" name="Google Shape;467;p31"/>
          <p:cNvSpPr/>
          <p:nvPr/>
        </p:nvSpPr>
        <p:spPr>
          <a:xfrm>
            <a:off x="2326879" y="3873226"/>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4</a:t>
            </a:r>
            <a:endParaRPr sz="2133" b="0" i="0" u="none" strike="noStrike" cap="none">
              <a:solidFill>
                <a:srgbClr val="000000"/>
              </a:solidFill>
              <a:latin typeface="Calibri"/>
              <a:ea typeface="Calibri"/>
              <a:cs typeface="Calibri"/>
              <a:sym typeface="Calibri"/>
            </a:endParaRPr>
          </a:p>
        </p:txBody>
      </p:sp>
      <p:sp>
        <p:nvSpPr>
          <p:cNvPr id="468" name="Google Shape;468;p31"/>
          <p:cNvSpPr/>
          <p:nvPr/>
        </p:nvSpPr>
        <p:spPr>
          <a:xfrm>
            <a:off x="2418147" y="5071258"/>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5</a:t>
            </a:r>
            <a:endParaRPr sz="2133" b="0" i="0" u="none" strike="noStrike" cap="none">
              <a:solidFill>
                <a:srgbClr val="000000"/>
              </a:solidFill>
              <a:latin typeface="Calibri"/>
              <a:ea typeface="Calibri"/>
              <a:cs typeface="Calibri"/>
              <a:sym typeface="Calibri"/>
            </a:endParaRPr>
          </a:p>
        </p:txBody>
      </p:sp>
      <p:sp>
        <p:nvSpPr>
          <p:cNvPr id="469" name="Google Shape;469;p31"/>
          <p:cNvSpPr/>
          <p:nvPr/>
        </p:nvSpPr>
        <p:spPr>
          <a:xfrm>
            <a:off x="3561068" y="5319997"/>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6</a:t>
            </a:r>
            <a:endParaRPr sz="2133" b="0" i="0" u="none" strike="noStrike" cap="none">
              <a:solidFill>
                <a:srgbClr val="000000"/>
              </a:solidFill>
              <a:latin typeface="Calibri"/>
              <a:ea typeface="Calibri"/>
              <a:cs typeface="Calibri"/>
              <a:sym typeface="Calibri"/>
            </a:endParaRPr>
          </a:p>
        </p:txBody>
      </p:sp>
      <p:sp>
        <p:nvSpPr>
          <p:cNvPr id="470" name="Google Shape;470;p31"/>
          <p:cNvSpPr/>
          <p:nvPr/>
        </p:nvSpPr>
        <p:spPr>
          <a:xfrm>
            <a:off x="4252334" y="4276076"/>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7</a:t>
            </a:r>
            <a:endParaRPr sz="2133" b="0" i="0" u="none" strike="noStrike" cap="none">
              <a:solidFill>
                <a:srgbClr val="000000"/>
              </a:solidFill>
              <a:latin typeface="Calibri"/>
              <a:ea typeface="Calibri"/>
              <a:cs typeface="Calibri"/>
              <a:sym typeface="Calibri"/>
            </a:endParaRPr>
          </a:p>
        </p:txBody>
      </p:sp>
      <p:sp>
        <p:nvSpPr>
          <p:cNvPr id="471" name="Google Shape;471;p31"/>
          <p:cNvSpPr/>
          <p:nvPr/>
        </p:nvSpPr>
        <p:spPr>
          <a:xfrm>
            <a:off x="2082013" y="6009123"/>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8</a:t>
            </a:r>
            <a:endParaRPr sz="2133" b="0" i="0" u="none" strike="noStrike" cap="none">
              <a:solidFill>
                <a:srgbClr val="000000"/>
              </a:solidFill>
              <a:latin typeface="Calibri"/>
              <a:ea typeface="Calibri"/>
              <a:cs typeface="Calibri"/>
              <a:sym typeface="Calibri"/>
            </a:endParaRPr>
          </a:p>
        </p:txBody>
      </p:sp>
      <p:cxnSp>
        <p:nvCxnSpPr>
          <p:cNvPr id="472" name="Google Shape;472;p31"/>
          <p:cNvCxnSpPr>
            <a:stCxn id="464" idx="2"/>
            <a:endCxn id="465" idx="0"/>
          </p:cNvCxnSpPr>
          <p:nvPr/>
        </p:nvCxnSpPr>
        <p:spPr>
          <a:xfrm>
            <a:off x="1336953" y="4433139"/>
            <a:ext cx="151200" cy="488100"/>
          </a:xfrm>
          <a:prstGeom prst="straightConnector1">
            <a:avLst/>
          </a:prstGeom>
          <a:noFill/>
          <a:ln w="19050" cap="flat" cmpd="sng">
            <a:solidFill>
              <a:schemeClr val="dk2"/>
            </a:solidFill>
            <a:prstDash val="solid"/>
            <a:round/>
            <a:headEnd type="none" w="sm" len="sm"/>
            <a:tailEnd type="none" w="sm" len="sm"/>
          </a:ln>
        </p:spPr>
      </p:cxnSp>
      <p:cxnSp>
        <p:nvCxnSpPr>
          <p:cNvPr id="473" name="Google Shape;473;p31"/>
          <p:cNvCxnSpPr>
            <a:stCxn id="464" idx="3"/>
            <a:endCxn id="467" idx="1"/>
          </p:cNvCxnSpPr>
          <p:nvPr/>
        </p:nvCxnSpPr>
        <p:spPr>
          <a:xfrm rot="10800000" flipH="1">
            <a:off x="1548553" y="4041939"/>
            <a:ext cx="778200" cy="222600"/>
          </a:xfrm>
          <a:prstGeom prst="straightConnector1">
            <a:avLst/>
          </a:prstGeom>
          <a:noFill/>
          <a:ln w="19050" cap="flat" cmpd="sng">
            <a:solidFill>
              <a:schemeClr val="dk2"/>
            </a:solidFill>
            <a:prstDash val="solid"/>
            <a:round/>
            <a:headEnd type="none" w="sm" len="sm"/>
            <a:tailEnd type="none" w="sm" len="sm"/>
          </a:ln>
        </p:spPr>
      </p:cxnSp>
      <p:cxnSp>
        <p:nvCxnSpPr>
          <p:cNvPr id="474" name="Google Shape;474;p31"/>
          <p:cNvCxnSpPr>
            <a:stCxn id="466" idx="2"/>
            <a:endCxn id="467" idx="0"/>
          </p:cNvCxnSpPr>
          <p:nvPr/>
        </p:nvCxnSpPr>
        <p:spPr>
          <a:xfrm flipH="1">
            <a:off x="2538578" y="3380930"/>
            <a:ext cx="337500" cy="492300"/>
          </a:xfrm>
          <a:prstGeom prst="straightConnector1">
            <a:avLst/>
          </a:prstGeom>
          <a:noFill/>
          <a:ln w="19050" cap="flat" cmpd="sng">
            <a:solidFill>
              <a:schemeClr val="dk2"/>
            </a:solidFill>
            <a:prstDash val="solid"/>
            <a:round/>
            <a:headEnd type="none" w="sm" len="sm"/>
            <a:tailEnd type="none" w="sm" len="sm"/>
          </a:ln>
        </p:spPr>
      </p:cxnSp>
      <p:cxnSp>
        <p:nvCxnSpPr>
          <p:cNvPr id="475" name="Google Shape;475;p31"/>
          <p:cNvCxnSpPr>
            <a:stCxn id="469" idx="0"/>
            <a:endCxn id="470" idx="2"/>
          </p:cNvCxnSpPr>
          <p:nvPr/>
        </p:nvCxnSpPr>
        <p:spPr>
          <a:xfrm rot="10800000" flipH="1">
            <a:off x="3772668" y="4613197"/>
            <a:ext cx="691200" cy="706800"/>
          </a:xfrm>
          <a:prstGeom prst="straightConnector1">
            <a:avLst/>
          </a:prstGeom>
          <a:noFill/>
          <a:ln w="19050" cap="flat" cmpd="sng">
            <a:solidFill>
              <a:schemeClr val="dk2"/>
            </a:solidFill>
            <a:prstDash val="solid"/>
            <a:round/>
            <a:headEnd type="none" w="sm" len="sm"/>
            <a:tailEnd type="none" w="sm" len="sm"/>
          </a:ln>
        </p:spPr>
      </p:cxnSp>
      <p:cxnSp>
        <p:nvCxnSpPr>
          <p:cNvPr id="476" name="Google Shape;476;p31"/>
          <p:cNvCxnSpPr>
            <a:stCxn id="469" idx="1"/>
            <a:endCxn id="468" idx="3"/>
          </p:cNvCxnSpPr>
          <p:nvPr/>
        </p:nvCxnSpPr>
        <p:spPr>
          <a:xfrm rot="10800000">
            <a:off x="2841368" y="5239897"/>
            <a:ext cx="719700" cy="248700"/>
          </a:xfrm>
          <a:prstGeom prst="straightConnector1">
            <a:avLst/>
          </a:prstGeom>
          <a:noFill/>
          <a:ln w="19050" cap="flat" cmpd="sng">
            <a:solidFill>
              <a:schemeClr val="dk2"/>
            </a:solidFill>
            <a:prstDash val="solid"/>
            <a:round/>
            <a:headEnd type="none" w="sm" len="sm"/>
            <a:tailEnd type="none" w="sm" len="sm"/>
          </a:ln>
        </p:spPr>
      </p:cxnSp>
      <p:cxnSp>
        <p:nvCxnSpPr>
          <p:cNvPr id="477" name="Google Shape;477;p31"/>
          <p:cNvCxnSpPr>
            <a:stCxn id="465" idx="3"/>
            <a:endCxn id="468" idx="1"/>
          </p:cNvCxnSpPr>
          <p:nvPr/>
        </p:nvCxnSpPr>
        <p:spPr>
          <a:xfrm>
            <a:off x="1699832" y="5089845"/>
            <a:ext cx="718200" cy="150000"/>
          </a:xfrm>
          <a:prstGeom prst="straightConnector1">
            <a:avLst/>
          </a:prstGeom>
          <a:noFill/>
          <a:ln w="19050" cap="flat" cmpd="sng">
            <a:solidFill>
              <a:schemeClr val="dk2"/>
            </a:solidFill>
            <a:prstDash val="solid"/>
            <a:round/>
            <a:headEnd type="none" w="sm" len="sm"/>
            <a:tailEnd type="none" w="sm" len="sm"/>
          </a:ln>
        </p:spPr>
      </p:cxnSp>
      <p:cxnSp>
        <p:nvCxnSpPr>
          <p:cNvPr id="478" name="Google Shape;478;p31"/>
          <p:cNvCxnSpPr>
            <a:stCxn id="468" idx="2"/>
            <a:endCxn id="471" idx="0"/>
          </p:cNvCxnSpPr>
          <p:nvPr/>
        </p:nvCxnSpPr>
        <p:spPr>
          <a:xfrm flipH="1">
            <a:off x="2293747" y="5408458"/>
            <a:ext cx="336000" cy="600600"/>
          </a:xfrm>
          <a:prstGeom prst="straightConnector1">
            <a:avLst/>
          </a:prstGeom>
          <a:noFill/>
          <a:ln w="19050" cap="flat" cmpd="sng">
            <a:solidFill>
              <a:schemeClr val="dk2"/>
            </a:solidFill>
            <a:prstDash val="solid"/>
            <a:round/>
            <a:headEnd type="none" w="sm" len="sm"/>
            <a:tailEnd type="none" w="sm" len="sm"/>
          </a:ln>
        </p:spPr>
      </p:cxnSp>
      <p:sp>
        <p:nvSpPr>
          <p:cNvPr id="479" name="Google Shape;479;p31"/>
          <p:cNvSpPr txBox="1"/>
          <p:nvPr/>
        </p:nvSpPr>
        <p:spPr>
          <a:xfrm>
            <a:off x="85543" y="4010145"/>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480" name="Google Shape;480;p31"/>
          <p:cNvSpPr txBox="1"/>
          <p:nvPr/>
        </p:nvSpPr>
        <p:spPr>
          <a:xfrm>
            <a:off x="842036" y="3481104"/>
            <a:ext cx="10134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4C3283"/>
                </a:solidFill>
                <a:latin typeface="Quattrocento Sans"/>
                <a:ea typeface="Quattrocento Sans"/>
                <a:cs typeface="Quattrocento Sans"/>
                <a:sym typeface="Quattrocento Sans"/>
              </a:rPr>
              <a:t>VISITED</a:t>
            </a:r>
            <a:endParaRPr>
              <a:solidFill>
                <a:srgbClr val="4C3283"/>
              </a:solidFill>
            </a:endParaRPr>
          </a:p>
        </p:txBody>
      </p:sp>
      <p:sp>
        <p:nvSpPr>
          <p:cNvPr id="481" name="Google Shape;481;p31"/>
          <p:cNvSpPr/>
          <p:nvPr/>
        </p:nvSpPr>
        <p:spPr>
          <a:xfrm>
            <a:off x="3302856" y="4203677"/>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9</a:t>
            </a:r>
            <a:endParaRPr sz="2133" b="0" i="0" u="none" strike="noStrike" cap="none">
              <a:solidFill>
                <a:srgbClr val="000000"/>
              </a:solidFill>
              <a:latin typeface="Calibri"/>
              <a:ea typeface="Calibri"/>
              <a:cs typeface="Calibri"/>
              <a:sym typeface="Calibri"/>
            </a:endParaRPr>
          </a:p>
        </p:txBody>
      </p:sp>
      <p:cxnSp>
        <p:nvCxnSpPr>
          <p:cNvPr id="482" name="Google Shape;482;p31"/>
          <p:cNvCxnSpPr>
            <a:stCxn id="469" idx="0"/>
            <a:endCxn id="481" idx="2"/>
          </p:cNvCxnSpPr>
          <p:nvPr/>
        </p:nvCxnSpPr>
        <p:spPr>
          <a:xfrm rot="10800000">
            <a:off x="3514368" y="4540897"/>
            <a:ext cx="258300" cy="779100"/>
          </a:xfrm>
          <a:prstGeom prst="straightConnector1">
            <a:avLst/>
          </a:prstGeom>
          <a:noFill/>
          <a:ln w="19050" cap="flat" cmpd="sng">
            <a:solidFill>
              <a:schemeClr val="dk2"/>
            </a:solidFill>
            <a:prstDash val="solid"/>
            <a:round/>
            <a:headEnd type="none" w="sm" len="sm"/>
            <a:tailEnd type="none" w="sm" len="sm"/>
          </a:ln>
        </p:spPr>
      </p:cxnSp>
      <p:sp>
        <p:nvSpPr>
          <p:cNvPr id="483" name="Google Shape;483;p31"/>
          <p:cNvSpPr/>
          <p:nvPr/>
        </p:nvSpPr>
        <p:spPr>
          <a:xfrm>
            <a:off x="1075351" y="404090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4" name="Google Shape;484;p31"/>
          <p:cNvSpPr/>
          <p:nvPr/>
        </p:nvSpPr>
        <p:spPr>
          <a:xfrm>
            <a:off x="1244568" y="486619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5" name="Google Shape;485;p31"/>
          <p:cNvSpPr/>
          <p:nvPr/>
        </p:nvSpPr>
        <p:spPr>
          <a:xfrm>
            <a:off x="2007229" y="5936248"/>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6" name="Google Shape;486;p31"/>
          <p:cNvSpPr/>
          <p:nvPr/>
        </p:nvSpPr>
        <p:spPr>
          <a:xfrm>
            <a:off x="2338110" y="4998383"/>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7" name="Google Shape;487;p31"/>
          <p:cNvSpPr/>
          <p:nvPr/>
        </p:nvSpPr>
        <p:spPr>
          <a:xfrm>
            <a:off x="3511081" y="526494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8" name="Google Shape;488;p31"/>
          <p:cNvSpPr/>
          <p:nvPr/>
        </p:nvSpPr>
        <p:spPr>
          <a:xfrm>
            <a:off x="3253216" y="414861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9" name="Google Shape;489;p31"/>
          <p:cNvSpPr/>
          <p:nvPr/>
        </p:nvSpPr>
        <p:spPr>
          <a:xfrm>
            <a:off x="4202320" y="4221026"/>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90" name="Google Shape;490;p31"/>
          <p:cNvSpPr/>
          <p:nvPr/>
        </p:nvSpPr>
        <p:spPr>
          <a:xfrm>
            <a:off x="2254116" y="3798844"/>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91" name="Google Shape;491;p31"/>
          <p:cNvSpPr/>
          <p:nvPr/>
        </p:nvSpPr>
        <p:spPr>
          <a:xfrm>
            <a:off x="2614465" y="2987742"/>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492" name="Google Shape;492;p31"/>
          <p:cNvCxnSpPr>
            <a:stCxn id="467" idx="2"/>
            <a:endCxn id="468" idx="0"/>
          </p:cNvCxnSpPr>
          <p:nvPr/>
        </p:nvCxnSpPr>
        <p:spPr>
          <a:xfrm>
            <a:off x="2538479" y="4210426"/>
            <a:ext cx="91200" cy="860700"/>
          </a:xfrm>
          <a:prstGeom prst="straightConnector1">
            <a:avLst/>
          </a:prstGeom>
          <a:noFill/>
          <a:ln w="19050" cap="flat" cmpd="sng">
            <a:solidFill>
              <a:schemeClr val="dk2"/>
            </a:solidFill>
            <a:prstDash val="solid"/>
            <a:round/>
            <a:headEnd type="none" w="sm" len="sm"/>
            <a:tailEnd type="none" w="sm" len="sm"/>
          </a:ln>
        </p:spPr>
      </p:cxnSp>
      <p:graphicFrame>
        <p:nvGraphicFramePr>
          <p:cNvPr id="493" name="Google Shape;493;p31"/>
          <p:cNvGraphicFramePr/>
          <p:nvPr/>
        </p:nvGraphicFramePr>
        <p:xfrm>
          <a:off x="730272" y="1742789"/>
          <a:ext cx="4643000" cy="568550"/>
        </p:xfrm>
        <a:graphic>
          <a:graphicData uri="http://schemas.openxmlformats.org/drawingml/2006/table">
            <a:tbl>
              <a:tblPr firstRow="1" bandRow="1">
                <a:noFill/>
                <a:tableStyleId>{C6F4A71E-2EC3-4D22-9284-7B01D5CB0B2A}</a:tableStyleId>
              </a:tblPr>
              <a:tblGrid>
                <a:gridCol w="4643000">
                  <a:extLst>
                    <a:ext uri="{9D8B030D-6E8A-4147-A177-3AD203B41FA5}">
                      <a16:colId xmlns:a16="http://schemas.microsoft.com/office/drawing/2014/main" val="20000"/>
                    </a:ext>
                  </a:extLst>
                </a:gridCol>
              </a:tblGrid>
              <a:tr h="568550">
                <a:tc>
                  <a:txBody>
                    <a:bodyPr/>
                    <a:lstStyle/>
                    <a:p>
                      <a:pPr marL="0" marR="0" lvl="0" indent="0" algn="l" rtl="0">
                        <a:spcBef>
                          <a:spcPts val="0"/>
                        </a:spcBef>
                        <a:spcAft>
                          <a:spcPts val="0"/>
                        </a:spcAft>
                        <a:buNone/>
                      </a:pPr>
                      <a:endParaRPr sz="180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accent5"/>
                      </a:solidFill>
                      <a:prstDash val="solid"/>
                      <a:round/>
                      <a:headEnd type="none" w="sm" len="sm"/>
                      <a:tailEnd type="none" w="sm" len="sm"/>
                    </a:lnT>
                    <a:lnB w="38100"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sp>
        <p:nvSpPr>
          <p:cNvPr id="494" name="Google Shape;494;p31"/>
          <p:cNvSpPr txBox="1"/>
          <p:nvPr/>
        </p:nvSpPr>
        <p:spPr>
          <a:xfrm>
            <a:off x="1382316" y="1842981"/>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1</a:t>
            </a:r>
            <a:endParaRPr/>
          </a:p>
        </p:txBody>
      </p:sp>
      <p:sp>
        <p:nvSpPr>
          <p:cNvPr id="495" name="Google Shape;495;p31"/>
          <p:cNvSpPr/>
          <p:nvPr/>
        </p:nvSpPr>
        <p:spPr>
          <a:xfrm>
            <a:off x="461913" y="1888452"/>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96" name="Google Shape;496;p31"/>
          <p:cNvSpPr/>
          <p:nvPr/>
        </p:nvSpPr>
        <p:spPr>
          <a:xfrm>
            <a:off x="5373277" y="1886297"/>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97" name="Google Shape;497;p31"/>
          <p:cNvSpPr txBox="1"/>
          <p:nvPr/>
        </p:nvSpPr>
        <p:spPr>
          <a:xfrm>
            <a:off x="1770709" y="184569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2</a:t>
            </a:r>
            <a:endParaRPr/>
          </a:p>
        </p:txBody>
      </p:sp>
      <p:sp>
        <p:nvSpPr>
          <p:cNvPr id="498" name="Google Shape;498;p31"/>
          <p:cNvSpPr txBox="1"/>
          <p:nvPr/>
        </p:nvSpPr>
        <p:spPr>
          <a:xfrm>
            <a:off x="2150257" y="1846459"/>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4</a:t>
            </a:r>
            <a:endParaRPr/>
          </a:p>
        </p:txBody>
      </p:sp>
      <p:sp>
        <p:nvSpPr>
          <p:cNvPr id="499" name="Google Shape;499;p31"/>
          <p:cNvSpPr txBox="1"/>
          <p:nvPr/>
        </p:nvSpPr>
        <p:spPr>
          <a:xfrm>
            <a:off x="2534704" y="184301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5</a:t>
            </a:r>
            <a:endParaRPr/>
          </a:p>
        </p:txBody>
      </p:sp>
      <p:sp>
        <p:nvSpPr>
          <p:cNvPr id="500" name="Google Shape;500;p31"/>
          <p:cNvSpPr txBox="1"/>
          <p:nvPr/>
        </p:nvSpPr>
        <p:spPr>
          <a:xfrm>
            <a:off x="2923097" y="1845727"/>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3</a:t>
            </a:r>
            <a:endParaRPr/>
          </a:p>
        </p:txBody>
      </p:sp>
      <p:sp>
        <p:nvSpPr>
          <p:cNvPr id="501" name="Google Shape;501;p31"/>
          <p:cNvSpPr txBox="1"/>
          <p:nvPr/>
        </p:nvSpPr>
        <p:spPr>
          <a:xfrm>
            <a:off x="3302645" y="184648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6</a:t>
            </a:r>
            <a:endParaRPr/>
          </a:p>
        </p:txBody>
      </p:sp>
      <p:sp>
        <p:nvSpPr>
          <p:cNvPr id="502" name="Google Shape;502;p31"/>
          <p:cNvSpPr txBox="1"/>
          <p:nvPr/>
        </p:nvSpPr>
        <p:spPr>
          <a:xfrm>
            <a:off x="3696197" y="1842981"/>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8</a:t>
            </a:r>
            <a:endParaRPr/>
          </a:p>
        </p:txBody>
      </p:sp>
      <p:sp>
        <p:nvSpPr>
          <p:cNvPr id="503" name="Google Shape;503;p31"/>
          <p:cNvSpPr txBox="1"/>
          <p:nvPr/>
        </p:nvSpPr>
        <p:spPr>
          <a:xfrm>
            <a:off x="4084590" y="184569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9</a:t>
            </a:r>
            <a:endParaRPr/>
          </a:p>
        </p:txBody>
      </p:sp>
      <p:sp>
        <p:nvSpPr>
          <p:cNvPr id="504" name="Google Shape;504;p31"/>
          <p:cNvSpPr txBox="1"/>
          <p:nvPr/>
        </p:nvSpPr>
        <p:spPr>
          <a:xfrm>
            <a:off x="4464138" y="1846459"/>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7</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3"/>
                                        </p:tgtEl>
                                        <p:attrNameLst>
                                          <p:attrName>style.visibility</p:attrName>
                                        </p:attrNameLst>
                                      </p:cBhvr>
                                      <p:to>
                                        <p:strVal val="visible"/>
                                      </p:to>
                                    </p:set>
                                    <p:animEffect transition="in" filter="fade">
                                      <p:cBhvr>
                                        <p:cTn id="7" dur="500"/>
                                        <p:tgtEl>
                                          <p:spTgt spid="483"/>
                                        </p:tgtEl>
                                      </p:cBhvr>
                                    </p:animEffect>
                                  </p:childTnLst>
                                </p:cTn>
                              </p:par>
                              <p:par>
                                <p:cTn id="8" presetID="10" presetClass="entr" presetSubtype="0" fill="hold" nodeType="withEffect">
                                  <p:stCondLst>
                                    <p:cond delay="0"/>
                                  </p:stCondLst>
                                  <p:childTnLst>
                                    <p:set>
                                      <p:cBhvr>
                                        <p:cTn id="9" dur="1" fill="hold">
                                          <p:stCondLst>
                                            <p:cond delay="0"/>
                                          </p:stCondLst>
                                        </p:cTn>
                                        <p:tgtEl>
                                          <p:spTgt spid="494"/>
                                        </p:tgtEl>
                                        <p:attrNameLst>
                                          <p:attrName>style.visibility</p:attrName>
                                        </p:attrNameLst>
                                      </p:cBhvr>
                                      <p:to>
                                        <p:strVal val="visible"/>
                                      </p:to>
                                    </p:set>
                                    <p:animEffect transition="in" filter="fade">
                                      <p:cBhvr>
                                        <p:cTn id="10" dur="500"/>
                                        <p:tgtEl>
                                          <p:spTgt spid="49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xit" presetSubtype="8" fill="hold" nodeType="clickEffect">
                                  <p:stCondLst>
                                    <p:cond delay="0"/>
                                  </p:stCondLst>
                                  <p:childTnLst>
                                    <p:anim calcmode="lin" valueType="num">
                                      <p:cBhvr additive="base">
                                        <p:cTn id="14" dur="500"/>
                                        <p:tgtEl>
                                          <p:spTgt spid="494"/>
                                        </p:tgtEl>
                                        <p:attrNameLst>
                                          <p:attrName>ppt_x</p:attrName>
                                        </p:attrNameLst>
                                      </p:cBhvr>
                                      <p:tavLst>
                                        <p:tav tm="0">
                                          <p:val>
                                            <p:strVal val="#ppt_x"/>
                                          </p:val>
                                        </p:tav>
                                        <p:tav tm="100000">
                                          <p:val>
                                            <p:strVal val="#ppt_x-1"/>
                                          </p:val>
                                        </p:tav>
                                      </p:tavLst>
                                    </p:anim>
                                    <p:set>
                                      <p:cBhvr>
                                        <p:cTn id="15" dur="1" fill="hold">
                                          <p:stCondLst>
                                            <p:cond delay="500"/>
                                          </p:stCondLst>
                                        </p:cTn>
                                        <p:tgtEl>
                                          <p:spTgt spid="494"/>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97"/>
                                        </p:tgtEl>
                                        <p:attrNameLst>
                                          <p:attrName>style.visibility</p:attrName>
                                        </p:attrNameLst>
                                      </p:cBhvr>
                                      <p:to>
                                        <p:strVal val="visible"/>
                                      </p:to>
                                    </p:set>
                                    <p:animEffect transition="in" filter="fade">
                                      <p:cBhvr>
                                        <p:cTn id="19" dur="500"/>
                                        <p:tgtEl>
                                          <p:spTgt spid="497"/>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484"/>
                                        </p:tgtEl>
                                        <p:attrNameLst>
                                          <p:attrName>style.visibility</p:attrName>
                                        </p:attrNameLst>
                                      </p:cBhvr>
                                      <p:to>
                                        <p:strVal val="visible"/>
                                      </p:to>
                                    </p:set>
                                    <p:animEffect transition="in" filter="fade">
                                      <p:cBhvr>
                                        <p:cTn id="23" dur="500"/>
                                        <p:tgtEl>
                                          <p:spTgt spid="484"/>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498"/>
                                        </p:tgtEl>
                                        <p:attrNameLst>
                                          <p:attrName>style.visibility</p:attrName>
                                        </p:attrNameLst>
                                      </p:cBhvr>
                                      <p:to>
                                        <p:strVal val="visible"/>
                                      </p:to>
                                    </p:set>
                                    <p:animEffect transition="in" filter="fade">
                                      <p:cBhvr>
                                        <p:cTn id="27" dur="500"/>
                                        <p:tgtEl>
                                          <p:spTgt spid="498"/>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490"/>
                                        </p:tgtEl>
                                        <p:attrNameLst>
                                          <p:attrName>style.visibility</p:attrName>
                                        </p:attrNameLst>
                                      </p:cBhvr>
                                      <p:to>
                                        <p:strVal val="visible"/>
                                      </p:to>
                                    </p:set>
                                    <p:animEffect transition="in" filter="fade">
                                      <p:cBhvr>
                                        <p:cTn id="31" dur="500"/>
                                        <p:tgtEl>
                                          <p:spTgt spid="490"/>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xit" presetSubtype="8" fill="hold" nodeType="clickEffect">
                                  <p:stCondLst>
                                    <p:cond delay="0"/>
                                  </p:stCondLst>
                                  <p:childTnLst>
                                    <p:anim calcmode="lin" valueType="num">
                                      <p:cBhvr additive="base">
                                        <p:cTn id="35" dur="500"/>
                                        <p:tgtEl>
                                          <p:spTgt spid="497"/>
                                        </p:tgtEl>
                                        <p:attrNameLst>
                                          <p:attrName>ppt_x</p:attrName>
                                        </p:attrNameLst>
                                      </p:cBhvr>
                                      <p:tavLst>
                                        <p:tav tm="0">
                                          <p:val>
                                            <p:strVal val="#ppt_x"/>
                                          </p:val>
                                        </p:tav>
                                        <p:tav tm="100000">
                                          <p:val>
                                            <p:strVal val="#ppt_x-1"/>
                                          </p:val>
                                        </p:tav>
                                      </p:tavLst>
                                    </p:anim>
                                    <p:set>
                                      <p:cBhvr>
                                        <p:cTn id="36" dur="1" fill="hold">
                                          <p:stCondLst>
                                            <p:cond delay="500"/>
                                          </p:stCondLst>
                                        </p:cTn>
                                        <p:tgtEl>
                                          <p:spTgt spid="497"/>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499"/>
                                        </p:tgtEl>
                                        <p:attrNameLst>
                                          <p:attrName>style.visibility</p:attrName>
                                        </p:attrNameLst>
                                      </p:cBhvr>
                                      <p:to>
                                        <p:strVal val="visible"/>
                                      </p:to>
                                    </p:set>
                                    <p:animEffect transition="in" filter="fade">
                                      <p:cBhvr>
                                        <p:cTn id="40" dur="500"/>
                                        <p:tgtEl>
                                          <p:spTgt spid="499"/>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486"/>
                                        </p:tgtEl>
                                        <p:attrNameLst>
                                          <p:attrName>style.visibility</p:attrName>
                                        </p:attrNameLst>
                                      </p:cBhvr>
                                      <p:to>
                                        <p:strVal val="visible"/>
                                      </p:to>
                                    </p:set>
                                    <p:animEffect transition="in" filter="fade">
                                      <p:cBhvr>
                                        <p:cTn id="44" dur="500"/>
                                        <p:tgtEl>
                                          <p:spTgt spid="486"/>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xit" presetSubtype="8" fill="hold" nodeType="clickEffect">
                                  <p:stCondLst>
                                    <p:cond delay="0"/>
                                  </p:stCondLst>
                                  <p:childTnLst>
                                    <p:anim calcmode="lin" valueType="num">
                                      <p:cBhvr additive="base">
                                        <p:cTn id="48" dur="500"/>
                                        <p:tgtEl>
                                          <p:spTgt spid="498"/>
                                        </p:tgtEl>
                                        <p:attrNameLst>
                                          <p:attrName>ppt_x</p:attrName>
                                        </p:attrNameLst>
                                      </p:cBhvr>
                                      <p:tavLst>
                                        <p:tav tm="0">
                                          <p:val>
                                            <p:strVal val="#ppt_x"/>
                                          </p:val>
                                        </p:tav>
                                        <p:tav tm="100000">
                                          <p:val>
                                            <p:strVal val="#ppt_x-1"/>
                                          </p:val>
                                        </p:tav>
                                      </p:tavLst>
                                    </p:anim>
                                    <p:set>
                                      <p:cBhvr>
                                        <p:cTn id="49" dur="1" fill="hold">
                                          <p:stCondLst>
                                            <p:cond delay="500"/>
                                          </p:stCondLst>
                                        </p:cTn>
                                        <p:tgtEl>
                                          <p:spTgt spid="498"/>
                                        </p:tgtEl>
                                        <p:attrNameLst>
                                          <p:attrName>style.visibility</p:attrName>
                                        </p:attrNameLst>
                                      </p:cBhvr>
                                      <p:to>
                                        <p:strVal val="hidden"/>
                                      </p:to>
                                    </p:se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500"/>
                                        </p:tgtEl>
                                        <p:attrNameLst>
                                          <p:attrName>style.visibility</p:attrName>
                                        </p:attrNameLst>
                                      </p:cBhvr>
                                      <p:to>
                                        <p:strVal val="visible"/>
                                      </p:to>
                                    </p:set>
                                    <p:animEffect transition="in" filter="fade">
                                      <p:cBhvr>
                                        <p:cTn id="53" dur="500"/>
                                        <p:tgtEl>
                                          <p:spTgt spid="50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491"/>
                                        </p:tgtEl>
                                        <p:attrNameLst>
                                          <p:attrName>style.visibility</p:attrName>
                                        </p:attrNameLst>
                                      </p:cBhvr>
                                      <p:to>
                                        <p:strVal val="visible"/>
                                      </p:to>
                                    </p:set>
                                    <p:animEffect transition="in" filter="fade">
                                      <p:cBhvr>
                                        <p:cTn id="57" dur="500"/>
                                        <p:tgtEl>
                                          <p:spTgt spid="491"/>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xit" presetSubtype="8" fill="hold" nodeType="clickEffect">
                                  <p:stCondLst>
                                    <p:cond delay="0"/>
                                  </p:stCondLst>
                                  <p:childTnLst>
                                    <p:anim calcmode="lin" valueType="num">
                                      <p:cBhvr additive="base">
                                        <p:cTn id="61" dur="500"/>
                                        <p:tgtEl>
                                          <p:spTgt spid="499"/>
                                        </p:tgtEl>
                                        <p:attrNameLst>
                                          <p:attrName>ppt_x</p:attrName>
                                        </p:attrNameLst>
                                      </p:cBhvr>
                                      <p:tavLst>
                                        <p:tav tm="0">
                                          <p:val>
                                            <p:strVal val="#ppt_x"/>
                                          </p:val>
                                        </p:tav>
                                        <p:tav tm="100000">
                                          <p:val>
                                            <p:strVal val="#ppt_x-1"/>
                                          </p:val>
                                        </p:tav>
                                      </p:tavLst>
                                    </p:anim>
                                    <p:set>
                                      <p:cBhvr>
                                        <p:cTn id="62" dur="1" fill="hold">
                                          <p:stCondLst>
                                            <p:cond delay="500"/>
                                          </p:stCondLst>
                                        </p:cTn>
                                        <p:tgtEl>
                                          <p:spTgt spid="499"/>
                                        </p:tgtEl>
                                        <p:attrNameLst>
                                          <p:attrName>style.visibility</p:attrName>
                                        </p:attrNameLst>
                                      </p:cBhvr>
                                      <p:to>
                                        <p:strVal val="hidden"/>
                                      </p:to>
                                    </p:set>
                                  </p:childTnLst>
                                </p:cTn>
                              </p:par>
                            </p:childTnLst>
                          </p:cTn>
                        </p:par>
                        <p:par>
                          <p:cTn id="63" fill="hold">
                            <p:stCondLst>
                              <p:cond delay="500"/>
                            </p:stCondLst>
                            <p:childTnLst>
                              <p:par>
                                <p:cTn id="64" presetID="10" presetClass="entr" presetSubtype="0" fill="hold" nodeType="afterEffect">
                                  <p:stCondLst>
                                    <p:cond delay="0"/>
                                  </p:stCondLst>
                                  <p:childTnLst>
                                    <p:set>
                                      <p:cBhvr>
                                        <p:cTn id="65" dur="1" fill="hold">
                                          <p:stCondLst>
                                            <p:cond delay="0"/>
                                          </p:stCondLst>
                                        </p:cTn>
                                        <p:tgtEl>
                                          <p:spTgt spid="501"/>
                                        </p:tgtEl>
                                        <p:attrNameLst>
                                          <p:attrName>style.visibility</p:attrName>
                                        </p:attrNameLst>
                                      </p:cBhvr>
                                      <p:to>
                                        <p:strVal val="visible"/>
                                      </p:to>
                                    </p:set>
                                    <p:animEffect transition="in" filter="fade">
                                      <p:cBhvr>
                                        <p:cTn id="66" dur="500"/>
                                        <p:tgtEl>
                                          <p:spTgt spid="501"/>
                                        </p:tgtEl>
                                      </p:cBhvr>
                                    </p:animEffect>
                                  </p:childTnLst>
                                </p:cTn>
                              </p:par>
                            </p:childTnLst>
                          </p:cTn>
                        </p:par>
                        <p:par>
                          <p:cTn id="67" fill="hold">
                            <p:stCondLst>
                              <p:cond delay="1000"/>
                            </p:stCondLst>
                            <p:childTnLst>
                              <p:par>
                                <p:cTn id="68" presetID="10" presetClass="entr" presetSubtype="0" fill="hold" nodeType="afterEffect">
                                  <p:stCondLst>
                                    <p:cond delay="0"/>
                                  </p:stCondLst>
                                  <p:childTnLst>
                                    <p:set>
                                      <p:cBhvr>
                                        <p:cTn id="69" dur="1" fill="hold">
                                          <p:stCondLst>
                                            <p:cond delay="0"/>
                                          </p:stCondLst>
                                        </p:cTn>
                                        <p:tgtEl>
                                          <p:spTgt spid="487"/>
                                        </p:tgtEl>
                                        <p:attrNameLst>
                                          <p:attrName>style.visibility</p:attrName>
                                        </p:attrNameLst>
                                      </p:cBhvr>
                                      <p:to>
                                        <p:strVal val="visible"/>
                                      </p:to>
                                    </p:set>
                                    <p:animEffect transition="in" filter="fade">
                                      <p:cBhvr>
                                        <p:cTn id="70" dur="500"/>
                                        <p:tgtEl>
                                          <p:spTgt spid="487"/>
                                        </p:tgtEl>
                                      </p:cBhvr>
                                    </p:animEffect>
                                  </p:childTnLst>
                                </p:cTn>
                              </p:par>
                            </p:childTnLst>
                          </p:cTn>
                        </p:par>
                        <p:par>
                          <p:cTn id="71" fill="hold">
                            <p:stCondLst>
                              <p:cond delay="1500"/>
                            </p:stCondLst>
                            <p:childTnLst>
                              <p:par>
                                <p:cTn id="72" presetID="10" presetClass="entr" presetSubtype="0" fill="hold" nodeType="afterEffect">
                                  <p:stCondLst>
                                    <p:cond delay="0"/>
                                  </p:stCondLst>
                                  <p:childTnLst>
                                    <p:set>
                                      <p:cBhvr>
                                        <p:cTn id="73" dur="1" fill="hold">
                                          <p:stCondLst>
                                            <p:cond delay="0"/>
                                          </p:stCondLst>
                                        </p:cTn>
                                        <p:tgtEl>
                                          <p:spTgt spid="502"/>
                                        </p:tgtEl>
                                        <p:attrNameLst>
                                          <p:attrName>style.visibility</p:attrName>
                                        </p:attrNameLst>
                                      </p:cBhvr>
                                      <p:to>
                                        <p:strVal val="visible"/>
                                      </p:to>
                                    </p:set>
                                    <p:animEffect transition="in" filter="fade">
                                      <p:cBhvr>
                                        <p:cTn id="74" dur="500"/>
                                        <p:tgtEl>
                                          <p:spTgt spid="502"/>
                                        </p:tgtEl>
                                      </p:cBhvr>
                                    </p:animEffect>
                                  </p:childTnLst>
                                </p:cTn>
                              </p:par>
                            </p:childTnLst>
                          </p:cTn>
                        </p:par>
                        <p:par>
                          <p:cTn id="75" fill="hold">
                            <p:stCondLst>
                              <p:cond delay="2000"/>
                            </p:stCondLst>
                            <p:childTnLst>
                              <p:par>
                                <p:cTn id="76" presetID="10" presetClass="entr" presetSubtype="0" fill="hold" nodeType="afterEffect">
                                  <p:stCondLst>
                                    <p:cond delay="0"/>
                                  </p:stCondLst>
                                  <p:childTnLst>
                                    <p:set>
                                      <p:cBhvr>
                                        <p:cTn id="77" dur="1" fill="hold">
                                          <p:stCondLst>
                                            <p:cond delay="0"/>
                                          </p:stCondLst>
                                        </p:cTn>
                                        <p:tgtEl>
                                          <p:spTgt spid="485"/>
                                        </p:tgtEl>
                                        <p:attrNameLst>
                                          <p:attrName>style.visibility</p:attrName>
                                        </p:attrNameLst>
                                      </p:cBhvr>
                                      <p:to>
                                        <p:strVal val="visible"/>
                                      </p:to>
                                    </p:set>
                                    <p:animEffect transition="in" filter="fade">
                                      <p:cBhvr>
                                        <p:cTn id="78" dur="500"/>
                                        <p:tgtEl>
                                          <p:spTgt spid="485"/>
                                        </p:tgtEl>
                                      </p:cBhvr>
                                    </p:animEffect>
                                  </p:childTnLst>
                                </p:cTn>
                              </p:par>
                            </p:childTnLst>
                          </p:cTn>
                        </p:par>
                      </p:childTnLst>
                    </p:cTn>
                  </p:par>
                  <p:par>
                    <p:cTn id="79" fill="hold">
                      <p:stCondLst>
                        <p:cond delay="indefinite"/>
                      </p:stCondLst>
                      <p:childTnLst>
                        <p:par>
                          <p:cTn id="80" fill="hold">
                            <p:stCondLst>
                              <p:cond delay="0"/>
                            </p:stCondLst>
                            <p:childTnLst>
                              <p:par>
                                <p:cTn id="81" presetID="2" presetClass="exit" presetSubtype="8" fill="hold" nodeType="clickEffect">
                                  <p:stCondLst>
                                    <p:cond delay="0"/>
                                  </p:stCondLst>
                                  <p:childTnLst>
                                    <p:anim calcmode="lin" valueType="num">
                                      <p:cBhvr additive="base">
                                        <p:cTn id="82" dur="500"/>
                                        <p:tgtEl>
                                          <p:spTgt spid="500"/>
                                        </p:tgtEl>
                                        <p:attrNameLst>
                                          <p:attrName>ppt_x</p:attrName>
                                        </p:attrNameLst>
                                      </p:cBhvr>
                                      <p:tavLst>
                                        <p:tav tm="0">
                                          <p:val>
                                            <p:strVal val="#ppt_x"/>
                                          </p:val>
                                        </p:tav>
                                        <p:tav tm="100000">
                                          <p:val>
                                            <p:strVal val="#ppt_x-1"/>
                                          </p:val>
                                        </p:tav>
                                      </p:tavLst>
                                    </p:anim>
                                    <p:set>
                                      <p:cBhvr>
                                        <p:cTn id="83" dur="1" fill="hold">
                                          <p:stCondLst>
                                            <p:cond delay="500"/>
                                          </p:stCondLst>
                                        </p:cTn>
                                        <p:tgtEl>
                                          <p:spTgt spid="500"/>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2" presetClass="exit" presetSubtype="8" fill="hold" nodeType="clickEffect">
                                  <p:stCondLst>
                                    <p:cond delay="0"/>
                                  </p:stCondLst>
                                  <p:childTnLst>
                                    <p:anim calcmode="lin" valueType="num">
                                      <p:cBhvr additive="base">
                                        <p:cTn id="87" dur="500"/>
                                        <p:tgtEl>
                                          <p:spTgt spid="501"/>
                                        </p:tgtEl>
                                        <p:attrNameLst>
                                          <p:attrName>ppt_x</p:attrName>
                                        </p:attrNameLst>
                                      </p:cBhvr>
                                      <p:tavLst>
                                        <p:tav tm="0">
                                          <p:val>
                                            <p:strVal val="#ppt_x"/>
                                          </p:val>
                                        </p:tav>
                                        <p:tav tm="100000">
                                          <p:val>
                                            <p:strVal val="#ppt_x-1"/>
                                          </p:val>
                                        </p:tav>
                                      </p:tavLst>
                                    </p:anim>
                                    <p:set>
                                      <p:cBhvr>
                                        <p:cTn id="88" dur="1" fill="hold">
                                          <p:stCondLst>
                                            <p:cond delay="500"/>
                                          </p:stCondLst>
                                        </p:cTn>
                                        <p:tgtEl>
                                          <p:spTgt spid="501"/>
                                        </p:tgtEl>
                                        <p:attrNameLst>
                                          <p:attrName>style.visibility</p:attrName>
                                        </p:attrNameLst>
                                      </p:cBhvr>
                                      <p:to>
                                        <p:strVal val="hidden"/>
                                      </p:to>
                                    </p:set>
                                  </p:childTnLst>
                                </p:cTn>
                              </p:par>
                            </p:childTnLst>
                          </p:cTn>
                        </p:par>
                        <p:par>
                          <p:cTn id="89" fill="hold">
                            <p:stCondLst>
                              <p:cond delay="500"/>
                            </p:stCondLst>
                            <p:childTnLst>
                              <p:par>
                                <p:cTn id="90" presetID="10" presetClass="entr" presetSubtype="0" fill="hold" nodeType="afterEffect">
                                  <p:stCondLst>
                                    <p:cond delay="0"/>
                                  </p:stCondLst>
                                  <p:childTnLst>
                                    <p:set>
                                      <p:cBhvr>
                                        <p:cTn id="91" dur="1" fill="hold">
                                          <p:stCondLst>
                                            <p:cond delay="0"/>
                                          </p:stCondLst>
                                        </p:cTn>
                                        <p:tgtEl>
                                          <p:spTgt spid="488"/>
                                        </p:tgtEl>
                                        <p:attrNameLst>
                                          <p:attrName>style.visibility</p:attrName>
                                        </p:attrNameLst>
                                      </p:cBhvr>
                                      <p:to>
                                        <p:strVal val="visible"/>
                                      </p:to>
                                    </p:set>
                                    <p:animEffect transition="in" filter="fade">
                                      <p:cBhvr>
                                        <p:cTn id="92" dur="500"/>
                                        <p:tgtEl>
                                          <p:spTgt spid="488"/>
                                        </p:tgtEl>
                                      </p:cBhvr>
                                    </p:animEffect>
                                  </p:childTnLst>
                                </p:cTn>
                              </p:par>
                            </p:childTnLst>
                          </p:cTn>
                        </p:par>
                        <p:par>
                          <p:cTn id="93" fill="hold">
                            <p:stCondLst>
                              <p:cond delay="1000"/>
                            </p:stCondLst>
                            <p:childTnLst>
                              <p:par>
                                <p:cTn id="94" presetID="10" presetClass="entr" presetSubtype="0" fill="hold" nodeType="afterEffect">
                                  <p:stCondLst>
                                    <p:cond delay="0"/>
                                  </p:stCondLst>
                                  <p:childTnLst>
                                    <p:set>
                                      <p:cBhvr>
                                        <p:cTn id="95" dur="1" fill="hold">
                                          <p:stCondLst>
                                            <p:cond delay="0"/>
                                          </p:stCondLst>
                                        </p:cTn>
                                        <p:tgtEl>
                                          <p:spTgt spid="503"/>
                                        </p:tgtEl>
                                        <p:attrNameLst>
                                          <p:attrName>style.visibility</p:attrName>
                                        </p:attrNameLst>
                                      </p:cBhvr>
                                      <p:to>
                                        <p:strVal val="visible"/>
                                      </p:to>
                                    </p:set>
                                    <p:animEffect transition="in" filter="fade">
                                      <p:cBhvr>
                                        <p:cTn id="96" dur="500"/>
                                        <p:tgtEl>
                                          <p:spTgt spid="503"/>
                                        </p:tgtEl>
                                      </p:cBhvr>
                                    </p:animEffect>
                                  </p:childTnLst>
                                </p:cTn>
                              </p:par>
                            </p:childTnLst>
                          </p:cTn>
                        </p:par>
                        <p:par>
                          <p:cTn id="97" fill="hold">
                            <p:stCondLst>
                              <p:cond delay="1500"/>
                            </p:stCondLst>
                            <p:childTnLst>
                              <p:par>
                                <p:cTn id="98" presetID="10" presetClass="entr" presetSubtype="0" fill="hold" nodeType="afterEffect">
                                  <p:stCondLst>
                                    <p:cond delay="0"/>
                                  </p:stCondLst>
                                  <p:childTnLst>
                                    <p:set>
                                      <p:cBhvr>
                                        <p:cTn id="99" dur="1" fill="hold">
                                          <p:stCondLst>
                                            <p:cond delay="0"/>
                                          </p:stCondLst>
                                        </p:cTn>
                                        <p:tgtEl>
                                          <p:spTgt spid="489"/>
                                        </p:tgtEl>
                                        <p:attrNameLst>
                                          <p:attrName>style.visibility</p:attrName>
                                        </p:attrNameLst>
                                      </p:cBhvr>
                                      <p:to>
                                        <p:strVal val="visible"/>
                                      </p:to>
                                    </p:set>
                                    <p:animEffect transition="in" filter="fade">
                                      <p:cBhvr>
                                        <p:cTn id="100" dur="500"/>
                                        <p:tgtEl>
                                          <p:spTgt spid="489"/>
                                        </p:tgtEl>
                                      </p:cBhvr>
                                    </p:animEffect>
                                  </p:childTnLst>
                                </p:cTn>
                              </p:par>
                            </p:childTnLst>
                          </p:cTn>
                        </p:par>
                        <p:par>
                          <p:cTn id="101" fill="hold">
                            <p:stCondLst>
                              <p:cond delay="2000"/>
                            </p:stCondLst>
                            <p:childTnLst>
                              <p:par>
                                <p:cTn id="102" presetID="10" presetClass="entr" presetSubtype="0" fill="hold" nodeType="afterEffect">
                                  <p:stCondLst>
                                    <p:cond delay="0"/>
                                  </p:stCondLst>
                                  <p:childTnLst>
                                    <p:set>
                                      <p:cBhvr>
                                        <p:cTn id="103" dur="1" fill="hold">
                                          <p:stCondLst>
                                            <p:cond delay="0"/>
                                          </p:stCondLst>
                                        </p:cTn>
                                        <p:tgtEl>
                                          <p:spTgt spid="504"/>
                                        </p:tgtEl>
                                        <p:attrNameLst>
                                          <p:attrName>style.visibility</p:attrName>
                                        </p:attrNameLst>
                                      </p:cBhvr>
                                      <p:to>
                                        <p:strVal val="visible"/>
                                      </p:to>
                                    </p:set>
                                    <p:animEffect transition="in" filter="fade">
                                      <p:cBhvr>
                                        <p:cTn id="104" dur="500"/>
                                        <p:tgtEl>
                                          <p:spTgt spid="504"/>
                                        </p:tgtEl>
                                      </p:cBhvr>
                                    </p:animEffect>
                                  </p:childTnLst>
                                </p:cTn>
                              </p:par>
                            </p:childTnLst>
                          </p:cTn>
                        </p:par>
                      </p:childTnLst>
                    </p:cTn>
                  </p:par>
                  <p:par>
                    <p:cTn id="105" fill="hold">
                      <p:stCondLst>
                        <p:cond delay="indefinite"/>
                      </p:stCondLst>
                      <p:childTnLst>
                        <p:par>
                          <p:cTn id="106" fill="hold">
                            <p:stCondLst>
                              <p:cond delay="0"/>
                            </p:stCondLst>
                            <p:childTnLst>
                              <p:par>
                                <p:cTn id="107" presetID="2" presetClass="exit" presetSubtype="8" fill="hold" nodeType="clickEffect">
                                  <p:stCondLst>
                                    <p:cond delay="0"/>
                                  </p:stCondLst>
                                  <p:childTnLst>
                                    <p:anim calcmode="lin" valueType="num">
                                      <p:cBhvr additive="base">
                                        <p:cTn id="108" dur="500"/>
                                        <p:tgtEl>
                                          <p:spTgt spid="502"/>
                                        </p:tgtEl>
                                        <p:attrNameLst>
                                          <p:attrName>ppt_x</p:attrName>
                                        </p:attrNameLst>
                                      </p:cBhvr>
                                      <p:tavLst>
                                        <p:tav tm="0">
                                          <p:val>
                                            <p:strVal val="#ppt_x"/>
                                          </p:val>
                                        </p:tav>
                                        <p:tav tm="100000">
                                          <p:val>
                                            <p:strVal val="#ppt_x-1"/>
                                          </p:val>
                                        </p:tav>
                                      </p:tavLst>
                                    </p:anim>
                                    <p:set>
                                      <p:cBhvr>
                                        <p:cTn id="109" dur="1" fill="hold">
                                          <p:stCondLst>
                                            <p:cond delay="500"/>
                                          </p:stCondLst>
                                        </p:cTn>
                                        <p:tgtEl>
                                          <p:spTgt spid="502"/>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2" presetClass="exit" presetSubtype="8" fill="hold" nodeType="clickEffect">
                                  <p:stCondLst>
                                    <p:cond delay="0"/>
                                  </p:stCondLst>
                                  <p:childTnLst>
                                    <p:anim calcmode="lin" valueType="num">
                                      <p:cBhvr additive="base">
                                        <p:cTn id="113" dur="500"/>
                                        <p:tgtEl>
                                          <p:spTgt spid="503"/>
                                        </p:tgtEl>
                                        <p:attrNameLst>
                                          <p:attrName>ppt_x</p:attrName>
                                        </p:attrNameLst>
                                      </p:cBhvr>
                                      <p:tavLst>
                                        <p:tav tm="0">
                                          <p:val>
                                            <p:strVal val="#ppt_x"/>
                                          </p:val>
                                        </p:tav>
                                        <p:tav tm="100000">
                                          <p:val>
                                            <p:strVal val="#ppt_x-1"/>
                                          </p:val>
                                        </p:tav>
                                      </p:tavLst>
                                    </p:anim>
                                    <p:set>
                                      <p:cBhvr>
                                        <p:cTn id="114" dur="1" fill="hold">
                                          <p:stCondLst>
                                            <p:cond delay="500"/>
                                          </p:stCondLst>
                                        </p:cTn>
                                        <p:tgtEl>
                                          <p:spTgt spid="503"/>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2" presetClass="exit" presetSubtype="8" fill="hold" nodeType="clickEffect">
                                  <p:stCondLst>
                                    <p:cond delay="0"/>
                                  </p:stCondLst>
                                  <p:childTnLst>
                                    <p:anim calcmode="lin" valueType="num">
                                      <p:cBhvr additive="base">
                                        <p:cTn id="118" dur="500"/>
                                        <p:tgtEl>
                                          <p:spTgt spid="504"/>
                                        </p:tgtEl>
                                        <p:attrNameLst>
                                          <p:attrName>ppt_x</p:attrName>
                                        </p:attrNameLst>
                                      </p:cBhvr>
                                      <p:tavLst>
                                        <p:tav tm="0">
                                          <p:val>
                                            <p:strVal val="#ppt_x"/>
                                          </p:val>
                                        </p:tav>
                                        <p:tav tm="100000">
                                          <p:val>
                                            <p:strVal val="#ppt_x-1"/>
                                          </p:val>
                                        </p:tav>
                                      </p:tavLst>
                                    </p:anim>
                                    <p:set>
                                      <p:cBhvr>
                                        <p:cTn id="119" dur="1" fill="hold">
                                          <p:stCondLst>
                                            <p:cond delay="500"/>
                                          </p:stCondLst>
                                        </p:cTn>
                                        <p:tgtEl>
                                          <p:spTgt spid="5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0"/>
          <p:cNvSpPr/>
          <p:nvPr/>
        </p:nvSpPr>
        <p:spPr>
          <a:xfrm>
            <a:off x="4224584" y="-2436820"/>
            <a:ext cx="10724950" cy="10724950"/>
          </a:xfrm>
          <a:prstGeom prst="ellipse">
            <a:avLst/>
          </a:prstGeom>
          <a:solidFill>
            <a:srgbClr val="73B5E4">
              <a:alpha val="7727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48" name="Google Shape;148;p20"/>
          <p:cNvSpPr/>
          <p:nvPr/>
        </p:nvSpPr>
        <p:spPr>
          <a:xfrm>
            <a:off x="522710" y="1271860"/>
            <a:ext cx="3592205" cy="3592205"/>
          </a:xfrm>
          <a:prstGeom prst="ellipse">
            <a:avLst/>
          </a:prstGeom>
          <a:solidFill>
            <a:srgbClr val="7CE1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49" name="Google Shape;149;p2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Inter-data Relationships</a:t>
            </a:r>
            <a:endParaRPr/>
          </a:p>
        </p:txBody>
      </p:sp>
      <p:sp>
        <p:nvSpPr>
          <p:cNvPr id="150" name="Google Shape;150;p20"/>
          <p:cNvSpPr txBox="1">
            <a:spLocks noGrp="1"/>
          </p:cNvSpPr>
          <p:nvPr>
            <p:ph type="body" idx="1"/>
          </p:nvPr>
        </p:nvSpPr>
        <p:spPr>
          <a:xfrm>
            <a:off x="763491" y="2259309"/>
            <a:ext cx="3110640" cy="2034337"/>
          </a:xfrm>
          <a:prstGeom prst="rect">
            <a:avLst/>
          </a:prstGeom>
          <a:noFill/>
          <a:ln>
            <a:noFill/>
          </a:ln>
        </p:spPr>
        <p:txBody>
          <a:bodyPr spcFirstLastPara="1" wrap="square" lIns="45700" tIns="45700" rIns="45700" bIns="45700" anchor="t" anchorCtr="0">
            <a:normAutofit/>
          </a:bodyPr>
          <a:lstStyle/>
          <a:p>
            <a:pPr marL="457200" lvl="0" indent="-355600" algn="l" rtl="0">
              <a:lnSpc>
                <a:spcPct val="90000"/>
              </a:lnSpc>
              <a:spcBef>
                <a:spcPts val="0"/>
              </a:spcBef>
              <a:spcAft>
                <a:spcPts val="0"/>
              </a:spcAft>
              <a:buSzPts val="2000"/>
              <a:buChar char="●"/>
            </a:pPr>
            <a:r>
              <a:rPr lang="en-US" sz="2000"/>
              <a:t>Elements only store pure data, no connection info</a:t>
            </a:r>
            <a:endParaRPr/>
          </a:p>
          <a:p>
            <a:pPr marL="457200" lvl="0" indent="-355600" algn="l" rtl="0">
              <a:lnSpc>
                <a:spcPct val="90000"/>
              </a:lnSpc>
              <a:spcBef>
                <a:spcPts val="0"/>
              </a:spcBef>
              <a:spcAft>
                <a:spcPts val="0"/>
              </a:spcAft>
              <a:buSzPts val="2000"/>
              <a:buChar char="●"/>
            </a:pPr>
            <a:r>
              <a:rPr lang="en-US" sz="2000"/>
              <a:t>Only relationship between data is order</a:t>
            </a:r>
            <a:endParaRPr/>
          </a:p>
        </p:txBody>
      </p:sp>
      <p:graphicFrame>
        <p:nvGraphicFramePr>
          <p:cNvPr id="151" name="Google Shape;151;p20"/>
          <p:cNvGraphicFramePr/>
          <p:nvPr/>
        </p:nvGraphicFramePr>
        <p:xfrm>
          <a:off x="653968" y="5324303"/>
          <a:ext cx="3324675" cy="989900"/>
        </p:xfrm>
        <a:graphic>
          <a:graphicData uri="http://schemas.openxmlformats.org/drawingml/2006/table">
            <a:tbl>
              <a:tblPr firstRow="1" bandRow="1">
                <a:noFill/>
              </a:tblPr>
              <a:tblGrid>
                <a:gridCol w="1108225">
                  <a:extLst>
                    <a:ext uri="{9D8B030D-6E8A-4147-A177-3AD203B41FA5}">
                      <a16:colId xmlns:a16="http://schemas.microsoft.com/office/drawing/2014/main" val="20000"/>
                    </a:ext>
                  </a:extLst>
                </a:gridCol>
                <a:gridCol w="1108225">
                  <a:extLst>
                    <a:ext uri="{9D8B030D-6E8A-4147-A177-3AD203B41FA5}">
                      <a16:colId xmlns:a16="http://schemas.microsoft.com/office/drawing/2014/main" val="20001"/>
                    </a:ext>
                  </a:extLst>
                </a:gridCol>
                <a:gridCol w="1108225">
                  <a:extLst>
                    <a:ext uri="{9D8B030D-6E8A-4147-A177-3AD203B41FA5}">
                      <a16:colId xmlns:a16="http://schemas.microsoft.com/office/drawing/2014/main" val="20002"/>
                    </a:ext>
                  </a:extLst>
                </a:gridCol>
              </a:tblGrid>
              <a:tr h="494950">
                <a:tc>
                  <a:txBody>
                    <a:bodyPr/>
                    <a:lstStyle/>
                    <a:p>
                      <a:pPr marL="0" marR="0" lvl="0" indent="0" algn="ctr" rtl="0">
                        <a:spcBef>
                          <a:spcPts val="0"/>
                        </a:spcBef>
                        <a:spcAft>
                          <a:spcPts val="0"/>
                        </a:spcAft>
                        <a:buNone/>
                      </a:pPr>
                      <a:r>
                        <a:rPr lang="en-US" sz="1800" b="0" u="none" strike="noStrike" cap="none">
                          <a:solidFill>
                            <a:srgbClr val="7F7F7F"/>
                          </a:solidFill>
                          <a:latin typeface="Consolas"/>
                          <a:ea typeface="Consolas"/>
                          <a:cs typeface="Consolas"/>
                          <a:sym typeface="Consolas"/>
                        </a:rPr>
                        <a:t>0</a:t>
                      </a:r>
                      <a:endParaRPr/>
                    </a:p>
                  </a:txBody>
                  <a:tcPr marL="91450" marR="91450" marT="45725" marB="45725" anchor="ctr">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b="0" u="none" strike="noStrike" cap="none">
                          <a:solidFill>
                            <a:srgbClr val="7F7F7F"/>
                          </a:solidFill>
                          <a:latin typeface="Consolas"/>
                          <a:ea typeface="Consolas"/>
                          <a:cs typeface="Consolas"/>
                          <a:sym typeface="Consolas"/>
                        </a:rPr>
                        <a:t>1</a:t>
                      </a:r>
                      <a:endParaRPr/>
                    </a:p>
                  </a:txBody>
                  <a:tcPr marL="91450" marR="91450" marT="45725" marB="45725" anchor="ctr">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b="0" u="none" strike="noStrike" cap="none">
                          <a:solidFill>
                            <a:srgbClr val="7F7F7F"/>
                          </a:solidFill>
                          <a:latin typeface="Consolas"/>
                          <a:ea typeface="Consolas"/>
                          <a:cs typeface="Consolas"/>
                          <a:sym typeface="Consolas"/>
                        </a:rPr>
                        <a:t>2</a:t>
                      </a:r>
                      <a:endParaRPr/>
                    </a:p>
                  </a:txBody>
                  <a:tcPr marL="91450" marR="91450" marT="45725" marB="45725" anchor="ctr">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94950">
                <a:tc>
                  <a:txBody>
                    <a:bodyPr/>
                    <a:lstStyle/>
                    <a:p>
                      <a:pPr marL="0" marR="0" lvl="0" indent="0" algn="ctr" rtl="0">
                        <a:spcBef>
                          <a:spcPts val="0"/>
                        </a:spcBef>
                        <a:spcAft>
                          <a:spcPts val="0"/>
                        </a:spcAft>
                        <a:buNone/>
                      </a:pPr>
                      <a:r>
                        <a:rPr lang="en-US" sz="1800" b="1" u="none" strike="noStrike" cap="none">
                          <a:solidFill>
                            <a:srgbClr val="4C3282"/>
                          </a:solidFill>
                          <a:latin typeface="Consolas"/>
                          <a:ea typeface="Consolas"/>
                          <a:cs typeface="Consolas"/>
                          <a:sym typeface="Consolas"/>
                        </a:rPr>
                        <a:t>A</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b="1" u="none" strike="noStrike" cap="none">
                          <a:solidFill>
                            <a:srgbClr val="4C3282"/>
                          </a:solidFill>
                          <a:latin typeface="Consolas"/>
                          <a:ea typeface="Consolas"/>
                          <a:cs typeface="Consolas"/>
                          <a:sym typeface="Consolas"/>
                        </a:rPr>
                        <a:t>B</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b="1" u="none" strike="noStrike" cap="none">
                          <a:solidFill>
                            <a:srgbClr val="4C3282"/>
                          </a:solidFill>
                          <a:latin typeface="Consolas"/>
                          <a:ea typeface="Consolas"/>
                          <a:cs typeface="Consolas"/>
                          <a:sym typeface="Consolas"/>
                        </a:rPr>
                        <a:t>C</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152" name="Google Shape;152;p20"/>
          <p:cNvSpPr/>
          <p:nvPr/>
        </p:nvSpPr>
        <p:spPr>
          <a:xfrm>
            <a:off x="4405066" y="1253449"/>
            <a:ext cx="3592205" cy="3592205"/>
          </a:xfrm>
          <a:prstGeom prst="ellipse">
            <a:avLst/>
          </a:prstGeom>
          <a:solidFill>
            <a:srgbClr val="CFE6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53" name="Google Shape;153;p20"/>
          <p:cNvSpPr txBox="1"/>
          <p:nvPr/>
        </p:nvSpPr>
        <p:spPr>
          <a:xfrm>
            <a:off x="1887779" y="1579375"/>
            <a:ext cx="11400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attrocento Sans"/>
                <a:ea typeface="Quattrocento Sans"/>
                <a:cs typeface="Quattrocento Sans"/>
                <a:sym typeface="Quattrocento Sans"/>
              </a:rPr>
              <a:t>Arrays</a:t>
            </a:r>
            <a:endParaRPr>
              <a:solidFill>
                <a:schemeClr val="dk1"/>
              </a:solidFill>
              <a:latin typeface="Quattrocento Sans"/>
              <a:ea typeface="Quattrocento Sans"/>
              <a:cs typeface="Quattrocento Sans"/>
              <a:sym typeface="Quattrocento Sans"/>
            </a:endParaRPr>
          </a:p>
        </p:txBody>
      </p:sp>
      <p:sp>
        <p:nvSpPr>
          <p:cNvPr id="154" name="Google Shape;154;p20"/>
          <p:cNvSpPr txBox="1"/>
          <p:nvPr/>
        </p:nvSpPr>
        <p:spPr>
          <a:xfrm>
            <a:off x="4645848" y="2264411"/>
            <a:ext cx="3110640" cy="2034337"/>
          </a:xfrm>
          <a:prstGeom prst="rect">
            <a:avLst/>
          </a:prstGeom>
          <a:noFill/>
          <a:ln>
            <a:noFill/>
          </a:ln>
        </p:spPr>
        <p:txBody>
          <a:bodyPr spcFirstLastPara="1" wrap="square" lIns="91425" tIns="45700" rIns="91425" bIns="45700" anchor="t" anchorCtr="0">
            <a:normAutofit/>
          </a:bodyPr>
          <a:lstStyle/>
          <a:p>
            <a:pPr marL="457200" marR="0" lvl="0" indent="-355600" algn="l" rtl="0">
              <a:lnSpc>
                <a:spcPct val="90000"/>
              </a:lnSpc>
              <a:spcBef>
                <a:spcPts val="0"/>
              </a:spcBef>
              <a:spcAft>
                <a:spcPts val="0"/>
              </a:spcAft>
              <a:buClr>
                <a:srgbClr val="4C3283"/>
              </a:buClr>
              <a:buSzPts val="2000"/>
              <a:buFont typeface="Quattrocento Sans"/>
              <a:buChar char="●"/>
            </a:pPr>
            <a:r>
              <a:rPr lang="en-US" sz="2000">
                <a:solidFill>
                  <a:schemeClr val="dk1"/>
                </a:solidFill>
                <a:latin typeface="Quattrocento Sans"/>
                <a:ea typeface="Quattrocento Sans"/>
                <a:cs typeface="Quattrocento Sans"/>
                <a:sym typeface="Quattrocento Sans"/>
              </a:rPr>
              <a:t>Elements store data and connection info</a:t>
            </a:r>
            <a:endParaRPr/>
          </a:p>
          <a:p>
            <a:pPr marL="457200" marR="0" lvl="0" indent="-355600" algn="l" rtl="0">
              <a:lnSpc>
                <a:spcPct val="90000"/>
              </a:lnSpc>
              <a:spcBef>
                <a:spcPts val="0"/>
              </a:spcBef>
              <a:spcAft>
                <a:spcPts val="0"/>
              </a:spcAft>
              <a:buClr>
                <a:srgbClr val="4C3283"/>
              </a:buClr>
              <a:buSzPts val="2000"/>
              <a:buFont typeface="Quattrocento Sans"/>
              <a:buChar char="●"/>
            </a:pPr>
            <a:r>
              <a:rPr lang="en-US" sz="2000">
                <a:solidFill>
                  <a:schemeClr val="dk1"/>
                </a:solidFill>
                <a:latin typeface="Quattrocento Sans"/>
                <a:ea typeface="Quattrocento Sans"/>
                <a:cs typeface="Quattrocento Sans"/>
                <a:sym typeface="Quattrocento Sans"/>
              </a:rPr>
              <a:t>Directional relationships between nodes; limited connections</a:t>
            </a:r>
            <a:endParaRPr/>
          </a:p>
        </p:txBody>
      </p:sp>
      <p:sp>
        <p:nvSpPr>
          <p:cNvPr id="155" name="Google Shape;155;p20"/>
          <p:cNvSpPr txBox="1"/>
          <p:nvPr/>
        </p:nvSpPr>
        <p:spPr>
          <a:xfrm>
            <a:off x="5826697" y="1579375"/>
            <a:ext cx="11400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attrocento Sans"/>
                <a:ea typeface="Quattrocento Sans"/>
                <a:cs typeface="Quattrocento Sans"/>
                <a:sym typeface="Quattrocento Sans"/>
              </a:rPr>
              <a:t>Trees</a:t>
            </a:r>
            <a:endParaRPr>
              <a:solidFill>
                <a:schemeClr val="dk1"/>
              </a:solidFill>
              <a:latin typeface="Quattrocento Sans"/>
              <a:ea typeface="Quattrocento Sans"/>
              <a:cs typeface="Quattrocento Sans"/>
              <a:sym typeface="Quattrocento Sans"/>
            </a:endParaRPr>
          </a:p>
        </p:txBody>
      </p:sp>
      <p:sp>
        <p:nvSpPr>
          <p:cNvPr id="156" name="Google Shape;156;p20"/>
          <p:cNvSpPr txBox="1"/>
          <p:nvPr/>
        </p:nvSpPr>
        <p:spPr>
          <a:xfrm>
            <a:off x="8725494" y="2259308"/>
            <a:ext cx="3110640" cy="2034337"/>
          </a:xfrm>
          <a:prstGeom prst="rect">
            <a:avLst/>
          </a:prstGeom>
          <a:noFill/>
          <a:ln>
            <a:noFill/>
          </a:ln>
        </p:spPr>
        <p:txBody>
          <a:bodyPr spcFirstLastPara="1" wrap="square" lIns="91425" tIns="45700" rIns="91425" bIns="45700" anchor="t" anchorCtr="0">
            <a:normAutofit/>
          </a:bodyPr>
          <a:lstStyle/>
          <a:p>
            <a:pPr marL="457200" marR="0" lvl="0" indent="-355600" algn="l" rtl="0">
              <a:lnSpc>
                <a:spcPct val="90000"/>
              </a:lnSpc>
              <a:spcBef>
                <a:spcPts val="0"/>
              </a:spcBef>
              <a:spcAft>
                <a:spcPts val="0"/>
              </a:spcAft>
              <a:buClr>
                <a:srgbClr val="4C3283"/>
              </a:buClr>
              <a:buSzPts val="2000"/>
              <a:buFont typeface="Quattrocento Sans"/>
              <a:buChar char="●"/>
            </a:pPr>
            <a:r>
              <a:rPr lang="en-US" sz="2000">
                <a:solidFill>
                  <a:schemeClr val="dk1"/>
                </a:solidFill>
                <a:latin typeface="Quattrocento Sans"/>
                <a:ea typeface="Quattrocento Sans"/>
                <a:cs typeface="Quattrocento Sans"/>
                <a:sym typeface="Quattrocento Sans"/>
              </a:rPr>
              <a:t>Elements AND connections can store data</a:t>
            </a:r>
            <a:endParaRPr/>
          </a:p>
          <a:p>
            <a:pPr marL="457200" marR="0" lvl="0" indent="-355600" algn="l" rtl="0">
              <a:lnSpc>
                <a:spcPct val="90000"/>
              </a:lnSpc>
              <a:spcBef>
                <a:spcPts val="0"/>
              </a:spcBef>
              <a:spcAft>
                <a:spcPts val="0"/>
              </a:spcAft>
              <a:buClr>
                <a:srgbClr val="4C3283"/>
              </a:buClr>
              <a:buSzPts val="2000"/>
              <a:buFont typeface="Quattrocento Sans"/>
              <a:buChar char="●"/>
            </a:pPr>
            <a:r>
              <a:rPr lang="en-US" sz="2000">
                <a:solidFill>
                  <a:schemeClr val="dk1"/>
                </a:solidFill>
                <a:latin typeface="Quattrocento Sans"/>
                <a:ea typeface="Quattrocento Sans"/>
                <a:cs typeface="Quattrocento Sans"/>
                <a:sym typeface="Quattrocento Sans"/>
              </a:rPr>
              <a:t>Relationships dictate structure; huge freedom with connections</a:t>
            </a:r>
            <a:endParaRPr/>
          </a:p>
        </p:txBody>
      </p:sp>
      <p:grpSp>
        <p:nvGrpSpPr>
          <p:cNvPr id="157" name="Google Shape;157;p20"/>
          <p:cNvGrpSpPr/>
          <p:nvPr/>
        </p:nvGrpSpPr>
        <p:grpSpPr>
          <a:xfrm>
            <a:off x="5223037" y="5105153"/>
            <a:ext cx="1744278" cy="1363140"/>
            <a:chOff x="5223037" y="5105153"/>
            <a:chExt cx="1744278" cy="1363140"/>
          </a:xfrm>
        </p:grpSpPr>
        <p:grpSp>
          <p:nvGrpSpPr>
            <p:cNvPr id="158" name="Google Shape;158;p20"/>
            <p:cNvGrpSpPr/>
            <p:nvPr/>
          </p:nvGrpSpPr>
          <p:grpSpPr>
            <a:xfrm>
              <a:off x="5867400" y="5105153"/>
              <a:ext cx="457200" cy="457200"/>
              <a:chOff x="1408670" y="3991232"/>
              <a:chExt cx="457200" cy="457200"/>
            </a:xfrm>
          </p:grpSpPr>
          <p:sp>
            <p:nvSpPr>
              <p:cNvPr id="159" name="Google Shape;159;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dk1"/>
                  </a:solidFill>
                  <a:latin typeface="Consolas"/>
                  <a:ea typeface="Consolas"/>
                  <a:cs typeface="Consolas"/>
                  <a:sym typeface="Consolas"/>
                </a:endParaRPr>
              </a:p>
            </p:txBody>
          </p:sp>
          <p:sp>
            <p:nvSpPr>
              <p:cNvPr id="160" name="Google Shape;160;p20"/>
              <p:cNvSpPr txBox="1"/>
              <p:nvPr/>
            </p:nvSpPr>
            <p:spPr>
              <a:xfrm>
                <a:off x="1481618" y="403516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B</a:t>
                </a:r>
                <a:endParaRPr/>
              </a:p>
            </p:txBody>
          </p:sp>
        </p:grpSp>
        <p:cxnSp>
          <p:nvCxnSpPr>
            <p:cNvPr id="161" name="Google Shape;161;p20"/>
            <p:cNvCxnSpPr>
              <a:stCxn id="159" idx="3"/>
              <a:endCxn id="162" idx="0"/>
            </p:cNvCxnSpPr>
            <p:nvPr/>
          </p:nvCxnSpPr>
          <p:spPr>
            <a:xfrm flipH="1">
              <a:off x="5451655" y="5495398"/>
              <a:ext cx="482700" cy="515700"/>
            </a:xfrm>
            <a:prstGeom prst="straightConnector1">
              <a:avLst/>
            </a:prstGeom>
            <a:noFill/>
            <a:ln w="28575" cap="flat" cmpd="sng">
              <a:solidFill>
                <a:schemeClr val="accent1"/>
              </a:solidFill>
              <a:prstDash val="solid"/>
              <a:round/>
              <a:headEnd type="none" w="sm" len="sm"/>
              <a:tailEnd type="triangle" w="med" len="med"/>
            </a:ln>
          </p:spPr>
        </p:cxnSp>
        <p:grpSp>
          <p:nvGrpSpPr>
            <p:cNvPr id="163" name="Google Shape;163;p20"/>
            <p:cNvGrpSpPr/>
            <p:nvPr/>
          </p:nvGrpSpPr>
          <p:grpSpPr>
            <a:xfrm>
              <a:off x="5223037" y="6011093"/>
              <a:ext cx="457200" cy="457200"/>
              <a:chOff x="1408670" y="3991232"/>
              <a:chExt cx="457200" cy="457200"/>
            </a:xfrm>
          </p:grpSpPr>
          <p:sp>
            <p:nvSpPr>
              <p:cNvPr id="162" name="Google Shape;162;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64" name="Google Shape;164;p20"/>
              <p:cNvSpPr txBox="1"/>
              <p:nvPr/>
            </p:nvSpPr>
            <p:spPr>
              <a:xfrm>
                <a:off x="1487611" y="403183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A</a:t>
                </a:r>
                <a:endParaRPr/>
              </a:p>
            </p:txBody>
          </p:sp>
        </p:grpSp>
        <p:grpSp>
          <p:nvGrpSpPr>
            <p:cNvPr id="165" name="Google Shape;165;p20"/>
            <p:cNvGrpSpPr/>
            <p:nvPr/>
          </p:nvGrpSpPr>
          <p:grpSpPr>
            <a:xfrm>
              <a:off x="6510115" y="6007757"/>
              <a:ext cx="457200" cy="457200"/>
              <a:chOff x="1408670" y="3991232"/>
              <a:chExt cx="457200" cy="457200"/>
            </a:xfrm>
          </p:grpSpPr>
          <p:sp>
            <p:nvSpPr>
              <p:cNvPr id="166" name="Google Shape;166;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67" name="Google Shape;167;p20"/>
              <p:cNvSpPr txBox="1"/>
              <p:nvPr/>
            </p:nvSpPr>
            <p:spPr>
              <a:xfrm>
                <a:off x="1481618" y="403516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C</a:t>
                </a:r>
                <a:endParaRPr/>
              </a:p>
            </p:txBody>
          </p:sp>
        </p:grpSp>
        <p:cxnSp>
          <p:nvCxnSpPr>
            <p:cNvPr id="168" name="Google Shape;168;p20"/>
            <p:cNvCxnSpPr>
              <a:stCxn id="159" idx="5"/>
              <a:endCxn id="166" idx="0"/>
            </p:cNvCxnSpPr>
            <p:nvPr/>
          </p:nvCxnSpPr>
          <p:spPr>
            <a:xfrm>
              <a:off x="6257645" y="5495398"/>
              <a:ext cx="481200" cy="512400"/>
            </a:xfrm>
            <a:prstGeom prst="straightConnector1">
              <a:avLst/>
            </a:prstGeom>
            <a:noFill/>
            <a:ln w="28575" cap="flat" cmpd="sng">
              <a:solidFill>
                <a:schemeClr val="accent1"/>
              </a:solidFill>
              <a:prstDash val="solid"/>
              <a:round/>
              <a:headEnd type="none" w="sm" len="sm"/>
              <a:tailEnd type="triangle" w="med" len="med"/>
            </a:ln>
          </p:spPr>
        </p:cxnSp>
      </p:grpSp>
      <p:grpSp>
        <p:nvGrpSpPr>
          <p:cNvPr id="169" name="Google Shape;169;p20"/>
          <p:cNvGrpSpPr/>
          <p:nvPr/>
        </p:nvGrpSpPr>
        <p:grpSpPr>
          <a:xfrm>
            <a:off x="9110479" y="4840799"/>
            <a:ext cx="1724660" cy="1667180"/>
            <a:chOff x="9110479" y="4840799"/>
            <a:chExt cx="1724660" cy="1667180"/>
          </a:xfrm>
        </p:grpSpPr>
        <p:grpSp>
          <p:nvGrpSpPr>
            <p:cNvPr id="170" name="Google Shape;170;p20"/>
            <p:cNvGrpSpPr/>
            <p:nvPr/>
          </p:nvGrpSpPr>
          <p:grpSpPr>
            <a:xfrm>
              <a:off x="9110479" y="5333753"/>
              <a:ext cx="457200" cy="457200"/>
              <a:chOff x="1408670" y="3991232"/>
              <a:chExt cx="457200" cy="457200"/>
            </a:xfrm>
          </p:grpSpPr>
          <p:sp>
            <p:nvSpPr>
              <p:cNvPr id="171" name="Google Shape;171;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dk1"/>
                  </a:solidFill>
                  <a:latin typeface="Consolas"/>
                  <a:ea typeface="Consolas"/>
                  <a:cs typeface="Consolas"/>
                  <a:sym typeface="Consolas"/>
                </a:endParaRPr>
              </a:p>
            </p:txBody>
          </p:sp>
          <p:sp>
            <p:nvSpPr>
              <p:cNvPr id="172" name="Google Shape;172;p20"/>
              <p:cNvSpPr txBox="1"/>
              <p:nvPr/>
            </p:nvSpPr>
            <p:spPr>
              <a:xfrm>
                <a:off x="1481618" y="403516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B</a:t>
                </a:r>
                <a:endParaRPr/>
              </a:p>
            </p:txBody>
          </p:sp>
        </p:grpSp>
        <p:cxnSp>
          <p:nvCxnSpPr>
            <p:cNvPr id="173" name="Google Shape;173;p20"/>
            <p:cNvCxnSpPr>
              <a:stCxn id="171" idx="5"/>
              <a:endCxn id="174" idx="0"/>
            </p:cNvCxnSpPr>
            <p:nvPr/>
          </p:nvCxnSpPr>
          <p:spPr>
            <a:xfrm>
              <a:off x="9500724" y="5723998"/>
              <a:ext cx="506400" cy="326700"/>
            </a:xfrm>
            <a:prstGeom prst="straightConnector1">
              <a:avLst/>
            </a:prstGeom>
            <a:noFill/>
            <a:ln w="28575" cap="flat" cmpd="sng">
              <a:solidFill>
                <a:schemeClr val="accent1"/>
              </a:solidFill>
              <a:prstDash val="solid"/>
              <a:round/>
              <a:headEnd type="none" w="sm" len="sm"/>
              <a:tailEnd type="triangle" w="med" len="med"/>
            </a:ln>
          </p:spPr>
        </p:cxnSp>
        <p:grpSp>
          <p:nvGrpSpPr>
            <p:cNvPr id="175" name="Google Shape;175;p20"/>
            <p:cNvGrpSpPr/>
            <p:nvPr/>
          </p:nvGrpSpPr>
          <p:grpSpPr>
            <a:xfrm>
              <a:off x="9778553" y="6050779"/>
              <a:ext cx="457200" cy="457200"/>
              <a:chOff x="1408670" y="3991232"/>
              <a:chExt cx="457200" cy="457200"/>
            </a:xfrm>
          </p:grpSpPr>
          <p:sp>
            <p:nvSpPr>
              <p:cNvPr id="174" name="Google Shape;174;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76" name="Google Shape;176;p20"/>
              <p:cNvSpPr txBox="1"/>
              <p:nvPr/>
            </p:nvSpPr>
            <p:spPr>
              <a:xfrm>
                <a:off x="1487611" y="403183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A</a:t>
                </a:r>
                <a:endParaRPr/>
              </a:p>
            </p:txBody>
          </p:sp>
        </p:grpSp>
        <p:grpSp>
          <p:nvGrpSpPr>
            <p:cNvPr id="177" name="Google Shape;177;p20"/>
            <p:cNvGrpSpPr/>
            <p:nvPr/>
          </p:nvGrpSpPr>
          <p:grpSpPr>
            <a:xfrm>
              <a:off x="10377939" y="4840799"/>
              <a:ext cx="457200" cy="457200"/>
              <a:chOff x="1408670" y="3991232"/>
              <a:chExt cx="457200" cy="457200"/>
            </a:xfrm>
          </p:grpSpPr>
          <p:sp>
            <p:nvSpPr>
              <p:cNvPr id="178" name="Google Shape;178;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79" name="Google Shape;179;p20"/>
              <p:cNvSpPr txBox="1"/>
              <p:nvPr/>
            </p:nvSpPr>
            <p:spPr>
              <a:xfrm>
                <a:off x="1481618" y="403516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C</a:t>
                </a:r>
                <a:endParaRPr/>
              </a:p>
            </p:txBody>
          </p:sp>
        </p:grpSp>
        <p:cxnSp>
          <p:nvCxnSpPr>
            <p:cNvPr id="180" name="Google Shape;180;p20"/>
            <p:cNvCxnSpPr>
              <a:stCxn id="171" idx="7"/>
              <a:endCxn id="178" idx="2"/>
            </p:cNvCxnSpPr>
            <p:nvPr/>
          </p:nvCxnSpPr>
          <p:spPr>
            <a:xfrm rot="10800000" flipH="1">
              <a:off x="9500724" y="5069508"/>
              <a:ext cx="877200" cy="331200"/>
            </a:xfrm>
            <a:prstGeom prst="straightConnector1">
              <a:avLst/>
            </a:prstGeom>
            <a:noFill/>
            <a:ln w="28575" cap="flat" cmpd="sng">
              <a:solidFill>
                <a:schemeClr val="accent1"/>
              </a:solidFill>
              <a:prstDash val="solid"/>
              <a:round/>
              <a:headEnd type="none" w="sm" len="sm"/>
              <a:tailEnd type="triangle" w="med" len="med"/>
            </a:ln>
          </p:spPr>
        </p:cxnSp>
        <p:cxnSp>
          <p:nvCxnSpPr>
            <p:cNvPr id="181" name="Google Shape;181;p20"/>
            <p:cNvCxnSpPr>
              <a:stCxn id="174" idx="7"/>
              <a:endCxn id="178" idx="4"/>
            </p:cNvCxnSpPr>
            <p:nvPr/>
          </p:nvCxnSpPr>
          <p:spPr>
            <a:xfrm rot="10800000" flipH="1">
              <a:off x="10168798" y="5298134"/>
              <a:ext cx="437700" cy="819600"/>
            </a:xfrm>
            <a:prstGeom prst="straightConnector1">
              <a:avLst/>
            </a:prstGeom>
            <a:noFill/>
            <a:ln w="28575" cap="flat" cmpd="sng">
              <a:solidFill>
                <a:schemeClr val="accent1"/>
              </a:solidFill>
              <a:prstDash val="solid"/>
              <a:round/>
              <a:headEnd type="none" w="sm" len="sm"/>
              <a:tailEnd type="triangle" w="med" len="med"/>
            </a:ln>
          </p:spPr>
        </p:cxnSp>
      </p:grpSp>
      <p:sp>
        <p:nvSpPr>
          <p:cNvPr id="182" name="Google Shape;182;p20"/>
          <p:cNvSpPr txBox="1"/>
          <p:nvPr/>
        </p:nvSpPr>
        <p:spPr>
          <a:xfrm>
            <a:off x="9537950" y="1531400"/>
            <a:ext cx="1464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a:solidFill>
                  <a:schemeClr val="dk1"/>
                </a:solidFill>
                <a:latin typeface="Quattrocento Sans"/>
                <a:ea typeface="Quattrocento Sans"/>
                <a:cs typeface="Quattrocento Sans"/>
                <a:sym typeface="Quattrocento Sans"/>
              </a:rPr>
              <a:t>Graphs</a:t>
            </a:r>
            <a:endParaRPr sz="2000" b="1">
              <a:solidFill>
                <a:schemeClr val="dk1"/>
              </a:solidFill>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0">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0">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7"/>
                                        </p:tgtEl>
                                        <p:attrNameLst>
                                          <p:attrName>style.visibility</p:attrName>
                                        </p:attrNameLst>
                                      </p:cBhvr>
                                      <p:to>
                                        <p:strVal val="visible"/>
                                      </p:to>
                                    </p:set>
                                    <p:animEffect transition="in" filter="fade">
                                      <p:cBhvr>
                                        <p:cTn id="29" dur="3000"/>
                                        <p:tgtEl>
                                          <p:spTgt spid="14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82"/>
                                        </p:tgtEl>
                                        <p:attrNameLst>
                                          <p:attrName>style.visibility</p:attrName>
                                        </p:attrNameLst>
                                      </p:cBhvr>
                                      <p:to>
                                        <p:strVal val="visible"/>
                                      </p:to>
                                    </p:set>
                                    <p:animEffect transition="in" filter="fade">
                                      <p:cBhvr>
                                        <p:cTn id="34" dur="1"/>
                                        <p:tgtEl>
                                          <p:spTgt spid="182"/>
                                        </p:tgtEl>
                                      </p:cBhvr>
                                    </p:animEffect>
                                  </p:childTnLst>
                                </p:cTn>
                              </p:par>
                              <p:par>
                                <p:cTn id="35" presetID="1" presetClass="entr" presetSubtype="0" fill="hold" nodeType="withEffect">
                                  <p:stCondLst>
                                    <p:cond delay="0"/>
                                  </p:stCondLst>
                                  <p:childTnLst>
                                    <p:set>
                                      <p:cBhvr>
                                        <p:cTn id="36" dur="1" fill="hold">
                                          <p:stCondLst>
                                            <p:cond delay="0"/>
                                          </p:stCondLst>
                                        </p:cTn>
                                        <p:tgtEl>
                                          <p:spTgt spid="15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32"/>
          <p:cNvSpPr/>
          <p:nvPr/>
        </p:nvSpPr>
        <p:spPr>
          <a:xfrm>
            <a:off x="1762835" y="1870449"/>
            <a:ext cx="712904" cy="326016"/>
          </a:xfrm>
          <a:prstGeom prst="roundRect">
            <a:avLst>
              <a:gd name="adj" fmla="val 16667"/>
            </a:avLst>
          </a:prstGeom>
          <a:solidFill>
            <a:srgbClr val="D3EB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1" name="Google Shape;511;p32"/>
          <p:cNvSpPr/>
          <p:nvPr/>
        </p:nvSpPr>
        <p:spPr>
          <a:xfrm>
            <a:off x="2521099" y="1870449"/>
            <a:ext cx="712904" cy="326016"/>
          </a:xfrm>
          <a:prstGeom prst="roundRect">
            <a:avLst>
              <a:gd name="adj" fmla="val 16667"/>
            </a:avLst>
          </a:prstGeom>
          <a:solidFill>
            <a:srgbClr val="A7D8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2" name="Google Shape;512;p32"/>
          <p:cNvSpPr/>
          <p:nvPr/>
        </p:nvSpPr>
        <p:spPr>
          <a:xfrm>
            <a:off x="3271501" y="1867443"/>
            <a:ext cx="712904" cy="326016"/>
          </a:xfrm>
          <a:prstGeom prst="roundRect">
            <a:avLst>
              <a:gd name="adj" fmla="val 16667"/>
            </a:avLst>
          </a:prstGeom>
          <a:solidFill>
            <a:srgbClr val="7DC49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3" name="Google Shape;513;p32"/>
          <p:cNvSpPr/>
          <p:nvPr/>
        </p:nvSpPr>
        <p:spPr>
          <a:xfrm>
            <a:off x="4019876" y="1867443"/>
            <a:ext cx="712904" cy="326016"/>
          </a:xfrm>
          <a:prstGeom prst="roundRect">
            <a:avLst>
              <a:gd name="adj" fmla="val 16667"/>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4" name="Google Shape;514;p32"/>
          <p:cNvSpPr/>
          <p:nvPr/>
        </p:nvSpPr>
        <p:spPr>
          <a:xfrm>
            <a:off x="1363631" y="1871299"/>
            <a:ext cx="345900" cy="326016"/>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5" name="Google Shape;515;p32"/>
          <p:cNvSpPr/>
          <p:nvPr/>
        </p:nvSpPr>
        <p:spPr>
          <a:xfrm>
            <a:off x="905256" y="3897075"/>
            <a:ext cx="822960" cy="766365"/>
          </a:xfrm>
          <a:custGeom>
            <a:avLst/>
            <a:gdLst/>
            <a:ahLst/>
            <a:cxnLst/>
            <a:rect l="l" t="t" r="r" b="b"/>
            <a:pathLst>
              <a:path w="822960" h="766365" extrusionOk="0">
                <a:moveTo>
                  <a:pt x="448056" y="7413"/>
                </a:moveTo>
                <a:cubicBezTo>
                  <a:pt x="423672" y="8937"/>
                  <a:pt x="399400" y="14597"/>
                  <a:pt x="374904" y="16557"/>
                </a:cubicBezTo>
                <a:cubicBezTo>
                  <a:pt x="323164" y="20696"/>
                  <a:pt x="270926" y="18988"/>
                  <a:pt x="219456" y="25701"/>
                </a:cubicBezTo>
                <a:cubicBezTo>
                  <a:pt x="192382" y="29232"/>
                  <a:pt x="158845" y="43690"/>
                  <a:pt x="137160" y="62277"/>
                </a:cubicBezTo>
                <a:cubicBezTo>
                  <a:pt x="124069" y="73498"/>
                  <a:pt x="111938" y="85877"/>
                  <a:pt x="100584" y="98853"/>
                </a:cubicBezTo>
                <a:cubicBezTo>
                  <a:pt x="90548" y="110322"/>
                  <a:pt x="82296" y="123237"/>
                  <a:pt x="73152" y="135429"/>
                </a:cubicBezTo>
                <a:cubicBezTo>
                  <a:pt x="67056" y="153717"/>
                  <a:pt x="63485" y="173051"/>
                  <a:pt x="54864" y="190293"/>
                </a:cubicBezTo>
                <a:cubicBezTo>
                  <a:pt x="27955" y="244111"/>
                  <a:pt x="40887" y="213937"/>
                  <a:pt x="18288" y="281733"/>
                </a:cubicBezTo>
                <a:lnTo>
                  <a:pt x="9144" y="309165"/>
                </a:lnTo>
                <a:lnTo>
                  <a:pt x="0" y="336597"/>
                </a:lnTo>
                <a:cubicBezTo>
                  <a:pt x="6096" y="424989"/>
                  <a:pt x="10018" y="513558"/>
                  <a:pt x="18288" y="601773"/>
                </a:cubicBezTo>
                <a:cubicBezTo>
                  <a:pt x="19188" y="611370"/>
                  <a:pt x="22085" y="621185"/>
                  <a:pt x="27432" y="629205"/>
                </a:cubicBezTo>
                <a:cubicBezTo>
                  <a:pt x="46709" y="658121"/>
                  <a:pt x="61640" y="693621"/>
                  <a:pt x="91440" y="711501"/>
                </a:cubicBezTo>
                <a:cubicBezTo>
                  <a:pt x="106680" y="720645"/>
                  <a:pt x="121264" y="730985"/>
                  <a:pt x="137160" y="738933"/>
                </a:cubicBezTo>
                <a:cubicBezTo>
                  <a:pt x="161861" y="751284"/>
                  <a:pt x="194170" y="751602"/>
                  <a:pt x="219456" y="757221"/>
                </a:cubicBezTo>
                <a:cubicBezTo>
                  <a:pt x="228865" y="759312"/>
                  <a:pt x="237744" y="763317"/>
                  <a:pt x="246888" y="766365"/>
                </a:cubicBezTo>
                <a:cubicBezTo>
                  <a:pt x="329184" y="763317"/>
                  <a:pt x="411584" y="762358"/>
                  <a:pt x="493776" y="757221"/>
                </a:cubicBezTo>
                <a:cubicBezTo>
                  <a:pt x="529900" y="754963"/>
                  <a:pt x="545734" y="746643"/>
                  <a:pt x="576072" y="729789"/>
                </a:cubicBezTo>
                <a:cubicBezTo>
                  <a:pt x="591608" y="721158"/>
                  <a:pt x="605551" y="709575"/>
                  <a:pt x="621792" y="702357"/>
                </a:cubicBezTo>
                <a:cubicBezTo>
                  <a:pt x="633276" y="697253"/>
                  <a:pt x="646601" y="697626"/>
                  <a:pt x="658368" y="693213"/>
                </a:cubicBezTo>
                <a:cubicBezTo>
                  <a:pt x="839156" y="625417"/>
                  <a:pt x="586135" y="711195"/>
                  <a:pt x="722376" y="665781"/>
                </a:cubicBezTo>
                <a:cubicBezTo>
                  <a:pt x="754761" y="617203"/>
                  <a:pt x="729126" y="659737"/>
                  <a:pt x="758952" y="592629"/>
                </a:cubicBezTo>
                <a:cubicBezTo>
                  <a:pt x="764488" y="580173"/>
                  <a:pt x="771870" y="568582"/>
                  <a:pt x="777240" y="556053"/>
                </a:cubicBezTo>
                <a:cubicBezTo>
                  <a:pt x="781037" y="547194"/>
                  <a:pt x="783000" y="537646"/>
                  <a:pt x="786384" y="528621"/>
                </a:cubicBezTo>
                <a:cubicBezTo>
                  <a:pt x="792147" y="513252"/>
                  <a:pt x="799955" y="498623"/>
                  <a:pt x="804672" y="482901"/>
                </a:cubicBezTo>
                <a:cubicBezTo>
                  <a:pt x="814948" y="448649"/>
                  <a:pt x="819703" y="384196"/>
                  <a:pt x="822960" y="354885"/>
                </a:cubicBezTo>
                <a:cubicBezTo>
                  <a:pt x="819912" y="315261"/>
                  <a:pt x="818745" y="275447"/>
                  <a:pt x="813816" y="236013"/>
                </a:cubicBezTo>
                <a:cubicBezTo>
                  <a:pt x="812620" y="226449"/>
                  <a:pt x="807320" y="217849"/>
                  <a:pt x="804672" y="208581"/>
                </a:cubicBezTo>
                <a:cubicBezTo>
                  <a:pt x="801220" y="196497"/>
                  <a:pt x="801148" y="183245"/>
                  <a:pt x="795528" y="172005"/>
                </a:cubicBezTo>
                <a:cubicBezTo>
                  <a:pt x="788712" y="158374"/>
                  <a:pt x="776173" y="148352"/>
                  <a:pt x="768096" y="135429"/>
                </a:cubicBezTo>
                <a:cubicBezTo>
                  <a:pt x="760872" y="123870"/>
                  <a:pt x="759447" y="108492"/>
                  <a:pt x="749808" y="98853"/>
                </a:cubicBezTo>
                <a:cubicBezTo>
                  <a:pt x="732959" y="82004"/>
                  <a:pt x="673862" y="36962"/>
                  <a:pt x="640080" y="25701"/>
                </a:cubicBezTo>
                <a:cubicBezTo>
                  <a:pt x="614946" y="17323"/>
                  <a:pt x="539132" y="9654"/>
                  <a:pt x="521208" y="7413"/>
                </a:cubicBezTo>
                <a:cubicBezTo>
                  <a:pt x="473535" y="-8478"/>
                  <a:pt x="472440" y="5889"/>
                  <a:pt x="448056" y="7413"/>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6" name="Google Shape;516;p32"/>
          <p:cNvSpPr/>
          <p:nvPr/>
        </p:nvSpPr>
        <p:spPr>
          <a:xfrm>
            <a:off x="3108960" y="3986784"/>
            <a:ext cx="1847088" cy="923544"/>
          </a:xfrm>
          <a:custGeom>
            <a:avLst/>
            <a:gdLst/>
            <a:ahLst/>
            <a:cxnLst/>
            <a:rect l="l" t="t" r="r" b="b"/>
            <a:pathLst>
              <a:path w="1847088" h="923544" extrusionOk="0">
                <a:moveTo>
                  <a:pt x="393192" y="0"/>
                </a:moveTo>
                <a:cubicBezTo>
                  <a:pt x="371856" y="3048"/>
                  <a:pt x="350589" y="6626"/>
                  <a:pt x="329184" y="9144"/>
                </a:cubicBezTo>
                <a:cubicBezTo>
                  <a:pt x="298762" y="12723"/>
                  <a:pt x="267851" y="12643"/>
                  <a:pt x="237744" y="18288"/>
                </a:cubicBezTo>
                <a:cubicBezTo>
                  <a:pt x="194130" y="26466"/>
                  <a:pt x="155559" y="49806"/>
                  <a:pt x="118872" y="73152"/>
                </a:cubicBezTo>
                <a:cubicBezTo>
                  <a:pt x="106015" y="81334"/>
                  <a:pt x="93072" y="89808"/>
                  <a:pt x="82296" y="100584"/>
                </a:cubicBezTo>
                <a:cubicBezTo>
                  <a:pt x="71520" y="111360"/>
                  <a:pt x="64008" y="124968"/>
                  <a:pt x="54864" y="137160"/>
                </a:cubicBezTo>
                <a:cubicBezTo>
                  <a:pt x="32951" y="224811"/>
                  <a:pt x="61865" y="116157"/>
                  <a:pt x="27432" y="219456"/>
                </a:cubicBezTo>
                <a:cubicBezTo>
                  <a:pt x="7947" y="277910"/>
                  <a:pt x="9536" y="281112"/>
                  <a:pt x="0" y="338328"/>
                </a:cubicBezTo>
                <a:cubicBezTo>
                  <a:pt x="6096" y="417576"/>
                  <a:pt x="7783" y="497287"/>
                  <a:pt x="18288" y="576072"/>
                </a:cubicBezTo>
                <a:cubicBezTo>
                  <a:pt x="20090" y="589583"/>
                  <a:pt x="27944" y="602098"/>
                  <a:pt x="36576" y="612648"/>
                </a:cubicBezTo>
                <a:cubicBezTo>
                  <a:pt x="123483" y="718868"/>
                  <a:pt x="68625" y="643671"/>
                  <a:pt x="146304" y="704088"/>
                </a:cubicBezTo>
                <a:cubicBezTo>
                  <a:pt x="193279" y="740624"/>
                  <a:pt x="170330" y="744788"/>
                  <a:pt x="228600" y="768096"/>
                </a:cubicBezTo>
                <a:cubicBezTo>
                  <a:pt x="243030" y="773868"/>
                  <a:pt x="259242" y="773471"/>
                  <a:pt x="274320" y="777240"/>
                </a:cubicBezTo>
                <a:cubicBezTo>
                  <a:pt x="419434" y="813519"/>
                  <a:pt x="263568" y="781104"/>
                  <a:pt x="393192" y="804672"/>
                </a:cubicBezTo>
                <a:cubicBezTo>
                  <a:pt x="408483" y="807452"/>
                  <a:pt x="423477" y="812000"/>
                  <a:pt x="438912" y="813816"/>
                </a:cubicBezTo>
                <a:cubicBezTo>
                  <a:pt x="475363" y="818104"/>
                  <a:pt x="512064" y="819912"/>
                  <a:pt x="548640" y="822960"/>
                </a:cubicBezTo>
                <a:cubicBezTo>
                  <a:pt x="738176" y="860867"/>
                  <a:pt x="408845" y="795880"/>
                  <a:pt x="658368" y="841248"/>
                </a:cubicBezTo>
                <a:cubicBezTo>
                  <a:pt x="670733" y="843496"/>
                  <a:pt x="682446" y="849076"/>
                  <a:pt x="694944" y="850392"/>
                </a:cubicBezTo>
                <a:cubicBezTo>
                  <a:pt x="737859" y="854909"/>
                  <a:pt x="965119" y="866926"/>
                  <a:pt x="996696" y="868680"/>
                </a:cubicBezTo>
                <a:cubicBezTo>
                  <a:pt x="1032333" y="874620"/>
                  <a:pt x="1080270" y="883046"/>
                  <a:pt x="1115568" y="886968"/>
                </a:cubicBezTo>
                <a:cubicBezTo>
                  <a:pt x="1149028" y="890686"/>
                  <a:pt x="1182716" y="892178"/>
                  <a:pt x="1216152" y="896112"/>
                </a:cubicBezTo>
                <a:cubicBezTo>
                  <a:pt x="1266306" y="902012"/>
                  <a:pt x="1293025" y="910758"/>
                  <a:pt x="1344168" y="923544"/>
                </a:cubicBezTo>
                <a:cubicBezTo>
                  <a:pt x="1423416" y="917448"/>
                  <a:pt x="1503791" y="919904"/>
                  <a:pt x="1581912" y="905256"/>
                </a:cubicBezTo>
                <a:cubicBezTo>
                  <a:pt x="1603515" y="901205"/>
                  <a:pt x="1619052" y="881678"/>
                  <a:pt x="1636776" y="868680"/>
                </a:cubicBezTo>
                <a:cubicBezTo>
                  <a:pt x="1664801" y="848129"/>
                  <a:pt x="1697362" y="831809"/>
                  <a:pt x="1719072" y="804672"/>
                </a:cubicBezTo>
                <a:cubicBezTo>
                  <a:pt x="1786144" y="720832"/>
                  <a:pt x="1731375" y="798353"/>
                  <a:pt x="1773936" y="713232"/>
                </a:cubicBezTo>
                <a:cubicBezTo>
                  <a:pt x="1781884" y="697336"/>
                  <a:pt x="1792737" y="683048"/>
                  <a:pt x="1801368" y="667512"/>
                </a:cubicBezTo>
                <a:cubicBezTo>
                  <a:pt x="1817353" y="638739"/>
                  <a:pt x="1826206" y="616518"/>
                  <a:pt x="1837944" y="585216"/>
                </a:cubicBezTo>
                <a:cubicBezTo>
                  <a:pt x="1841328" y="576191"/>
                  <a:pt x="1844040" y="566928"/>
                  <a:pt x="1847088" y="557784"/>
                </a:cubicBezTo>
                <a:cubicBezTo>
                  <a:pt x="1844040" y="515112"/>
                  <a:pt x="1842201" y="472336"/>
                  <a:pt x="1837944" y="429768"/>
                </a:cubicBezTo>
                <a:cubicBezTo>
                  <a:pt x="1834489" y="395215"/>
                  <a:pt x="1832054" y="306298"/>
                  <a:pt x="1810512" y="256032"/>
                </a:cubicBezTo>
                <a:cubicBezTo>
                  <a:pt x="1805142" y="243503"/>
                  <a:pt x="1799448" y="231015"/>
                  <a:pt x="1792224" y="219456"/>
                </a:cubicBezTo>
                <a:cubicBezTo>
                  <a:pt x="1775153" y="192142"/>
                  <a:pt x="1752142" y="167572"/>
                  <a:pt x="1728216" y="146304"/>
                </a:cubicBezTo>
                <a:cubicBezTo>
                  <a:pt x="1713629" y="133338"/>
                  <a:pt x="1699630" y="119074"/>
                  <a:pt x="1682496" y="109728"/>
                </a:cubicBezTo>
                <a:cubicBezTo>
                  <a:pt x="1665573" y="100497"/>
                  <a:pt x="1645530" y="98599"/>
                  <a:pt x="1627632" y="91440"/>
                </a:cubicBezTo>
                <a:cubicBezTo>
                  <a:pt x="1612392" y="85344"/>
                  <a:pt x="1597484" y="78343"/>
                  <a:pt x="1581912" y="73152"/>
                </a:cubicBezTo>
                <a:cubicBezTo>
                  <a:pt x="1569990" y="69178"/>
                  <a:pt x="1557420" y="67460"/>
                  <a:pt x="1545336" y="64008"/>
                </a:cubicBezTo>
                <a:cubicBezTo>
                  <a:pt x="1474800" y="43855"/>
                  <a:pt x="1576490" y="66347"/>
                  <a:pt x="1463040" y="45720"/>
                </a:cubicBezTo>
                <a:cubicBezTo>
                  <a:pt x="1383225" y="31208"/>
                  <a:pt x="1420351" y="31564"/>
                  <a:pt x="1298448" y="27432"/>
                </a:cubicBezTo>
                <a:cubicBezTo>
                  <a:pt x="1158287" y="22681"/>
                  <a:pt x="1018038" y="21037"/>
                  <a:pt x="877824" y="18288"/>
                </a:cubicBezTo>
                <a:lnTo>
                  <a:pt x="393192"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7" name="Google Shape;517;p32"/>
          <p:cNvSpPr/>
          <p:nvPr/>
        </p:nvSpPr>
        <p:spPr>
          <a:xfrm>
            <a:off x="1764792" y="5020056"/>
            <a:ext cx="2450592" cy="1572768"/>
          </a:xfrm>
          <a:custGeom>
            <a:avLst/>
            <a:gdLst/>
            <a:ahLst/>
            <a:cxnLst/>
            <a:rect l="l" t="t" r="r" b="b"/>
            <a:pathLst>
              <a:path w="2450592" h="1572768" extrusionOk="0">
                <a:moveTo>
                  <a:pt x="1783080" y="82296"/>
                </a:moveTo>
                <a:lnTo>
                  <a:pt x="1655064" y="210312"/>
                </a:lnTo>
                <a:lnTo>
                  <a:pt x="1627632" y="237744"/>
                </a:lnTo>
                <a:lnTo>
                  <a:pt x="1591056" y="274320"/>
                </a:lnTo>
                <a:cubicBezTo>
                  <a:pt x="1544078" y="391765"/>
                  <a:pt x="1605131" y="246170"/>
                  <a:pt x="1545336" y="365760"/>
                </a:cubicBezTo>
                <a:cubicBezTo>
                  <a:pt x="1469724" y="516984"/>
                  <a:pt x="1596337" y="289022"/>
                  <a:pt x="1499616" y="466344"/>
                </a:cubicBezTo>
                <a:cubicBezTo>
                  <a:pt x="1491105" y="481947"/>
                  <a:pt x="1479538" y="495884"/>
                  <a:pt x="1472184" y="512064"/>
                </a:cubicBezTo>
                <a:cubicBezTo>
                  <a:pt x="1464207" y="529613"/>
                  <a:pt x="1462517" y="549686"/>
                  <a:pt x="1453896" y="566928"/>
                </a:cubicBezTo>
                <a:cubicBezTo>
                  <a:pt x="1447080" y="580559"/>
                  <a:pt x="1434918" y="590824"/>
                  <a:pt x="1426464" y="603504"/>
                </a:cubicBezTo>
                <a:cubicBezTo>
                  <a:pt x="1416605" y="618292"/>
                  <a:pt x="1410410" y="635571"/>
                  <a:pt x="1399032" y="649224"/>
                </a:cubicBezTo>
                <a:cubicBezTo>
                  <a:pt x="1371948" y="681725"/>
                  <a:pt x="1343851" y="710800"/>
                  <a:pt x="1307592" y="731520"/>
                </a:cubicBezTo>
                <a:cubicBezTo>
                  <a:pt x="1295757" y="738283"/>
                  <a:pt x="1282851" y="743045"/>
                  <a:pt x="1271016" y="749808"/>
                </a:cubicBezTo>
                <a:cubicBezTo>
                  <a:pt x="1261474" y="755260"/>
                  <a:pt x="1253685" y="763767"/>
                  <a:pt x="1243584" y="768096"/>
                </a:cubicBezTo>
                <a:cubicBezTo>
                  <a:pt x="1232033" y="773046"/>
                  <a:pt x="1219045" y="773629"/>
                  <a:pt x="1207008" y="777240"/>
                </a:cubicBezTo>
                <a:cubicBezTo>
                  <a:pt x="1149557" y="794475"/>
                  <a:pt x="1156731" y="799010"/>
                  <a:pt x="1097280" y="804672"/>
                </a:cubicBezTo>
                <a:cubicBezTo>
                  <a:pt x="1024310" y="811622"/>
                  <a:pt x="839258" y="819859"/>
                  <a:pt x="777240" y="822960"/>
                </a:cubicBezTo>
                <a:cubicBezTo>
                  <a:pt x="752856" y="826008"/>
                  <a:pt x="728605" y="830432"/>
                  <a:pt x="704088" y="832104"/>
                </a:cubicBezTo>
                <a:cubicBezTo>
                  <a:pt x="594445" y="839580"/>
                  <a:pt x="484370" y="840662"/>
                  <a:pt x="374904" y="850392"/>
                </a:cubicBezTo>
                <a:cubicBezTo>
                  <a:pt x="346913" y="852880"/>
                  <a:pt x="319684" y="861159"/>
                  <a:pt x="292608" y="868680"/>
                </a:cubicBezTo>
                <a:cubicBezTo>
                  <a:pt x="216338" y="889866"/>
                  <a:pt x="218198" y="892169"/>
                  <a:pt x="155448" y="923544"/>
                </a:cubicBezTo>
                <a:cubicBezTo>
                  <a:pt x="128016" y="963168"/>
                  <a:pt x="94705" y="999311"/>
                  <a:pt x="73152" y="1042416"/>
                </a:cubicBezTo>
                <a:cubicBezTo>
                  <a:pt x="64008" y="1060704"/>
                  <a:pt x="55511" y="1079330"/>
                  <a:pt x="45720" y="1097280"/>
                </a:cubicBezTo>
                <a:cubicBezTo>
                  <a:pt x="37209" y="1112883"/>
                  <a:pt x="26236" y="1127104"/>
                  <a:pt x="18288" y="1143000"/>
                </a:cubicBezTo>
                <a:cubicBezTo>
                  <a:pt x="10947" y="1157681"/>
                  <a:pt x="6096" y="1173480"/>
                  <a:pt x="0" y="1188720"/>
                </a:cubicBezTo>
                <a:cubicBezTo>
                  <a:pt x="3048" y="1246632"/>
                  <a:pt x="-18" y="1305192"/>
                  <a:pt x="9144" y="1362456"/>
                </a:cubicBezTo>
                <a:cubicBezTo>
                  <a:pt x="12374" y="1382646"/>
                  <a:pt x="26882" y="1399317"/>
                  <a:pt x="36576" y="1417320"/>
                </a:cubicBezTo>
                <a:cubicBezTo>
                  <a:pt x="48226" y="1438956"/>
                  <a:pt x="57801" y="1462139"/>
                  <a:pt x="73152" y="1481328"/>
                </a:cubicBezTo>
                <a:cubicBezTo>
                  <a:pt x="82672" y="1493228"/>
                  <a:pt x="98157" y="1498842"/>
                  <a:pt x="109728" y="1508760"/>
                </a:cubicBezTo>
                <a:cubicBezTo>
                  <a:pt x="119546" y="1517176"/>
                  <a:pt x="126194" y="1529338"/>
                  <a:pt x="137160" y="1536192"/>
                </a:cubicBezTo>
                <a:cubicBezTo>
                  <a:pt x="151079" y="1544891"/>
                  <a:pt x="167308" y="1549289"/>
                  <a:pt x="182880" y="1554480"/>
                </a:cubicBezTo>
                <a:cubicBezTo>
                  <a:pt x="202250" y="1560937"/>
                  <a:pt x="247058" y="1569144"/>
                  <a:pt x="265176" y="1572768"/>
                </a:cubicBezTo>
                <a:cubicBezTo>
                  <a:pt x="413364" y="1566840"/>
                  <a:pt x="451928" y="1571730"/>
                  <a:pt x="566928" y="1554480"/>
                </a:cubicBezTo>
                <a:cubicBezTo>
                  <a:pt x="603598" y="1548979"/>
                  <a:pt x="641478" y="1547918"/>
                  <a:pt x="676656" y="1536192"/>
                </a:cubicBezTo>
                <a:cubicBezTo>
                  <a:pt x="713232" y="1524000"/>
                  <a:pt x="751900" y="1516858"/>
                  <a:pt x="786384" y="1499616"/>
                </a:cubicBezTo>
                <a:lnTo>
                  <a:pt x="877824" y="1453896"/>
                </a:lnTo>
                <a:cubicBezTo>
                  <a:pt x="890016" y="1447800"/>
                  <a:pt x="903058" y="1443169"/>
                  <a:pt x="914400" y="1435608"/>
                </a:cubicBezTo>
                <a:cubicBezTo>
                  <a:pt x="923544" y="1429512"/>
                  <a:pt x="931854" y="1421925"/>
                  <a:pt x="941832" y="1417320"/>
                </a:cubicBezTo>
                <a:cubicBezTo>
                  <a:pt x="1059985" y="1362788"/>
                  <a:pt x="999096" y="1401879"/>
                  <a:pt x="1088136" y="1353312"/>
                </a:cubicBezTo>
                <a:cubicBezTo>
                  <a:pt x="1103739" y="1344801"/>
                  <a:pt x="1119827" y="1336791"/>
                  <a:pt x="1133856" y="1325880"/>
                </a:cubicBezTo>
                <a:cubicBezTo>
                  <a:pt x="1147466" y="1315294"/>
                  <a:pt x="1155811" y="1298442"/>
                  <a:pt x="1170432" y="1289304"/>
                </a:cubicBezTo>
                <a:cubicBezTo>
                  <a:pt x="1205109" y="1267631"/>
                  <a:pt x="1246135" y="1257123"/>
                  <a:pt x="1280160" y="1234440"/>
                </a:cubicBezTo>
                <a:cubicBezTo>
                  <a:pt x="1298448" y="1222248"/>
                  <a:pt x="1315365" y="1207694"/>
                  <a:pt x="1335024" y="1197864"/>
                </a:cubicBezTo>
                <a:cubicBezTo>
                  <a:pt x="1346264" y="1192244"/>
                  <a:pt x="1359833" y="1193133"/>
                  <a:pt x="1371600" y="1188720"/>
                </a:cubicBezTo>
                <a:cubicBezTo>
                  <a:pt x="1384363" y="1183934"/>
                  <a:pt x="1395366" y="1175090"/>
                  <a:pt x="1408176" y="1170432"/>
                </a:cubicBezTo>
                <a:cubicBezTo>
                  <a:pt x="1439863" y="1158910"/>
                  <a:pt x="1514642" y="1142041"/>
                  <a:pt x="1545336" y="1133856"/>
                </a:cubicBezTo>
                <a:cubicBezTo>
                  <a:pt x="1587506" y="1122611"/>
                  <a:pt x="1623367" y="1111866"/>
                  <a:pt x="1664208" y="1097280"/>
                </a:cubicBezTo>
                <a:cubicBezTo>
                  <a:pt x="1688733" y="1088521"/>
                  <a:pt x="1712503" y="1077616"/>
                  <a:pt x="1737360" y="1069848"/>
                </a:cubicBezTo>
                <a:cubicBezTo>
                  <a:pt x="1761350" y="1062351"/>
                  <a:pt x="1786226" y="1058036"/>
                  <a:pt x="1810512" y="1051560"/>
                </a:cubicBezTo>
                <a:cubicBezTo>
                  <a:pt x="1831953" y="1045843"/>
                  <a:pt x="1853184" y="1039368"/>
                  <a:pt x="1874520" y="1033272"/>
                </a:cubicBezTo>
                <a:cubicBezTo>
                  <a:pt x="1889760" y="1024128"/>
                  <a:pt x="1903652" y="1012220"/>
                  <a:pt x="1920240" y="1005840"/>
                </a:cubicBezTo>
                <a:cubicBezTo>
                  <a:pt x="2129081" y="925516"/>
                  <a:pt x="1865772" y="1049546"/>
                  <a:pt x="2057400" y="960120"/>
                </a:cubicBezTo>
                <a:cubicBezTo>
                  <a:pt x="2082104" y="948591"/>
                  <a:pt x="2107004" y="937281"/>
                  <a:pt x="2130552" y="923544"/>
                </a:cubicBezTo>
                <a:cubicBezTo>
                  <a:pt x="2143716" y="915865"/>
                  <a:pt x="2154448" y="904566"/>
                  <a:pt x="2167128" y="896112"/>
                </a:cubicBezTo>
                <a:cubicBezTo>
                  <a:pt x="2181916" y="886253"/>
                  <a:pt x="2198060" y="878539"/>
                  <a:pt x="2212848" y="868680"/>
                </a:cubicBezTo>
                <a:cubicBezTo>
                  <a:pt x="2225528" y="860226"/>
                  <a:pt x="2236744" y="849702"/>
                  <a:pt x="2249424" y="841248"/>
                </a:cubicBezTo>
                <a:cubicBezTo>
                  <a:pt x="2264212" y="831389"/>
                  <a:pt x="2280356" y="823675"/>
                  <a:pt x="2295144" y="813816"/>
                </a:cubicBezTo>
                <a:cubicBezTo>
                  <a:pt x="2330335" y="790355"/>
                  <a:pt x="2330897" y="787207"/>
                  <a:pt x="2359152" y="758952"/>
                </a:cubicBezTo>
                <a:lnTo>
                  <a:pt x="2395728" y="667512"/>
                </a:lnTo>
                <a:cubicBezTo>
                  <a:pt x="2401824" y="652272"/>
                  <a:pt x="2410797" y="637887"/>
                  <a:pt x="2414016" y="621792"/>
                </a:cubicBezTo>
                <a:cubicBezTo>
                  <a:pt x="2426941" y="557169"/>
                  <a:pt x="2418245" y="590816"/>
                  <a:pt x="2441448" y="521208"/>
                </a:cubicBezTo>
                <a:cubicBezTo>
                  <a:pt x="2444496" y="499872"/>
                  <a:pt x="2450592" y="478753"/>
                  <a:pt x="2450592" y="457200"/>
                </a:cubicBezTo>
                <a:cubicBezTo>
                  <a:pt x="2450592" y="408337"/>
                  <a:pt x="2446563" y="359491"/>
                  <a:pt x="2441448" y="310896"/>
                </a:cubicBezTo>
                <a:cubicBezTo>
                  <a:pt x="2439793" y="295177"/>
                  <a:pt x="2419927" y="257232"/>
                  <a:pt x="2414016" y="246888"/>
                </a:cubicBezTo>
                <a:cubicBezTo>
                  <a:pt x="2408564" y="237346"/>
                  <a:pt x="2402116" y="228399"/>
                  <a:pt x="2395728" y="219456"/>
                </a:cubicBezTo>
                <a:cubicBezTo>
                  <a:pt x="2386870" y="207055"/>
                  <a:pt x="2378332" y="194349"/>
                  <a:pt x="2368296" y="182880"/>
                </a:cubicBezTo>
                <a:cubicBezTo>
                  <a:pt x="2344387" y="155555"/>
                  <a:pt x="2315225" y="130983"/>
                  <a:pt x="2286000" y="109728"/>
                </a:cubicBezTo>
                <a:cubicBezTo>
                  <a:pt x="2259761" y="90645"/>
                  <a:pt x="2226009" y="67443"/>
                  <a:pt x="2194560" y="54864"/>
                </a:cubicBezTo>
                <a:cubicBezTo>
                  <a:pt x="2140235" y="33134"/>
                  <a:pt x="2150274" y="40905"/>
                  <a:pt x="2103120" y="27432"/>
                </a:cubicBezTo>
                <a:cubicBezTo>
                  <a:pt x="2093852" y="24784"/>
                  <a:pt x="2084987" y="20824"/>
                  <a:pt x="2075688" y="18288"/>
                </a:cubicBezTo>
                <a:cubicBezTo>
                  <a:pt x="2051439" y="11675"/>
                  <a:pt x="2002536" y="0"/>
                  <a:pt x="2002536" y="0"/>
                </a:cubicBezTo>
                <a:cubicBezTo>
                  <a:pt x="1861156" y="11782"/>
                  <a:pt x="1933725" y="-5057"/>
                  <a:pt x="1847088" y="27432"/>
                </a:cubicBezTo>
                <a:cubicBezTo>
                  <a:pt x="1838063" y="30816"/>
                  <a:pt x="1828082" y="31895"/>
                  <a:pt x="1819656" y="36576"/>
                </a:cubicBezTo>
                <a:cubicBezTo>
                  <a:pt x="1800443" y="47250"/>
                  <a:pt x="1764792" y="73152"/>
                  <a:pt x="1783080" y="82296"/>
                </a:cubicBezTo>
                <a:close/>
              </a:path>
            </a:pathLst>
          </a:custGeom>
          <a:solidFill>
            <a:srgbClr val="7DC49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8" name="Google Shape;518;p32"/>
          <p:cNvSpPr/>
          <p:nvPr/>
        </p:nvSpPr>
        <p:spPr>
          <a:xfrm>
            <a:off x="2240280" y="2761380"/>
            <a:ext cx="1033271" cy="2880468"/>
          </a:xfrm>
          <a:custGeom>
            <a:avLst/>
            <a:gdLst/>
            <a:ahLst/>
            <a:cxnLst/>
            <a:rect l="l" t="t" r="r" b="b"/>
            <a:pathLst>
              <a:path w="1033271" h="2880468" extrusionOk="0">
                <a:moveTo>
                  <a:pt x="475488" y="27540"/>
                </a:moveTo>
                <a:cubicBezTo>
                  <a:pt x="437388" y="39732"/>
                  <a:pt x="376378" y="51580"/>
                  <a:pt x="347472" y="73260"/>
                </a:cubicBezTo>
                <a:cubicBezTo>
                  <a:pt x="216423" y="171546"/>
                  <a:pt x="410107" y="50309"/>
                  <a:pt x="265176" y="137268"/>
                </a:cubicBezTo>
                <a:cubicBezTo>
                  <a:pt x="252984" y="152508"/>
                  <a:pt x="241566" y="168401"/>
                  <a:pt x="228600" y="182988"/>
                </a:cubicBezTo>
                <a:cubicBezTo>
                  <a:pt x="217145" y="195875"/>
                  <a:pt x="202610" y="205954"/>
                  <a:pt x="192024" y="219564"/>
                </a:cubicBezTo>
                <a:cubicBezTo>
                  <a:pt x="162974" y="256914"/>
                  <a:pt x="161210" y="275431"/>
                  <a:pt x="146304" y="320148"/>
                </a:cubicBezTo>
                <a:cubicBezTo>
                  <a:pt x="159956" y="524924"/>
                  <a:pt x="131583" y="524769"/>
                  <a:pt x="182880" y="640188"/>
                </a:cubicBezTo>
                <a:cubicBezTo>
                  <a:pt x="188416" y="652644"/>
                  <a:pt x="193607" y="665422"/>
                  <a:pt x="201168" y="676764"/>
                </a:cubicBezTo>
                <a:cubicBezTo>
                  <a:pt x="247708" y="746573"/>
                  <a:pt x="219760" y="702926"/>
                  <a:pt x="265176" y="740772"/>
                </a:cubicBezTo>
                <a:cubicBezTo>
                  <a:pt x="275110" y="749051"/>
                  <a:pt x="281848" y="761031"/>
                  <a:pt x="292608" y="768204"/>
                </a:cubicBezTo>
                <a:cubicBezTo>
                  <a:pt x="309621" y="779546"/>
                  <a:pt x="329651" y="785612"/>
                  <a:pt x="347472" y="795636"/>
                </a:cubicBezTo>
                <a:cubicBezTo>
                  <a:pt x="378453" y="813063"/>
                  <a:pt x="410476" y="829173"/>
                  <a:pt x="438912" y="850500"/>
                </a:cubicBezTo>
                <a:cubicBezTo>
                  <a:pt x="451104" y="859644"/>
                  <a:pt x="462565" y="869855"/>
                  <a:pt x="475488" y="877932"/>
                </a:cubicBezTo>
                <a:cubicBezTo>
                  <a:pt x="487047" y="885156"/>
                  <a:pt x="500722" y="888659"/>
                  <a:pt x="512064" y="896220"/>
                </a:cubicBezTo>
                <a:cubicBezTo>
                  <a:pt x="528303" y="907046"/>
                  <a:pt x="543984" y="918996"/>
                  <a:pt x="557784" y="932796"/>
                </a:cubicBezTo>
                <a:cubicBezTo>
                  <a:pt x="565555" y="940567"/>
                  <a:pt x="570247" y="950909"/>
                  <a:pt x="576072" y="960228"/>
                </a:cubicBezTo>
                <a:cubicBezTo>
                  <a:pt x="585492" y="975299"/>
                  <a:pt x="594084" y="990877"/>
                  <a:pt x="603504" y="1005948"/>
                </a:cubicBezTo>
                <a:cubicBezTo>
                  <a:pt x="609329" y="1015267"/>
                  <a:pt x="616340" y="1023838"/>
                  <a:pt x="621792" y="1033380"/>
                </a:cubicBezTo>
                <a:cubicBezTo>
                  <a:pt x="628555" y="1045215"/>
                  <a:pt x="633460" y="1058040"/>
                  <a:pt x="640080" y="1069956"/>
                </a:cubicBezTo>
                <a:cubicBezTo>
                  <a:pt x="648711" y="1085492"/>
                  <a:pt x="658368" y="1100436"/>
                  <a:pt x="667512" y="1115676"/>
                </a:cubicBezTo>
                <a:cubicBezTo>
                  <a:pt x="692494" y="1215605"/>
                  <a:pt x="683024" y="1163847"/>
                  <a:pt x="694944" y="1271124"/>
                </a:cubicBezTo>
                <a:cubicBezTo>
                  <a:pt x="685920" y="1388440"/>
                  <a:pt x="704002" y="1463320"/>
                  <a:pt x="658368" y="1554588"/>
                </a:cubicBezTo>
                <a:cubicBezTo>
                  <a:pt x="651250" y="1568825"/>
                  <a:pt x="624737" y="1610815"/>
                  <a:pt x="612648" y="1627740"/>
                </a:cubicBezTo>
                <a:cubicBezTo>
                  <a:pt x="603790" y="1640141"/>
                  <a:pt x="593670" y="1651636"/>
                  <a:pt x="585216" y="1664316"/>
                </a:cubicBezTo>
                <a:cubicBezTo>
                  <a:pt x="575357" y="1679104"/>
                  <a:pt x="569592" y="1696752"/>
                  <a:pt x="557784" y="1710036"/>
                </a:cubicBezTo>
                <a:cubicBezTo>
                  <a:pt x="544818" y="1724623"/>
                  <a:pt x="526232" y="1733189"/>
                  <a:pt x="512064" y="1746612"/>
                </a:cubicBezTo>
                <a:cubicBezTo>
                  <a:pt x="468255" y="1788116"/>
                  <a:pt x="422411" y="1828044"/>
                  <a:pt x="384048" y="1874628"/>
                </a:cubicBezTo>
                <a:cubicBezTo>
                  <a:pt x="341376" y="1926444"/>
                  <a:pt x="303497" y="1982611"/>
                  <a:pt x="256032" y="2030076"/>
                </a:cubicBezTo>
                <a:cubicBezTo>
                  <a:pt x="237744" y="2048364"/>
                  <a:pt x="220805" y="2068108"/>
                  <a:pt x="201168" y="2084940"/>
                </a:cubicBezTo>
                <a:cubicBezTo>
                  <a:pt x="178026" y="2104776"/>
                  <a:pt x="150484" y="2119208"/>
                  <a:pt x="128016" y="2139804"/>
                </a:cubicBezTo>
                <a:cubicBezTo>
                  <a:pt x="112615" y="2153922"/>
                  <a:pt x="62956" y="2224204"/>
                  <a:pt x="54864" y="2240388"/>
                </a:cubicBezTo>
                <a:cubicBezTo>
                  <a:pt x="35784" y="2278547"/>
                  <a:pt x="34868" y="2309220"/>
                  <a:pt x="27432" y="2350116"/>
                </a:cubicBezTo>
                <a:cubicBezTo>
                  <a:pt x="24652" y="2365407"/>
                  <a:pt x="21068" y="2380545"/>
                  <a:pt x="18288" y="2395836"/>
                </a:cubicBezTo>
                <a:cubicBezTo>
                  <a:pt x="9830" y="2442356"/>
                  <a:pt x="6850" y="2466759"/>
                  <a:pt x="0" y="2514708"/>
                </a:cubicBezTo>
                <a:cubicBezTo>
                  <a:pt x="3048" y="2566524"/>
                  <a:pt x="-2359" y="2619541"/>
                  <a:pt x="9144" y="2670156"/>
                </a:cubicBezTo>
                <a:cubicBezTo>
                  <a:pt x="13469" y="2689187"/>
                  <a:pt x="31333" y="2702688"/>
                  <a:pt x="45720" y="2715876"/>
                </a:cubicBezTo>
                <a:cubicBezTo>
                  <a:pt x="103479" y="2768822"/>
                  <a:pt x="97262" y="2763537"/>
                  <a:pt x="146304" y="2779884"/>
                </a:cubicBezTo>
                <a:cubicBezTo>
                  <a:pt x="158496" y="2789028"/>
                  <a:pt x="169648" y="2799755"/>
                  <a:pt x="182880" y="2807316"/>
                </a:cubicBezTo>
                <a:cubicBezTo>
                  <a:pt x="191249" y="2812098"/>
                  <a:pt x="202138" y="2811352"/>
                  <a:pt x="210312" y="2816460"/>
                </a:cubicBezTo>
                <a:cubicBezTo>
                  <a:pt x="226862" y="2826804"/>
                  <a:pt x="239482" y="2842692"/>
                  <a:pt x="256032" y="2853036"/>
                </a:cubicBezTo>
                <a:cubicBezTo>
                  <a:pt x="264206" y="2858144"/>
                  <a:pt x="274196" y="2859532"/>
                  <a:pt x="283464" y="2862180"/>
                </a:cubicBezTo>
                <a:cubicBezTo>
                  <a:pt x="337009" y="2877478"/>
                  <a:pt x="338610" y="2873181"/>
                  <a:pt x="411480" y="2880468"/>
                </a:cubicBezTo>
                <a:cubicBezTo>
                  <a:pt x="438912" y="2877420"/>
                  <a:pt x="466999" y="2878018"/>
                  <a:pt x="493776" y="2871324"/>
                </a:cubicBezTo>
                <a:cubicBezTo>
                  <a:pt x="504438" y="2868659"/>
                  <a:pt x="511107" y="2857365"/>
                  <a:pt x="521208" y="2853036"/>
                </a:cubicBezTo>
                <a:cubicBezTo>
                  <a:pt x="532759" y="2848086"/>
                  <a:pt x="545592" y="2846940"/>
                  <a:pt x="557784" y="2843892"/>
                </a:cubicBezTo>
                <a:cubicBezTo>
                  <a:pt x="569976" y="2834748"/>
                  <a:pt x="581680" y="2824914"/>
                  <a:pt x="594360" y="2816460"/>
                </a:cubicBezTo>
                <a:cubicBezTo>
                  <a:pt x="609148" y="2806601"/>
                  <a:pt x="626051" y="2799939"/>
                  <a:pt x="640080" y="2789028"/>
                </a:cubicBezTo>
                <a:cubicBezTo>
                  <a:pt x="653690" y="2778442"/>
                  <a:pt x="664464" y="2764644"/>
                  <a:pt x="676656" y="2752452"/>
                </a:cubicBezTo>
                <a:cubicBezTo>
                  <a:pt x="679704" y="2743308"/>
                  <a:pt x="682003" y="2733879"/>
                  <a:pt x="685800" y="2725020"/>
                </a:cubicBezTo>
                <a:cubicBezTo>
                  <a:pt x="699722" y="2692536"/>
                  <a:pt x="704010" y="2688562"/>
                  <a:pt x="722376" y="2661012"/>
                </a:cubicBezTo>
                <a:cubicBezTo>
                  <a:pt x="754673" y="2499527"/>
                  <a:pt x="704695" y="2734985"/>
                  <a:pt x="749808" y="2569572"/>
                </a:cubicBezTo>
                <a:cubicBezTo>
                  <a:pt x="755893" y="2547261"/>
                  <a:pt x="766062" y="2457831"/>
                  <a:pt x="768096" y="2441556"/>
                </a:cubicBezTo>
                <a:cubicBezTo>
                  <a:pt x="759932" y="2074154"/>
                  <a:pt x="752184" y="2013196"/>
                  <a:pt x="768096" y="1655172"/>
                </a:cubicBezTo>
                <a:cubicBezTo>
                  <a:pt x="768654" y="1642617"/>
                  <a:pt x="774992" y="1630961"/>
                  <a:pt x="777240" y="1618596"/>
                </a:cubicBezTo>
                <a:cubicBezTo>
                  <a:pt x="819691" y="1385113"/>
                  <a:pt x="752216" y="1709549"/>
                  <a:pt x="804672" y="1499724"/>
                </a:cubicBezTo>
                <a:cubicBezTo>
                  <a:pt x="809169" y="1481737"/>
                  <a:pt x="808938" y="1462747"/>
                  <a:pt x="813816" y="1444860"/>
                </a:cubicBezTo>
                <a:cubicBezTo>
                  <a:pt x="818135" y="1429024"/>
                  <a:pt x="826913" y="1414712"/>
                  <a:pt x="832104" y="1399140"/>
                </a:cubicBezTo>
                <a:cubicBezTo>
                  <a:pt x="866926" y="1294674"/>
                  <a:pt x="794328" y="1466147"/>
                  <a:pt x="868680" y="1280268"/>
                </a:cubicBezTo>
                <a:cubicBezTo>
                  <a:pt x="876599" y="1260471"/>
                  <a:pt x="889969" y="1229642"/>
                  <a:pt x="896112" y="1207116"/>
                </a:cubicBezTo>
                <a:cubicBezTo>
                  <a:pt x="915482" y="1136092"/>
                  <a:pt x="917456" y="1118685"/>
                  <a:pt x="932688" y="1042524"/>
                </a:cubicBezTo>
                <a:cubicBezTo>
                  <a:pt x="935736" y="1027284"/>
                  <a:pt x="936060" y="1011234"/>
                  <a:pt x="941832" y="996804"/>
                </a:cubicBezTo>
                <a:cubicBezTo>
                  <a:pt x="973359" y="917988"/>
                  <a:pt x="949577" y="983414"/>
                  <a:pt x="969264" y="914508"/>
                </a:cubicBezTo>
                <a:cubicBezTo>
                  <a:pt x="982244" y="869077"/>
                  <a:pt x="978257" y="901776"/>
                  <a:pt x="987552" y="841356"/>
                </a:cubicBezTo>
                <a:cubicBezTo>
                  <a:pt x="991289" y="817068"/>
                  <a:pt x="992656" y="792443"/>
                  <a:pt x="996696" y="768204"/>
                </a:cubicBezTo>
                <a:cubicBezTo>
                  <a:pt x="998762" y="755808"/>
                  <a:pt x="1003114" y="743896"/>
                  <a:pt x="1005840" y="731628"/>
                </a:cubicBezTo>
                <a:cubicBezTo>
                  <a:pt x="1016537" y="683493"/>
                  <a:pt x="1016494" y="675335"/>
                  <a:pt x="1024128" y="621900"/>
                </a:cubicBezTo>
                <a:cubicBezTo>
                  <a:pt x="1033575" y="470742"/>
                  <a:pt x="1038789" y="496004"/>
                  <a:pt x="1024128" y="356724"/>
                </a:cubicBezTo>
                <a:cubicBezTo>
                  <a:pt x="1017252" y="291404"/>
                  <a:pt x="1018844" y="319942"/>
                  <a:pt x="1005840" y="274428"/>
                </a:cubicBezTo>
                <a:cubicBezTo>
                  <a:pt x="1002388" y="262344"/>
                  <a:pt x="1002931" y="248763"/>
                  <a:pt x="996696" y="237852"/>
                </a:cubicBezTo>
                <a:cubicBezTo>
                  <a:pt x="990280" y="226624"/>
                  <a:pt x="977680" y="220238"/>
                  <a:pt x="969264" y="210420"/>
                </a:cubicBezTo>
                <a:cubicBezTo>
                  <a:pt x="923896" y="157491"/>
                  <a:pt x="962691" y="187750"/>
                  <a:pt x="914400" y="155556"/>
                </a:cubicBezTo>
                <a:cubicBezTo>
                  <a:pt x="908304" y="146412"/>
                  <a:pt x="903883" y="135895"/>
                  <a:pt x="896112" y="128124"/>
                </a:cubicBezTo>
                <a:cubicBezTo>
                  <a:pt x="876009" y="108021"/>
                  <a:pt x="831161" y="76478"/>
                  <a:pt x="804672" y="64116"/>
                </a:cubicBezTo>
                <a:cubicBezTo>
                  <a:pt x="758903" y="42757"/>
                  <a:pt x="692245" y="16704"/>
                  <a:pt x="640080" y="9252"/>
                </a:cubicBezTo>
                <a:cubicBezTo>
                  <a:pt x="618744" y="6204"/>
                  <a:pt x="597577" y="1542"/>
                  <a:pt x="576072" y="108"/>
                </a:cubicBezTo>
                <a:cubicBezTo>
                  <a:pt x="551742" y="-1514"/>
                  <a:pt x="513588" y="15348"/>
                  <a:pt x="475488" y="27540"/>
                </a:cubicBezTo>
                <a:close/>
              </a:path>
            </a:pathLst>
          </a:custGeom>
          <a:solidFill>
            <a:srgbClr val="A7D8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9" name="Google Shape;519;p32"/>
          <p:cNvSpPr/>
          <p:nvPr/>
        </p:nvSpPr>
        <p:spPr>
          <a:xfrm>
            <a:off x="1003794" y="3639183"/>
            <a:ext cx="1913142" cy="1947801"/>
          </a:xfrm>
          <a:custGeom>
            <a:avLst/>
            <a:gdLst/>
            <a:ahLst/>
            <a:cxnLst/>
            <a:rect l="l" t="t" r="r" b="b"/>
            <a:pathLst>
              <a:path w="1913142" h="1947801" extrusionOk="0">
                <a:moveTo>
                  <a:pt x="1593102" y="129"/>
                </a:moveTo>
                <a:cubicBezTo>
                  <a:pt x="1544334" y="1653"/>
                  <a:pt x="1464976" y="9289"/>
                  <a:pt x="1337070" y="27561"/>
                </a:cubicBezTo>
                <a:cubicBezTo>
                  <a:pt x="1295360" y="33520"/>
                  <a:pt x="1284546" y="37697"/>
                  <a:pt x="1245630" y="54993"/>
                </a:cubicBezTo>
                <a:cubicBezTo>
                  <a:pt x="1233174" y="60529"/>
                  <a:pt x="1220613" y="66057"/>
                  <a:pt x="1209054" y="73281"/>
                </a:cubicBezTo>
                <a:cubicBezTo>
                  <a:pt x="1129364" y="123088"/>
                  <a:pt x="1205682" y="76653"/>
                  <a:pt x="1154190" y="128145"/>
                </a:cubicBezTo>
                <a:cubicBezTo>
                  <a:pt x="1146419" y="135916"/>
                  <a:pt x="1135902" y="140337"/>
                  <a:pt x="1126758" y="146433"/>
                </a:cubicBezTo>
                <a:cubicBezTo>
                  <a:pt x="1122934" y="152806"/>
                  <a:pt x="1091090" y="207522"/>
                  <a:pt x="1081038" y="219585"/>
                </a:cubicBezTo>
                <a:cubicBezTo>
                  <a:pt x="1072759" y="229519"/>
                  <a:pt x="1062750" y="237873"/>
                  <a:pt x="1053606" y="247017"/>
                </a:cubicBezTo>
                <a:cubicBezTo>
                  <a:pt x="1038366" y="286641"/>
                  <a:pt x="1020085" y="325226"/>
                  <a:pt x="1007886" y="365889"/>
                </a:cubicBezTo>
                <a:cubicBezTo>
                  <a:pt x="998742" y="396369"/>
                  <a:pt x="988971" y="426668"/>
                  <a:pt x="980454" y="457329"/>
                </a:cubicBezTo>
                <a:cubicBezTo>
                  <a:pt x="973727" y="481546"/>
                  <a:pt x="970469" y="506758"/>
                  <a:pt x="962166" y="530481"/>
                </a:cubicBezTo>
                <a:cubicBezTo>
                  <a:pt x="949076" y="567880"/>
                  <a:pt x="934166" y="604768"/>
                  <a:pt x="916446" y="640209"/>
                </a:cubicBezTo>
                <a:cubicBezTo>
                  <a:pt x="910350" y="652401"/>
                  <a:pt x="903694" y="664329"/>
                  <a:pt x="898158" y="676785"/>
                </a:cubicBezTo>
                <a:cubicBezTo>
                  <a:pt x="891492" y="691784"/>
                  <a:pt x="888975" y="708848"/>
                  <a:pt x="879870" y="722505"/>
                </a:cubicBezTo>
                <a:cubicBezTo>
                  <a:pt x="870306" y="736851"/>
                  <a:pt x="854828" y="746265"/>
                  <a:pt x="843294" y="759081"/>
                </a:cubicBezTo>
                <a:cubicBezTo>
                  <a:pt x="723412" y="892283"/>
                  <a:pt x="866721" y="747141"/>
                  <a:pt x="751854" y="850521"/>
                </a:cubicBezTo>
                <a:cubicBezTo>
                  <a:pt x="735834" y="864939"/>
                  <a:pt x="724356" y="884732"/>
                  <a:pt x="706134" y="896241"/>
                </a:cubicBezTo>
                <a:cubicBezTo>
                  <a:pt x="569273" y="982680"/>
                  <a:pt x="613064" y="939405"/>
                  <a:pt x="495822" y="987681"/>
                </a:cubicBezTo>
                <a:cubicBezTo>
                  <a:pt x="432748" y="1013652"/>
                  <a:pt x="333067" y="1077605"/>
                  <a:pt x="285510" y="1106553"/>
                </a:cubicBezTo>
                <a:cubicBezTo>
                  <a:pt x="260948" y="1121504"/>
                  <a:pt x="232691" y="1131940"/>
                  <a:pt x="212358" y="1152273"/>
                </a:cubicBezTo>
                <a:cubicBezTo>
                  <a:pt x="177874" y="1186757"/>
                  <a:pt x="139799" y="1221521"/>
                  <a:pt x="111774" y="1262001"/>
                </a:cubicBezTo>
                <a:cubicBezTo>
                  <a:pt x="71233" y="1320561"/>
                  <a:pt x="74336" y="1332736"/>
                  <a:pt x="47766" y="1399161"/>
                </a:cubicBezTo>
                <a:cubicBezTo>
                  <a:pt x="6056" y="1503436"/>
                  <a:pt x="29254" y="1423030"/>
                  <a:pt x="2046" y="1545465"/>
                </a:cubicBezTo>
                <a:cubicBezTo>
                  <a:pt x="5094" y="1603377"/>
                  <a:pt x="-9172" y="1664901"/>
                  <a:pt x="11190" y="1719201"/>
                </a:cubicBezTo>
                <a:cubicBezTo>
                  <a:pt x="29415" y="1767802"/>
                  <a:pt x="75071" y="1801370"/>
                  <a:pt x="111774" y="1838073"/>
                </a:cubicBezTo>
                <a:cubicBezTo>
                  <a:pt x="123966" y="1850265"/>
                  <a:pt x="134004" y="1865085"/>
                  <a:pt x="148350" y="1874649"/>
                </a:cubicBezTo>
                <a:cubicBezTo>
                  <a:pt x="162007" y="1883754"/>
                  <a:pt x="179071" y="1886271"/>
                  <a:pt x="194070" y="1892937"/>
                </a:cubicBezTo>
                <a:cubicBezTo>
                  <a:pt x="241868" y="1914181"/>
                  <a:pt x="222155" y="1911443"/>
                  <a:pt x="276366" y="1929513"/>
                </a:cubicBezTo>
                <a:cubicBezTo>
                  <a:pt x="288288" y="1933487"/>
                  <a:pt x="300858" y="1935205"/>
                  <a:pt x="312942" y="1938657"/>
                </a:cubicBezTo>
                <a:cubicBezTo>
                  <a:pt x="322210" y="1941305"/>
                  <a:pt x="331230" y="1944753"/>
                  <a:pt x="340374" y="1947801"/>
                </a:cubicBezTo>
                <a:cubicBezTo>
                  <a:pt x="383046" y="1944753"/>
                  <a:pt x="426039" y="1944707"/>
                  <a:pt x="468390" y="1938657"/>
                </a:cubicBezTo>
                <a:cubicBezTo>
                  <a:pt x="529910" y="1929868"/>
                  <a:pt x="522131" y="1922157"/>
                  <a:pt x="568974" y="1902081"/>
                </a:cubicBezTo>
                <a:cubicBezTo>
                  <a:pt x="577833" y="1898284"/>
                  <a:pt x="587262" y="1895985"/>
                  <a:pt x="596406" y="1892937"/>
                </a:cubicBezTo>
                <a:cubicBezTo>
                  <a:pt x="605550" y="1877697"/>
                  <a:pt x="612927" y="1861246"/>
                  <a:pt x="623838" y="1847217"/>
                </a:cubicBezTo>
                <a:cubicBezTo>
                  <a:pt x="653869" y="1808606"/>
                  <a:pt x="661931" y="1813260"/>
                  <a:pt x="696990" y="1783209"/>
                </a:cubicBezTo>
                <a:cubicBezTo>
                  <a:pt x="706808" y="1774793"/>
                  <a:pt x="714488" y="1764056"/>
                  <a:pt x="724422" y="1755777"/>
                </a:cubicBezTo>
                <a:cubicBezTo>
                  <a:pt x="775651" y="1713087"/>
                  <a:pt x="729256" y="1768540"/>
                  <a:pt x="788430" y="1700913"/>
                </a:cubicBezTo>
                <a:cubicBezTo>
                  <a:pt x="886663" y="1588647"/>
                  <a:pt x="753035" y="1735914"/>
                  <a:pt x="834150" y="1627761"/>
                </a:cubicBezTo>
                <a:cubicBezTo>
                  <a:pt x="844495" y="1613967"/>
                  <a:pt x="859128" y="1603943"/>
                  <a:pt x="870726" y="1591185"/>
                </a:cubicBezTo>
                <a:cubicBezTo>
                  <a:pt x="889629" y="1570392"/>
                  <a:pt x="906264" y="1547577"/>
                  <a:pt x="925590" y="1527177"/>
                </a:cubicBezTo>
                <a:cubicBezTo>
                  <a:pt x="961164" y="1489626"/>
                  <a:pt x="1003561" y="1458279"/>
                  <a:pt x="1035318" y="1417449"/>
                </a:cubicBezTo>
                <a:cubicBezTo>
                  <a:pt x="1064503" y="1379925"/>
                  <a:pt x="1097281" y="1330761"/>
                  <a:pt x="1135902" y="1298577"/>
                </a:cubicBezTo>
                <a:cubicBezTo>
                  <a:pt x="1252306" y="1201574"/>
                  <a:pt x="1165988" y="1277748"/>
                  <a:pt x="1254774" y="1216281"/>
                </a:cubicBezTo>
                <a:cubicBezTo>
                  <a:pt x="1279834" y="1198931"/>
                  <a:pt x="1303542" y="1179705"/>
                  <a:pt x="1327926" y="1161417"/>
                </a:cubicBezTo>
                <a:lnTo>
                  <a:pt x="1364502" y="1133985"/>
                </a:lnTo>
                <a:cubicBezTo>
                  <a:pt x="1376694" y="1124841"/>
                  <a:pt x="1387447" y="1113369"/>
                  <a:pt x="1401078" y="1106553"/>
                </a:cubicBezTo>
                <a:cubicBezTo>
                  <a:pt x="1462984" y="1075600"/>
                  <a:pt x="1415737" y="1102417"/>
                  <a:pt x="1483374" y="1051689"/>
                </a:cubicBezTo>
                <a:cubicBezTo>
                  <a:pt x="1492166" y="1045095"/>
                  <a:pt x="1502592" y="1040702"/>
                  <a:pt x="1510806" y="1033401"/>
                </a:cubicBezTo>
                <a:cubicBezTo>
                  <a:pt x="1530136" y="1016218"/>
                  <a:pt x="1544979" y="994055"/>
                  <a:pt x="1565670" y="978537"/>
                </a:cubicBezTo>
                <a:cubicBezTo>
                  <a:pt x="1577862" y="969393"/>
                  <a:pt x="1590969" y="961357"/>
                  <a:pt x="1602246" y="951105"/>
                </a:cubicBezTo>
                <a:cubicBezTo>
                  <a:pt x="1624573" y="930808"/>
                  <a:pt x="1642692" y="905946"/>
                  <a:pt x="1666254" y="887097"/>
                </a:cubicBezTo>
                <a:lnTo>
                  <a:pt x="1711974" y="850521"/>
                </a:lnTo>
                <a:cubicBezTo>
                  <a:pt x="1755088" y="778665"/>
                  <a:pt x="1728742" y="819019"/>
                  <a:pt x="1794270" y="731649"/>
                </a:cubicBezTo>
                <a:cubicBezTo>
                  <a:pt x="1800483" y="723365"/>
                  <a:pt x="1833305" y="681012"/>
                  <a:pt x="1839990" y="667641"/>
                </a:cubicBezTo>
                <a:cubicBezTo>
                  <a:pt x="1847331" y="652960"/>
                  <a:pt x="1850937" y="636602"/>
                  <a:pt x="1858278" y="621921"/>
                </a:cubicBezTo>
                <a:cubicBezTo>
                  <a:pt x="1904194" y="530089"/>
                  <a:pt x="1846761" y="670130"/>
                  <a:pt x="1894854" y="557913"/>
                </a:cubicBezTo>
                <a:cubicBezTo>
                  <a:pt x="1905398" y="533310"/>
                  <a:pt x="1907775" y="511596"/>
                  <a:pt x="1913142" y="484761"/>
                </a:cubicBezTo>
                <a:cubicBezTo>
                  <a:pt x="1910387" y="440674"/>
                  <a:pt x="1909168" y="340850"/>
                  <a:pt x="1894854" y="283593"/>
                </a:cubicBezTo>
                <a:cubicBezTo>
                  <a:pt x="1884181" y="240901"/>
                  <a:pt x="1872822" y="223005"/>
                  <a:pt x="1858278" y="183009"/>
                </a:cubicBezTo>
                <a:cubicBezTo>
                  <a:pt x="1851358" y="163980"/>
                  <a:pt x="1842221" y="117812"/>
                  <a:pt x="1821702" y="100713"/>
                </a:cubicBezTo>
                <a:cubicBezTo>
                  <a:pt x="1811230" y="91987"/>
                  <a:pt x="1796961" y="89188"/>
                  <a:pt x="1785126" y="82425"/>
                </a:cubicBezTo>
                <a:cubicBezTo>
                  <a:pt x="1775584" y="76973"/>
                  <a:pt x="1767524" y="69052"/>
                  <a:pt x="1757694" y="64137"/>
                </a:cubicBezTo>
                <a:cubicBezTo>
                  <a:pt x="1749073" y="59826"/>
                  <a:pt x="1739121" y="58790"/>
                  <a:pt x="1730262" y="54993"/>
                </a:cubicBezTo>
                <a:cubicBezTo>
                  <a:pt x="1717733" y="49623"/>
                  <a:pt x="1706215" y="42075"/>
                  <a:pt x="1693686" y="36705"/>
                </a:cubicBezTo>
                <a:cubicBezTo>
                  <a:pt x="1671762" y="27309"/>
                  <a:pt x="1652879" y="25046"/>
                  <a:pt x="1629678" y="18417"/>
                </a:cubicBezTo>
                <a:cubicBezTo>
                  <a:pt x="1603313" y="10884"/>
                  <a:pt x="1641870" y="-1395"/>
                  <a:pt x="1593102" y="129"/>
                </a:cubicBezTo>
                <a:close/>
              </a:path>
            </a:pathLst>
          </a:custGeom>
          <a:solidFill>
            <a:srgbClr val="D3EB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20" name="Google Shape;520;p32"/>
          <p:cNvSpPr txBox="1"/>
          <p:nvPr/>
        </p:nvSpPr>
        <p:spPr>
          <a:xfrm>
            <a:off x="624155" y="4352865"/>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0</a:t>
            </a:r>
            <a:endParaRPr/>
          </a:p>
        </p:txBody>
      </p:sp>
      <p:sp>
        <p:nvSpPr>
          <p:cNvPr id="521" name="Google Shape;521;p32"/>
          <p:cNvSpPr txBox="1"/>
          <p:nvPr/>
        </p:nvSpPr>
        <p:spPr>
          <a:xfrm>
            <a:off x="720123" y="510013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1</a:t>
            </a:r>
            <a:endParaRPr/>
          </a:p>
        </p:txBody>
      </p:sp>
      <p:sp>
        <p:nvSpPr>
          <p:cNvPr id="522" name="Google Shape;522;p32"/>
          <p:cNvSpPr txBox="1"/>
          <p:nvPr/>
        </p:nvSpPr>
        <p:spPr>
          <a:xfrm>
            <a:off x="3238352" y="287121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2</a:t>
            </a:r>
            <a:endParaRPr/>
          </a:p>
        </p:txBody>
      </p:sp>
      <p:sp>
        <p:nvSpPr>
          <p:cNvPr id="523" name="Google Shape;523;p32"/>
          <p:cNvSpPr txBox="1"/>
          <p:nvPr/>
        </p:nvSpPr>
        <p:spPr>
          <a:xfrm>
            <a:off x="1498069" y="6131601"/>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3</a:t>
            </a:r>
            <a:endParaRPr/>
          </a:p>
        </p:txBody>
      </p:sp>
      <p:sp>
        <p:nvSpPr>
          <p:cNvPr id="524" name="Google Shape;524;p32"/>
          <p:cNvSpPr txBox="1"/>
          <p:nvPr/>
        </p:nvSpPr>
        <p:spPr>
          <a:xfrm>
            <a:off x="4332372" y="486397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4</a:t>
            </a:r>
            <a:endParaRPr/>
          </a:p>
        </p:txBody>
      </p:sp>
      <p:sp>
        <p:nvSpPr>
          <p:cNvPr id="525" name="Google Shape;525;p32"/>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BFS Intuition: Why Does it Work?</a:t>
            </a:r>
            <a:endParaRPr dirty="0"/>
          </a:p>
        </p:txBody>
      </p:sp>
      <p:sp>
        <p:nvSpPr>
          <p:cNvPr id="526" name="Google Shape;526;p32"/>
          <p:cNvSpPr txBox="1"/>
          <p:nvPr/>
        </p:nvSpPr>
        <p:spPr>
          <a:xfrm>
            <a:off x="689530" y="1343888"/>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sp>
        <p:nvSpPr>
          <p:cNvPr id="527" name="Google Shape;527;p32"/>
          <p:cNvSpPr txBox="1"/>
          <p:nvPr/>
        </p:nvSpPr>
        <p:spPr>
          <a:xfrm>
            <a:off x="6474941" y="1219200"/>
            <a:ext cx="5471983" cy="5461686"/>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a:solidFill>
                  <a:schemeClr val="dk1"/>
                </a:solidFill>
                <a:latin typeface="Consolas"/>
                <a:ea typeface="Consolas"/>
                <a:cs typeface="Consolas"/>
                <a:sym typeface="Consolas"/>
              </a:rPr>
              <a:t>bfs</a:t>
            </a:r>
            <a:r>
              <a:rPr lang="en-US" sz="1600" b="0">
                <a:solidFill>
                  <a:schemeClr val="dk1"/>
                </a:solidFill>
                <a:latin typeface="Consolas"/>
                <a:ea typeface="Consolas"/>
                <a:cs typeface="Consolas"/>
                <a:sym typeface="Consolas"/>
              </a:rPr>
              <a:t>(</a:t>
            </a:r>
            <a:r>
              <a:rPr lang="en-US" sz="1600" b="0">
                <a:solidFill>
                  <a:schemeClr val="accent3"/>
                </a:solidFill>
                <a:latin typeface="Consolas"/>
                <a:ea typeface="Consolas"/>
                <a:cs typeface="Consolas"/>
                <a:sym typeface="Consolas"/>
              </a:rPr>
              <a:t>Graph</a:t>
            </a:r>
            <a:r>
              <a:rPr lang="en-US" sz="1600" b="0">
                <a:solidFill>
                  <a:schemeClr val="dk1"/>
                </a:solidFill>
                <a:latin typeface="Consolas"/>
                <a:ea typeface="Consolas"/>
                <a:cs typeface="Consolas"/>
                <a:sym typeface="Consolas"/>
              </a:rPr>
              <a:t> graph, </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 start)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Queue</a:t>
            </a:r>
            <a:r>
              <a:rPr lang="en-US" sz="1600" b="0">
                <a:solidFill>
                  <a:schemeClr val="dk1"/>
                </a:solidFill>
                <a:latin typeface="Consolas"/>
                <a:ea typeface="Consolas"/>
                <a:cs typeface="Consolas"/>
                <a:sym typeface="Consolas"/>
              </a:rPr>
              <a:t>&lt;</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&gt; perimeter = </a:t>
            </a:r>
            <a:r>
              <a:rPr lang="en-US" sz="1600" b="0">
                <a:solidFill>
                  <a:schemeClr val="accent2"/>
                </a:solidFill>
                <a:latin typeface="Consolas"/>
                <a:ea typeface="Consolas"/>
                <a:cs typeface="Consolas"/>
                <a:sym typeface="Consolas"/>
              </a:rPr>
              <a:t>new</a:t>
            </a: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Queue</a:t>
            </a:r>
            <a:r>
              <a:rPr lang="en-US" sz="1600" b="0">
                <a:solidFill>
                  <a:schemeClr val="dk1"/>
                </a:solidFill>
                <a:latin typeface="Consolas"/>
                <a:ea typeface="Consolas"/>
                <a:cs typeface="Consolas"/>
                <a:sym typeface="Consolas"/>
              </a:rPr>
              <a:t>&lt;&gt;();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Set</a:t>
            </a:r>
            <a:r>
              <a:rPr lang="en-US" sz="1600" b="0">
                <a:solidFill>
                  <a:schemeClr val="dk1"/>
                </a:solidFill>
                <a:latin typeface="Consolas"/>
                <a:ea typeface="Consolas"/>
                <a:cs typeface="Consolas"/>
                <a:sym typeface="Consolas"/>
              </a:rPr>
              <a:t>&lt;</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&gt; visited = </a:t>
            </a:r>
            <a:r>
              <a:rPr lang="en-US" sz="1600" b="0">
                <a:solidFill>
                  <a:schemeClr val="accent2"/>
                </a:solidFill>
                <a:latin typeface="Consolas"/>
                <a:ea typeface="Consolas"/>
                <a:cs typeface="Consolas"/>
                <a:sym typeface="Consolas"/>
              </a:rPr>
              <a:t>new</a:t>
            </a: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Set</a:t>
            </a:r>
            <a:r>
              <a:rPr lang="en-US" sz="1600" b="0">
                <a:solidFill>
                  <a:schemeClr val="dk1"/>
                </a:solidFill>
                <a:latin typeface="Consolas"/>
                <a:ea typeface="Consolas"/>
                <a:cs typeface="Consolas"/>
                <a:sym typeface="Consolas"/>
              </a:rPr>
              <a:t>&lt;&gt;();  </a:t>
            </a:r>
            <a:endParaRPr/>
          </a:p>
          <a:p>
            <a:pPr marL="0" marR="0" lvl="0" indent="0" algn="l" rtl="0">
              <a:lnSpc>
                <a:spcPct val="120000"/>
              </a:lnSpc>
              <a:spcBef>
                <a:spcPts val="0"/>
              </a:spcBef>
              <a:spcAft>
                <a:spcPts val="0"/>
              </a:spcAft>
              <a:buClr>
                <a:srgbClr val="4B2A85"/>
              </a:buClr>
              <a:buSzPts val="960"/>
              <a:buFont typeface="Noto Sans Symbols"/>
              <a:buNone/>
            </a:pPr>
            <a:endParaRPr sz="1600" b="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add</a:t>
            </a:r>
            <a:r>
              <a:rPr lang="en-US" sz="1600" b="0">
                <a:solidFill>
                  <a:schemeClr val="dk1"/>
                </a:solidFill>
                <a:latin typeface="Consolas"/>
                <a:ea typeface="Consolas"/>
                <a:cs typeface="Consolas"/>
                <a:sym typeface="Consolas"/>
              </a:rPr>
              <a:t>(start);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add</a:t>
            </a:r>
            <a:r>
              <a:rPr lang="en-US" sz="1600" b="0">
                <a:solidFill>
                  <a:schemeClr val="dk1"/>
                </a:solidFill>
                <a:latin typeface="Consolas"/>
                <a:ea typeface="Consolas"/>
                <a:cs typeface="Consolas"/>
                <a:sym typeface="Consolas"/>
              </a:rPr>
              <a:t>(start);</a:t>
            </a:r>
            <a:endParaRPr/>
          </a:p>
          <a:p>
            <a:pPr marL="0" marR="0" lvl="0" indent="0" algn="l" rtl="0">
              <a:lnSpc>
                <a:spcPct val="120000"/>
              </a:lnSpc>
              <a:spcBef>
                <a:spcPts val="0"/>
              </a:spcBef>
              <a:spcAft>
                <a:spcPts val="0"/>
              </a:spcAft>
              <a:buClr>
                <a:srgbClr val="4B2A85"/>
              </a:buClr>
              <a:buSzPts val="960"/>
              <a:buFont typeface="Noto Sans Symbols"/>
              <a:buNone/>
            </a:pPr>
            <a:endParaRPr sz="1600" b="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while</a:t>
            </a:r>
            <a:r>
              <a:rPr lang="en-US" sz="1600" b="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isEmpty</a:t>
            </a:r>
            <a:r>
              <a:rPr lang="en-US" sz="1600" b="0">
                <a:solidFill>
                  <a:schemeClr val="dk1"/>
                </a:solidFill>
                <a:latin typeface="Consolas"/>
                <a:ea typeface="Consolas"/>
                <a:cs typeface="Consolas"/>
                <a:sym typeface="Consolas"/>
              </a:rPr>
              <a: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 from = perimeter.</a:t>
            </a:r>
            <a:r>
              <a:rPr lang="en-US" sz="1600" b="1">
                <a:solidFill>
                  <a:schemeClr val="dk1"/>
                </a:solidFill>
                <a:latin typeface="Consolas"/>
                <a:ea typeface="Consolas"/>
                <a:cs typeface="Consolas"/>
                <a:sym typeface="Consolas"/>
              </a:rPr>
              <a:t>remove</a:t>
            </a:r>
            <a:r>
              <a:rPr lang="en-US" sz="1600" b="0">
                <a:solidFill>
                  <a:schemeClr val="dk1"/>
                </a:solidFill>
                <a:latin typeface="Consolas"/>
                <a:ea typeface="Consolas"/>
                <a:cs typeface="Consolas"/>
                <a:sym typeface="Consolas"/>
              </a:rPr>
              <a: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for</a:t>
            </a: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Edge</a:t>
            </a:r>
            <a:r>
              <a:rPr lang="en-US" sz="1600" b="0">
                <a:solidFill>
                  <a:schemeClr val="dk1"/>
                </a:solidFill>
                <a:latin typeface="Consolas"/>
                <a:ea typeface="Consolas"/>
                <a:cs typeface="Consolas"/>
                <a:sym typeface="Consolas"/>
              </a:rPr>
              <a:t> edge : graph.</a:t>
            </a:r>
            <a:r>
              <a:rPr lang="en-US" sz="1600" b="1">
                <a:solidFill>
                  <a:schemeClr val="dk1"/>
                </a:solidFill>
                <a:latin typeface="Consolas"/>
                <a:ea typeface="Consolas"/>
                <a:cs typeface="Consolas"/>
                <a:sym typeface="Consolas"/>
              </a:rPr>
              <a:t>edgesFrom</a:t>
            </a:r>
            <a:r>
              <a:rPr lang="en-US" sz="1600" b="0">
                <a:solidFill>
                  <a:schemeClr val="dk1"/>
                </a:solidFill>
                <a:latin typeface="Consolas"/>
                <a:ea typeface="Consolas"/>
                <a:cs typeface="Consolas"/>
                <a:sym typeface="Consolas"/>
              </a:rPr>
              <a:t>(from))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 to = edge.</a:t>
            </a:r>
            <a:r>
              <a:rPr lang="en-US" sz="1600" b="1">
                <a:solidFill>
                  <a:schemeClr val="dk1"/>
                </a:solidFill>
                <a:latin typeface="Consolas"/>
                <a:ea typeface="Consolas"/>
                <a:cs typeface="Consolas"/>
                <a:sym typeface="Consolas"/>
              </a:rPr>
              <a:t>to</a:t>
            </a:r>
            <a:r>
              <a:rPr lang="en-US" sz="1600" b="0">
                <a:solidFill>
                  <a:schemeClr val="dk1"/>
                </a:solidFill>
                <a:latin typeface="Consolas"/>
                <a:ea typeface="Consolas"/>
                <a:cs typeface="Consolas"/>
                <a:sym typeface="Consolas"/>
              </a:rPr>
              <a: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if</a:t>
            </a:r>
            <a:r>
              <a:rPr lang="en-US" sz="1600" b="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contains</a:t>
            </a:r>
            <a:r>
              <a:rPr lang="en-US" sz="1600" b="0">
                <a:solidFill>
                  <a:schemeClr val="dk1"/>
                </a:solidFill>
                <a:latin typeface="Consolas"/>
                <a:ea typeface="Consolas"/>
                <a:cs typeface="Consolas"/>
                <a:sym typeface="Consolas"/>
              </a:rPr>
              <a:t>(to))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add</a:t>
            </a:r>
            <a:r>
              <a:rPr lang="en-US" sz="1600" b="0">
                <a:solidFill>
                  <a:schemeClr val="dk1"/>
                </a:solidFill>
                <a:latin typeface="Consolas"/>
                <a:ea typeface="Consolas"/>
                <a:cs typeface="Consolas"/>
                <a:sym typeface="Consolas"/>
              </a:rPr>
              <a:t>(to);</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add</a:t>
            </a:r>
            <a:r>
              <a:rPr lang="en-US" sz="1600" b="0">
                <a:solidFill>
                  <a:schemeClr val="dk1"/>
                </a:solidFill>
                <a:latin typeface="Consolas"/>
                <a:ea typeface="Consolas"/>
                <a:cs typeface="Consolas"/>
                <a:sym typeface="Consolas"/>
              </a:rPr>
              <a:t>(to);</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a:t>
            </a:r>
            <a:endParaRPr/>
          </a:p>
        </p:txBody>
      </p:sp>
      <p:sp>
        <p:nvSpPr>
          <p:cNvPr id="528" name="Google Shape;528;p32"/>
          <p:cNvSpPr/>
          <p:nvPr/>
        </p:nvSpPr>
        <p:spPr>
          <a:xfrm>
            <a:off x="1125353" y="4095939"/>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1</a:t>
            </a:r>
            <a:endParaRPr sz="2133" b="0" i="0" u="none" strike="noStrike" cap="none">
              <a:solidFill>
                <a:srgbClr val="000000"/>
              </a:solidFill>
              <a:latin typeface="Calibri"/>
              <a:ea typeface="Calibri"/>
              <a:cs typeface="Calibri"/>
              <a:sym typeface="Calibri"/>
            </a:endParaRPr>
          </a:p>
        </p:txBody>
      </p:sp>
      <p:sp>
        <p:nvSpPr>
          <p:cNvPr id="529" name="Google Shape;529;p32"/>
          <p:cNvSpPr/>
          <p:nvPr/>
        </p:nvSpPr>
        <p:spPr>
          <a:xfrm>
            <a:off x="1276632" y="4921245"/>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2</a:t>
            </a:r>
            <a:endParaRPr sz="2133" b="0" i="0" u="none" strike="noStrike" cap="none">
              <a:solidFill>
                <a:srgbClr val="000000"/>
              </a:solidFill>
              <a:latin typeface="Calibri"/>
              <a:ea typeface="Calibri"/>
              <a:cs typeface="Calibri"/>
              <a:sym typeface="Calibri"/>
            </a:endParaRPr>
          </a:p>
        </p:txBody>
      </p:sp>
      <p:sp>
        <p:nvSpPr>
          <p:cNvPr id="530" name="Google Shape;530;p32"/>
          <p:cNvSpPr/>
          <p:nvPr/>
        </p:nvSpPr>
        <p:spPr>
          <a:xfrm>
            <a:off x="2664478" y="3043730"/>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3</a:t>
            </a:r>
            <a:endParaRPr sz="2133" b="0" i="0" u="none" strike="noStrike" cap="none">
              <a:solidFill>
                <a:srgbClr val="000000"/>
              </a:solidFill>
              <a:latin typeface="Calibri"/>
              <a:ea typeface="Calibri"/>
              <a:cs typeface="Calibri"/>
              <a:sym typeface="Calibri"/>
            </a:endParaRPr>
          </a:p>
        </p:txBody>
      </p:sp>
      <p:sp>
        <p:nvSpPr>
          <p:cNvPr id="531" name="Google Shape;531;p32"/>
          <p:cNvSpPr/>
          <p:nvPr/>
        </p:nvSpPr>
        <p:spPr>
          <a:xfrm>
            <a:off x="2326879" y="3873226"/>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4</a:t>
            </a:r>
            <a:endParaRPr sz="2133" b="0" i="0" u="none" strike="noStrike" cap="none">
              <a:solidFill>
                <a:srgbClr val="000000"/>
              </a:solidFill>
              <a:latin typeface="Calibri"/>
              <a:ea typeface="Calibri"/>
              <a:cs typeface="Calibri"/>
              <a:sym typeface="Calibri"/>
            </a:endParaRPr>
          </a:p>
        </p:txBody>
      </p:sp>
      <p:sp>
        <p:nvSpPr>
          <p:cNvPr id="532" name="Google Shape;532;p32"/>
          <p:cNvSpPr/>
          <p:nvPr/>
        </p:nvSpPr>
        <p:spPr>
          <a:xfrm>
            <a:off x="2418147" y="5071258"/>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5</a:t>
            </a:r>
            <a:endParaRPr sz="2133" b="0" i="0" u="none" strike="noStrike" cap="none">
              <a:solidFill>
                <a:srgbClr val="000000"/>
              </a:solidFill>
              <a:latin typeface="Calibri"/>
              <a:ea typeface="Calibri"/>
              <a:cs typeface="Calibri"/>
              <a:sym typeface="Calibri"/>
            </a:endParaRPr>
          </a:p>
        </p:txBody>
      </p:sp>
      <p:sp>
        <p:nvSpPr>
          <p:cNvPr id="533" name="Google Shape;533;p32"/>
          <p:cNvSpPr/>
          <p:nvPr/>
        </p:nvSpPr>
        <p:spPr>
          <a:xfrm>
            <a:off x="3561068" y="5319997"/>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6</a:t>
            </a:r>
            <a:endParaRPr sz="2133" b="0" i="0" u="none" strike="noStrike" cap="none">
              <a:solidFill>
                <a:srgbClr val="000000"/>
              </a:solidFill>
              <a:latin typeface="Calibri"/>
              <a:ea typeface="Calibri"/>
              <a:cs typeface="Calibri"/>
              <a:sym typeface="Calibri"/>
            </a:endParaRPr>
          </a:p>
        </p:txBody>
      </p:sp>
      <p:sp>
        <p:nvSpPr>
          <p:cNvPr id="534" name="Google Shape;534;p32"/>
          <p:cNvSpPr/>
          <p:nvPr/>
        </p:nvSpPr>
        <p:spPr>
          <a:xfrm>
            <a:off x="4252334" y="4276076"/>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7</a:t>
            </a:r>
            <a:endParaRPr sz="2133" b="0" i="0" u="none" strike="noStrike" cap="none">
              <a:solidFill>
                <a:srgbClr val="000000"/>
              </a:solidFill>
              <a:latin typeface="Calibri"/>
              <a:ea typeface="Calibri"/>
              <a:cs typeface="Calibri"/>
              <a:sym typeface="Calibri"/>
            </a:endParaRPr>
          </a:p>
        </p:txBody>
      </p:sp>
      <p:sp>
        <p:nvSpPr>
          <p:cNvPr id="535" name="Google Shape;535;p32"/>
          <p:cNvSpPr/>
          <p:nvPr/>
        </p:nvSpPr>
        <p:spPr>
          <a:xfrm>
            <a:off x="2082013" y="6009123"/>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8</a:t>
            </a:r>
            <a:endParaRPr sz="2133" b="0" i="0" u="none" strike="noStrike" cap="none">
              <a:solidFill>
                <a:srgbClr val="000000"/>
              </a:solidFill>
              <a:latin typeface="Calibri"/>
              <a:ea typeface="Calibri"/>
              <a:cs typeface="Calibri"/>
              <a:sym typeface="Calibri"/>
            </a:endParaRPr>
          </a:p>
        </p:txBody>
      </p:sp>
      <p:cxnSp>
        <p:nvCxnSpPr>
          <p:cNvPr id="536" name="Google Shape;536;p32"/>
          <p:cNvCxnSpPr>
            <a:stCxn id="528" idx="2"/>
            <a:endCxn id="529" idx="0"/>
          </p:cNvCxnSpPr>
          <p:nvPr/>
        </p:nvCxnSpPr>
        <p:spPr>
          <a:xfrm>
            <a:off x="1336953" y="4433139"/>
            <a:ext cx="151200" cy="488100"/>
          </a:xfrm>
          <a:prstGeom prst="straightConnector1">
            <a:avLst/>
          </a:prstGeom>
          <a:noFill/>
          <a:ln w="19050" cap="flat" cmpd="sng">
            <a:solidFill>
              <a:schemeClr val="dk2"/>
            </a:solidFill>
            <a:prstDash val="solid"/>
            <a:round/>
            <a:headEnd type="none" w="sm" len="sm"/>
            <a:tailEnd type="none" w="sm" len="sm"/>
          </a:ln>
        </p:spPr>
      </p:cxnSp>
      <p:cxnSp>
        <p:nvCxnSpPr>
          <p:cNvPr id="537" name="Google Shape;537;p32"/>
          <p:cNvCxnSpPr>
            <a:stCxn id="528" idx="3"/>
            <a:endCxn id="531" idx="1"/>
          </p:cNvCxnSpPr>
          <p:nvPr/>
        </p:nvCxnSpPr>
        <p:spPr>
          <a:xfrm rot="10800000" flipH="1">
            <a:off x="1548553" y="4041939"/>
            <a:ext cx="778200" cy="222600"/>
          </a:xfrm>
          <a:prstGeom prst="straightConnector1">
            <a:avLst/>
          </a:prstGeom>
          <a:noFill/>
          <a:ln w="19050" cap="flat" cmpd="sng">
            <a:solidFill>
              <a:schemeClr val="dk2"/>
            </a:solidFill>
            <a:prstDash val="solid"/>
            <a:round/>
            <a:headEnd type="none" w="sm" len="sm"/>
            <a:tailEnd type="none" w="sm" len="sm"/>
          </a:ln>
        </p:spPr>
      </p:cxnSp>
      <p:cxnSp>
        <p:nvCxnSpPr>
          <p:cNvPr id="538" name="Google Shape;538;p32"/>
          <p:cNvCxnSpPr>
            <a:stCxn id="530" idx="2"/>
            <a:endCxn id="531" idx="0"/>
          </p:cNvCxnSpPr>
          <p:nvPr/>
        </p:nvCxnSpPr>
        <p:spPr>
          <a:xfrm flipH="1">
            <a:off x="2538578" y="3380930"/>
            <a:ext cx="337500" cy="492300"/>
          </a:xfrm>
          <a:prstGeom prst="straightConnector1">
            <a:avLst/>
          </a:prstGeom>
          <a:noFill/>
          <a:ln w="19050" cap="flat" cmpd="sng">
            <a:solidFill>
              <a:schemeClr val="dk2"/>
            </a:solidFill>
            <a:prstDash val="solid"/>
            <a:round/>
            <a:headEnd type="none" w="sm" len="sm"/>
            <a:tailEnd type="none" w="sm" len="sm"/>
          </a:ln>
        </p:spPr>
      </p:cxnSp>
      <p:cxnSp>
        <p:nvCxnSpPr>
          <p:cNvPr id="539" name="Google Shape;539;p32"/>
          <p:cNvCxnSpPr>
            <a:stCxn id="533" idx="0"/>
            <a:endCxn id="534" idx="2"/>
          </p:cNvCxnSpPr>
          <p:nvPr/>
        </p:nvCxnSpPr>
        <p:spPr>
          <a:xfrm rot="10800000" flipH="1">
            <a:off x="3772668" y="4613197"/>
            <a:ext cx="691200" cy="706800"/>
          </a:xfrm>
          <a:prstGeom prst="straightConnector1">
            <a:avLst/>
          </a:prstGeom>
          <a:noFill/>
          <a:ln w="19050" cap="flat" cmpd="sng">
            <a:solidFill>
              <a:schemeClr val="dk2"/>
            </a:solidFill>
            <a:prstDash val="solid"/>
            <a:round/>
            <a:headEnd type="none" w="sm" len="sm"/>
            <a:tailEnd type="none" w="sm" len="sm"/>
          </a:ln>
        </p:spPr>
      </p:cxnSp>
      <p:cxnSp>
        <p:nvCxnSpPr>
          <p:cNvPr id="540" name="Google Shape;540;p32"/>
          <p:cNvCxnSpPr>
            <a:stCxn id="533" idx="1"/>
            <a:endCxn id="532" idx="3"/>
          </p:cNvCxnSpPr>
          <p:nvPr/>
        </p:nvCxnSpPr>
        <p:spPr>
          <a:xfrm rot="10800000">
            <a:off x="2841368" y="5239897"/>
            <a:ext cx="719700" cy="248700"/>
          </a:xfrm>
          <a:prstGeom prst="straightConnector1">
            <a:avLst/>
          </a:prstGeom>
          <a:noFill/>
          <a:ln w="19050" cap="flat" cmpd="sng">
            <a:solidFill>
              <a:schemeClr val="dk2"/>
            </a:solidFill>
            <a:prstDash val="solid"/>
            <a:round/>
            <a:headEnd type="none" w="sm" len="sm"/>
            <a:tailEnd type="none" w="sm" len="sm"/>
          </a:ln>
        </p:spPr>
      </p:cxnSp>
      <p:cxnSp>
        <p:nvCxnSpPr>
          <p:cNvPr id="541" name="Google Shape;541;p32"/>
          <p:cNvCxnSpPr>
            <a:stCxn id="529" idx="3"/>
            <a:endCxn id="532" idx="1"/>
          </p:cNvCxnSpPr>
          <p:nvPr/>
        </p:nvCxnSpPr>
        <p:spPr>
          <a:xfrm>
            <a:off x="1699832" y="5089845"/>
            <a:ext cx="718200" cy="150000"/>
          </a:xfrm>
          <a:prstGeom prst="straightConnector1">
            <a:avLst/>
          </a:prstGeom>
          <a:noFill/>
          <a:ln w="19050" cap="flat" cmpd="sng">
            <a:solidFill>
              <a:schemeClr val="dk2"/>
            </a:solidFill>
            <a:prstDash val="solid"/>
            <a:round/>
            <a:headEnd type="none" w="sm" len="sm"/>
            <a:tailEnd type="none" w="sm" len="sm"/>
          </a:ln>
        </p:spPr>
      </p:cxnSp>
      <p:cxnSp>
        <p:nvCxnSpPr>
          <p:cNvPr id="542" name="Google Shape;542;p32"/>
          <p:cNvCxnSpPr>
            <a:stCxn id="532" idx="2"/>
            <a:endCxn id="535" idx="0"/>
          </p:cNvCxnSpPr>
          <p:nvPr/>
        </p:nvCxnSpPr>
        <p:spPr>
          <a:xfrm flipH="1">
            <a:off x="2293747" y="5408458"/>
            <a:ext cx="336000" cy="600600"/>
          </a:xfrm>
          <a:prstGeom prst="straightConnector1">
            <a:avLst/>
          </a:prstGeom>
          <a:noFill/>
          <a:ln w="19050" cap="flat" cmpd="sng">
            <a:solidFill>
              <a:schemeClr val="dk2"/>
            </a:solidFill>
            <a:prstDash val="solid"/>
            <a:round/>
            <a:headEnd type="none" w="sm" len="sm"/>
            <a:tailEnd type="none" w="sm" len="sm"/>
          </a:ln>
        </p:spPr>
      </p:cxnSp>
      <p:sp>
        <p:nvSpPr>
          <p:cNvPr id="543" name="Google Shape;543;p32"/>
          <p:cNvSpPr txBox="1"/>
          <p:nvPr/>
        </p:nvSpPr>
        <p:spPr>
          <a:xfrm>
            <a:off x="85543" y="4010145"/>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544" name="Google Shape;544;p32"/>
          <p:cNvSpPr txBox="1"/>
          <p:nvPr/>
        </p:nvSpPr>
        <p:spPr>
          <a:xfrm>
            <a:off x="842036" y="3481104"/>
            <a:ext cx="10134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4C3283"/>
                </a:solidFill>
                <a:latin typeface="Quattrocento Sans"/>
                <a:ea typeface="Quattrocento Sans"/>
                <a:cs typeface="Quattrocento Sans"/>
                <a:sym typeface="Quattrocento Sans"/>
              </a:rPr>
              <a:t>VISITED</a:t>
            </a:r>
            <a:endParaRPr>
              <a:solidFill>
                <a:srgbClr val="4C3283"/>
              </a:solidFill>
            </a:endParaRPr>
          </a:p>
        </p:txBody>
      </p:sp>
      <p:sp>
        <p:nvSpPr>
          <p:cNvPr id="545" name="Google Shape;545;p32"/>
          <p:cNvSpPr/>
          <p:nvPr/>
        </p:nvSpPr>
        <p:spPr>
          <a:xfrm>
            <a:off x="3302856" y="4203677"/>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9</a:t>
            </a:r>
            <a:endParaRPr sz="2133" b="0" i="0" u="none" strike="noStrike" cap="none">
              <a:solidFill>
                <a:srgbClr val="000000"/>
              </a:solidFill>
              <a:latin typeface="Calibri"/>
              <a:ea typeface="Calibri"/>
              <a:cs typeface="Calibri"/>
              <a:sym typeface="Calibri"/>
            </a:endParaRPr>
          </a:p>
        </p:txBody>
      </p:sp>
      <p:cxnSp>
        <p:nvCxnSpPr>
          <p:cNvPr id="546" name="Google Shape;546;p32"/>
          <p:cNvCxnSpPr>
            <a:stCxn id="533" idx="0"/>
            <a:endCxn id="545" idx="2"/>
          </p:cNvCxnSpPr>
          <p:nvPr/>
        </p:nvCxnSpPr>
        <p:spPr>
          <a:xfrm rot="10800000">
            <a:off x="3514368" y="4540897"/>
            <a:ext cx="258300" cy="779100"/>
          </a:xfrm>
          <a:prstGeom prst="straightConnector1">
            <a:avLst/>
          </a:prstGeom>
          <a:noFill/>
          <a:ln w="19050" cap="flat" cmpd="sng">
            <a:solidFill>
              <a:schemeClr val="dk2"/>
            </a:solidFill>
            <a:prstDash val="solid"/>
            <a:round/>
            <a:headEnd type="none" w="sm" len="sm"/>
            <a:tailEnd type="none" w="sm" len="sm"/>
          </a:ln>
        </p:spPr>
      </p:cxnSp>
      <p:sp>
        <p:nvSpPr>
          <p:cNvPr id="547" name="Google Shape;547;p32"/>
          <p:cNvSpPr/>
          <p:nvPr/>
        </p:nvSpPr>
        <p:spPr>
          <a:xfrm>
            <a:off x="1050851" y="402255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48" name="Google Shape;548;p32"/>
          <p:cNvSpPr/>
          <p:nvPr/>
        </p:nvSpPr>
        <p:spPr>
          <a:xfrm>
            <a:off x="1205343" y="4848370"/>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49" name="Google Shape;549;p32"/>
          <p:cNvSpPr/>
          <p:nvPr/>
        </p:nvSpPr>
        <p:spPr>
          <a:xfrm>
            <a:off x="2032029" y="5975973"/>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0" name="Google Shape;550;p32"/>
          <p:cNvSpPr/>
          <p:nvPr/>
        </p:nvSpPr>
        <p:spPr>
          <a:xfrm>
            <a:off x="2359873" y="5041808"/>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1" name="Google Shape;551;p32"/>
          <p:cNvSpPr/>
          <p:nvPr/>
        </p:nvSpPr>
        <p:spPr>
          <a:xfrm>
            <a:off x="3491593" y="526494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2" name="Google Shape;552;p32"/>
          <p:cNvSpPr/>
          <p:nvPr/>
        </p:nvSpPr>
        <p:spPr>
          <a:xfrm>
            <a:off x="3228154" y="414861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3" name="Google Shape;553;p32"/>
          <p:cNvSpPr/>
          <p:nvPr/>
        </p:nvSpPr>
        <p:spPr>
          <a:xfrm>
            <a:off x="4200695" y="4224901"/>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4" name="Google Shape;554;p32"/>
          <p:cNvSpPr/>
          <p:nvPr/>
        </p:nvSpPr>
        <p:spPr>
          <a:xfrm>
            <a:off x="2255591" y="3798844"/>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5" name="Google Shape;555;p32"/>
          <p:cNvSpPr/>
          <p:nvPr/>
        </p:nvSpPr>
        <p:spPr>
          <a:xfrm>
            <a:off x="2593190" y="297085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56" name="Google Shape;556;p32"/>
          <p:cNvCxnSpPr>
            <a:stCxn id="531" idx="2"/>
            <a:endCxn id="532" idx="0"/>
          </p:cNvCxnSpPr>
          <p:nvPr/>
        </p:nvCxnSpPr>
        <p:spPr>
          <a:xfrm>
            <a:off x="2538479" y="4210426"/>
            <a:ext cx="91200" cy="860700"/>
          </a:xfrm>
          <a:prstGeom prst="straightConnector1">
            <a:avLst/>
          </a:prstGeom>
          <a:noFill/>
          <a:ln w="19050" cap="flat" cmpd="sng">
            <a:solidFill>
              <a:schemeClr val="dk2"/>
            </a:solidFill>
            <a:prstDash val="solid"/>
            <a:round/>
            <a:headEnd type="none" w="sm" len="sm"/>
            <a:tailEnd type="none" w="sm" len="sm"/>
          </a:ln>
        </p:spPr>
      </p:cxnSp>
      <p:graphicFrame>
        <p:nvGraphicFramePr>
          <p:cNvPr id="557" name="Google Shape;557;p32"/>
          <p:cNvGraphicFramePr/>
          <p:nvPr/>
        </p:nvGraphicFramePr>
        <p:xfrm>
          <a:off x="730272" y="1742789"/>
          <a:ext cx="4643000" cy="568550"/>
        </p:xfrm>
        <a:graphic>
          <a:graphicData uri="http://schemas.openxmlformats.org/drawingml/2006/table">
            <a:tbl>
              <a:tblPr firstRow="1" bandRow="1">
                <a:noFill/>
                <a:tableStyleId>{C6F4A71E-2EC3-4D22-9284-7B01D5CB0B2A}</a:tableStyleId>
              </a:tblPr>
              <a:tblGrid>
                <a:gridCol w="4643000">
                  <a:extLst>
                    <a:ext uri="{9D8B030D-6E8A-4147-A177-3AD203B41FA5}">
                      <a16:colId xmlns:a16="http://schemas.microsoft.com/office/drawing/2014/main" val="20000"/>
                    </a:ext>
                  </a:extLst>
                </a:gridCol>
              </a:tblGrid>
              <a:tr h="568550">
                <a:tc>
                  <a:txBody>
                    <a:bodyPr/>
                    <a:lstStyle/>
                    <a:p>
                      <a:pPr marL="0" marR="0" lvl="0" indent="0" algn="l" rtl="0">
                        <a:spcBef>
                          <a:spcPts val="0"/>
                        </a:spcBef>
                        <a:spcAft>
                          <a:spcPts val="0"/>
                        </a:spcAft>
                        <a:buNone/>
                      </a:pPr>
                      <a:endParaRPr sz="180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accent5"/>
                      </a:solidFill>
                      <a:prstDash val="solid"/>
                      <a:round/>
                      <a:headEnd type="none" w="sm" len="sm"/>
                      <a:tailEnd type="none" w="sm" len="sm"/>
                    </a:lnT>
                    <a:lnB w="38100"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sp>
        <p:nvSpPr>
          <p:cNvPr id="558" name="Google Shape;558;p32"/>
          <p:cNvSpPr txBox="1"/>
          <p:nvPr/>
        </p:nvSpPr>
        <p:spPr>
          <a:xfrm>
            <a:off x="1382316" y="1842981"/>
            <a:ext cx="311304" cy="369332"/>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1</a:t>
            </a:r>
            <a:endParaRPr/>
          </a:p>
        </p:txBody>
      </p:sp>
      <p:sp>
        <p:nvSpPr>
          <p:cNvPr id="559" name="Google Shape;559;p32"/>
          <p:cNvSpPr/>
          <p:nvPr/>
        </p:nvSpPr>
        <p:spPr>
          <a:xfrm>
            <a:off x="461913" y="1888452"/>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60" name="Google Shape;560;p32"/>
          <p:cNvSpPr/>
          <p:nvPr/>
        </p:nvSpPr>
        <p:spPr>
          <a:xfrm>
            <a:off x="5373277" y="1886297"/>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61" name="Google Shape;561;p32"/>
          <p:cNvSpPr txBox="1"/>
          <p:nvPr/>
        </p:nvSpPr>
        <p:spPr>
          <a:xfrm>
            <a:off x="1770709" y="1845698"/>
            <a:ext cx="311304" cy="369332"/>
          </a:xfrm>
          <a:prstGeom prst="rect">
            <a:avLst/>
          </a:prstGeom>
          <a:solidFill>
            <a:srgbClr val="D3EBD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2</a:t>
            </a:r>
            <a:endParaRPr/>
          </a:p>
        </p:txBody>
      </p:sp>
      <p:sp>
        <p:nvSpPr>
          <p:cNvPr id="562" name="Google Shape;562;p32"/>
          <p:cNvSpPr txBox="1"/>
          <p:nvPr/>
        </p:nvSpPr>
        <p:spPr>
          <a:xfrm>
            <a:off x="2150257" y="1846459"/>
            <a:ext cx="311304" cy="369332"/>
          </a:xfrm>
          <a:prstGeom prst="rect">
            <a:avLst/>
          </a:prstGeom>
          <a:solidFill>
            <a:srgbClr val="D3EBD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4</a:t>
            </a:r>
            <a:endParaRPr/>
          </a:p>
        </p:txBody>
      </p:sp>
      <p:sp>
        <p:nvSpPr>
          <p:cNvPr id="563" name="Google Shape;563;p32"/>
          <p:cNvSpPr txBox="1"/>
          <p:nvPr/>
        </p:nvSpPr>
        <p:spPr>
          <a:xfrm>
            <a:off x="2534704" y="1843010"/>
            <a:ext cx="311304" cy="369332"/>
          </a:xfrm>
          <a:prstGeom prst="rect">
            <a:avLst/>
          </a:prstGeom>
          <a:solidFill>
            <a:srgbClr val="A7D8B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5</a:t>
            </a:r>
            <a:endParaRPr/>
          </a:p>
        </p:txBody>
      </p:sp>
      <p:sp>
        <p:nvSpPr>
          <p:cNvPr id="564" name="Google Shape;564;p32"/>
          <p:cNvSpPr txBox="1"/>
          <p:nvPr/>
        </p:nvSpPr>
        <p:spPr>
          <a:xfrm>
            <a:off x="2923097" y="1845727"/>
            <a:ext cx="311304" cy="369332"/>
          </a:xfrm>
          <a:prstGeom prst="rect">
            <a:avLst/>
          </a:prstGeom>
          <a:solidFill>
            <a:srgbClr val="A7D8B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3</a:t>
            </a:r>
            <a:endParaRPr/>
          </a:p>
        </p:txBody>
      </p:sp>
      <p:sp>
        <p:nvSpPr>
          <p:cNvPr id="565" name="Google Shape;565;p32"/>
          <p:cNvSpPr txBox="1"/>
          <p:nvPr/>
        </p:nvSpPr>
        <p:spPr>
          <a:xfrm>
            <a:off x="3302645" y="1846488"/>
            <a:ext cx="311304" cy="369332"/>
          </a:xfrm>
          <a:prstGeom prst="rect">
            <a:avLst/>
          </a:prstGeom>
          <a:solidFill>
            <a:srgbClr val="7DC49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6</a:t>
            </a:r>
            <a:endParaRPr/>
          </a:p>
        </p:txBody>
      </p:sp>
      <p:sp>
        <p:nvSpPr>
          <p:cNvPr id="566" name="Google Shape;566;p32"/>
          <p:cNvSpPr txBox="1"/>
          <p:nvPr/>
        </p:nvSpPr>
        <p:spPr>
          <a:xfrm>
            <a:off x="3696197" y="1842981"/>
            <a:ext cx="311304" cy="369332"/>
          </a:xfrm>
          <a:prstGeom prst="rect">
            <a:avLst/>
          </a:prstGeom>
          <a:solidFill>
            <a:srgbClr val="7DC49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8</a:t>
            </a:r>
            <a:endParaRPr/>
          </a:p>
        </p:txBody>
      </p:sp>
      <p:sp>
        <p:nvSpPr>
          <p:cNvPr id="567" name="Google Shape;567;p32"/>
          <p:cNvSpPr txBox="1"/>
          <p:nvPr/>
        </p:nvSpPr>
        <p:spPr>
          <a:xfrm>
            <a:off x="4084590" y="1845698"/>
            <a:ext cx="311304" cy="369332"/>
          </a:xfrm>
          <a:prstGeom prst="rect">
            <a:avLst/>
          </a:prstGeom>
          <a:solidFill>
            <a:schemeClr val="accent5"/>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9</a:t>
            </a:r>
            <a:endParaRPr/>
          </a:p>
        </p:txBody>
      </p:sp>
      <p:sp>
        <p:nvSpPr>
          <p:cNvPr id="568" name="Google Shape;568;p32"/>
          <p:cNvSpPr txBox="1"/>
          <p:nvPr/>
        </p:nvSpPr>
        <p:spPr>
          <a:xfrm>
            <a:off x="4464138" y="1846459"/>
            <a:ext cx="311304" cy="369332"/>
          </a:xfrm>
          <a:prstGeom prst="rect">
            <a:avLst/>
          </a:prstGeom>
          <a:solidFill>
            <a:schemeClr val="accent5"/>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7</a:t>
            </a:r>
            <a:endParaRPr/>
          </a:p>
        </p:txBody>
      </p:sp>
      <p:sp>
        <p:nvSpPr>
          <p:cNvPr id="569" name="Google Shape;569;p32"/>
          <p:cNvSpPr/>
          <p:nvPr/>
        </p:nvSpPr>
        <p:spPr>
          <a:xfrm>
            <a:off x="6359236" y="1101437"/>
            <a:ext cx="5683828" cy="977181"/>
          </a:xfrm>
          <a:prstGeom prst="rect">
            <a:avLst/>
          </a:prstGeom>
          <a:solidFill>
            <a:srgbClr val="A48DD3"/>
          </a:solidFill>
          <a:ln w="15875" cap="flat" cmpd="sng">
            <a:solidFill>
              <a:srgbClr val="147EA6"/>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70" name="Google Shape;570;p32"/>
          <p:cNvSpPr txBox="1"/>
          <p:nvPr/>
        </p:nvSpPr>
        <p:spPr>
          <a:xfrm>
            <a:off x="6627595" y="1155329"/>
            <a:ext cx="5153662" cy="92328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Quattrocento Sans"/>
                <a:ea typeface="Quattrocento Sans"/>
                <a:cs typeface="Quattrocento Sans"/>
                <a:sym typeface="Quattrocento Sans"/>
              </a:rPr>
              <a:t>Using FIFO queue </a:t>
            </a:r>
            <a:r>
              <a:rPr lang="en-GB" sz="1800" dirty="0">
                <a:solidFill>
                  <a:schemeClr val="lt1"/>
                </a:solidFill>
                <a:latin typeface="Quattrocento Sans"/>
                <a:ea typeface="Quattrocento Sans"/>
                <a:cs typeface="Quattrocento Sans"/>
                <a:sym typeface="Quattrocento Sans"/>
              </a:rPr>
              <a:t>means we </a:t>
            </a:r>
            <a:r>
              <a:rPr lang="en-US" sz="1800" dirty="0">
                <a:solidFill>
                  <a:schemeClr val="lt1"/>
                </a:solidFill>
                <a:latin typeface="Quattrocento Sans"/>
                <a:ea typeface="Quattrocento Sans"/>
                <a:cs typeface="Quattrocento Sans"/>
                <a:sym typeface="Quattrocento Sans"/>
              </a:rPr>
              <a:t>explore an entire layer before moving on to the next layer</a:t>
            </a:r>
            <a:endParaRPr dirty="0"/>
          </a:p>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Quattrocento Sans"/>
                <a:ea typeface="Quattrocento Sans"/>
                <a:cs typeface="Quattrocento Sans"/>
                <a:sym typeface="Quattrocento Sans"/>
              </a:rPr>
              <a:t>Keep going until </a:t>
            </a:r>
            <a:r>
              <a:rPr lang="en-US" sz="1800" dirty="0">
                <a:solidFill>
                  <a:schemeClr val="lt1"/>
                </a:solidFill>
                <a:latin typeface="Consolas"/>
                <a:ea typeface="Consolas"/>
                <a:cs typeface="Consolas"/>
                <a:sym typeface="Consolas"/>
              </a:rPr>
              <a:t>perimeter</a:t>
            </a:r>
            <a:r>
              <a:rPr lang="en-US" sz="1800" dirty="0">
                <a:solidFill>
                  <a:schemeClr val="lt1"/>
                </a:solidFill>
                <a:latin typeface="Quattrocento Sans"/>
                <a:ea typeface="Quattrocento Sans"/>
                <a:cs typeface="Quattrocento Sans"/>
                <a:sym typeface="Quattrocento Sans"/>
              </a:rPr>
              <a:t> is empty</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5"/>
                                        </p:tgtEl>
                                        <p:attrNameLst>
                                          <p:attrName>style.visibility</p:attrName>
                                        </p:attrNameLst>
                                      </p:cBhvr>
                                      <p:to>
                                        <p:strVal val="visible"/>
                                      </p:to>
                                    </p:set>
                                    <p:animEffect transition="in" filter="fade">
                                      <p:cBhvr>
                                        <p:cTn id="7" dur="500"/>
                                        <p:tgtEl>
                                          <p:spTgt spid="51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9"/>
                                        </p:tgtEl>
                                        <p:attrNameLst>
                                          <p:attrName>style.visibility</p:attrName>
                                        </p:attrNameLst>
                                      </p:cBhvr>
                                      <p:to>
                                        <p:strVal val="visible"/>
                                      </p:to>
                                    </p:set>
                                    <p:animEffect transition="in" filter="fade">
                                      <p:cBhvr>
                                        <p:cTn id="11" dur="500"/>
                                        <p:tgtEl>
                                          <p:spTgt spid="5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18"/>
                                        </p:tgtEl>
                                        <p:attrNameLst>
                                          <p:attrName>style.visibility</p:attrName>
                                        </p:attrNameLst>
                                      </p:cBhvr>
                                      <p:to>
                                        <p:strVal val="visible"/>
                                      </p:to>
                                    </p:set>
                                    <p:animEffect transition="in" filter="fade">
                                      <p:cBhvr>
                                        <p:cTn id="15" dur="500"/>
                                        <p:tgtEl>
                                          <p:spTgt spid="51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17"/>
                                        </p:tgtEl>
                                        <p:attrNameLst>
                                          <p:attrName>style.visibility</p:attrName>
                                        </p:attrNameLst>
                                      </p:cBhvr>
                                      <p:to>
                                        <p:strVal val="visible"/>
                                      </p:to>
                                    </p:set>
                                    <p:animEffect transition="in" filter="fade">
                                      <p:cBhvr>
                                        <p:cTn id="19" dur="500"/>
                                        <p:tgtEl>
                                          <p:spTgt spid="51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16"/>
                                        </p:tgtEl>
                                        <p:attrNameLst>
                                          <p:attrName>style.visibility</p:attrName>
                                        </p:attrNameLst>
                                      </p:cBhvr>
                                      <p:to>
                                        <p:strVal val="visible"/>
                                      </p:to>
                                    </p:set>
                                    <p:animEffect transition="in" filter="fade">
                                      <p:cBhvr>
                                        <p:cTn id="23" dur="500"/>
                                        <p:tgtEl>
                                          <p:spTgt spid="516"/>
                                        </p:tgtEl>
                                      </p:cBhvr>
                                    </p:animEffect>
                                  </p:childTnLst>
                                </p:cTn>
                              </p:par>
                            </p:childTnLst>
                          </p:cTn>
                        </p:par>
                        <p:par>
                          <p:cTn id="24" fill="hold">
                            <p:stCondLst>
                              <p:cond delay="2500"/>
                            </p:stCondLst>
                            <p:childTnLst>
                              <p:par>
                                <p:cTn id="25" presetID="1" presetClass="entr" presetSubtype="0" fill="hold" nodeType="afterEffect">
                                  <p:stCondLst>
                                    <p:cond delay="0"/>
                                  </p:stCondLst>
                                  <p:childTnLst>
                                    <p:set>
                                      <p:cBhvr>
                                        <p:cTn id="26" dur="1" fill="hold">
                                          <p:stCondLst>
                                            <p:cond delay="0"/>
                                          </p:stCondLst>
                                        </p:cTn>
                                        <p:tgtEl>
                                          <p:spTgt spid="5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C090A-6EBE-E749-0E54-1AAA846B7896}"/>
              </a:ext>
            </a:extLst>
          </p:cNvPr>
          <p:cNvSpPr>
            <a:spLocks noGrp="1"/>
          </p:cNvSpPr>
          <p:nvPr>
            <p:ph type="title"/>
          </p:nvPr>
        </p:nvSpPr>
        <p:spPr/>
        <p:txBody>
          <a:bodyPr>
            <a:normAutofit fontScale="90000"/>
          </a:bodyPr>
          <a:lstStyle/>
          <a:p>
            <a:r>
              <a:rPr lang="en-GB" dirty="0"/>
              <a:t>BFS Application: Multiple-Source Shortest Paths Problem</a:t>
            </a:r>
            <a:endParaRPr lang="en-SE" dirty="0"/>
          </a:p>
        </p:txBody>
      </p:sp>
      <p:sp>
        <p:nvSpPr>
          <p:cNvPr id="3" name="Text Placeholder 2">
            <a:extLst>
              <a:ext uri="{FF2B5EF4-FFF2-40B4-BE49-F238E27FC236}">
                <a16:creationId xmlns:a16="http://schemas.microsoft.com/office/drawing/2014/main" id="{BB823062-A789-1924-8085-5F9DC07E41CC}"/>
              </a:ext>
            </a:extLst>
          </p:cNvPr>
          <p:cNvSpPr>
            <a:spLocks noGrp="1"/>
          </p:cNvSpPr>
          <p:nvPr>
            <p:ph type="body" idx="1"/>
          </p:nvPr>
        </p:nvSpPr>
        <p:spPr>
          <a:xfrm>
            <a:off x="746175" y="1334799"/>
            <a:ext cx="6805624" cy="4902838"/>
          </a:xfrm>
        </p:spPr>
        <p:txBody>
          <a:bodyPr/>
          <a:lstStyle/>
          <a:p>
            <a:r>
              <a:rPr lang="en-GB" dirty="0"/>
              <a:t>Given a digraph and a set of source vertices, find shortest path from any vertex in the set to every other vertex, assuming all edges have weight 1.</a:t>
            </a:r>
          </a:p>
          <a:p>
            <a:pPr lvl="1"/>
            <a:r>
              <a:rPr lang="en-GB" dirty="0"/>
              <a:t>e.g., S = { 1, 7, 10 }.</a:t>
            </a:r>
          </a:p>
          <a:p>
            <a:pPr lvl="1"/>
            <a:r>
              <a:rPr lang="en-GB" dirty="0"/>
              <a:t>Shortest path to 4 is 7 → 6 → 4.</a:t>
            </a:r>
          </a:p>
          <a:p>
            <a:pPr lvl="1"/>
            <a:r>
              <a:rPr lang="en-GB" dirty="0"/>
              <a:t>Shortest path to 5 is 7 → 6 → 0 → 5.</a:t>
            </a:r>
          </a:p>
          <a:p>
            <a:pPr lvl="1"/>
            <a:r>
              <a:rPr lang="en-GB" dirty="0"/>
              <a:t>Shortest path to 12 is 10 → 12.</a:t>
            </a:r>
          </a:p>
          <a:p>
            <a:r>
              <a:rPr lang="en-GB" dirty="0"/>
              <a:t>Can be done with BFS, and initialize by enqueuing all source nodes</a:t>
            </a:r>
          </a:p>
          <a:p>
            <a:endParaRPr lang="en-GB" dirty="0"/>
          </a:p>
          <a:p>
            <a:endParaRPr lang="en-SE" dirty="0"/>
          </a:p>
        </p:txBody>
      </p:sp>
      <p:sp>
        <p:nvSpPr>
          <p:cNvPr id="6" name="object 5">
            <a:extLst>
              <a:ext uri="{FF2B5EF4-FFF2-40B4-BE49-F238E27FC236}">
                <a16:creationId xmlns:a16="http://schemas.microsoft.com/office/drawing/2014/main" id="{42B39406-37EC-20CD-F4CC-5F7614FA0EE3}"/>
              </a:ext>
            </a:extLst>
          </p:cNvPr>
          <p:cNvSpPr/>
          <p:nvPr/>
        </p:nvSpPr>
        <p:spPr>
          <a:xfrm>
            <a:off x="8685710" y="1278176"/>
            <a:ext cx="2760116" cy="2004828"/>
          </a:xfrm>
          <a:prstGeom prst="rect">
            <a:avLst/>
          </a:prstGeom>
          <a:blipFill>
            <a:blip r:embed="rId2" cstate="print"/>
            <a:stretch>
              <a:fillRect/>
            </a:stretch>
          </a:blipFill>
        </p:spPr>
        <p:txBody>
          <a:bodyPr wrap="square" lIns="0" tIns="0" rIns="0" bIns="0" rtlCol="0"/>
          <a:lstStyle/>
          <a:p>
            <a:pPr defTabSz="457200">
              <a:buClrTx/>
              <a:buFontTx/>
              <a:buNone/>
            </a:pPr>
            <a:endParaRPr sz="1588" kern="1200">
              <a:solidFill>
                <a:prstClr val="black"/>
              </a:solidFill>
              <a:latin typeface="Calibri"/>
              <a:ea typeface="+mn-ea"/>
              <a:cs typeface="+mn-cs"/>
            </a:endParaRPr>
          </a:p>
        </p:txBody>
      </p:sp>
      <p:sp>
        <p:nvSpPr>
          <p:cNvPr id="9" name="object 30">
            <a:extLst>
              <a:ext uri="{FF2B5EF4-FFF2-40B4-BE49-F238E27FC236}">
                <a16:creationId xmlns:a16="http://schemas.microsoft.com/office/drawing/2014/main" id="{1B547C63-C8F2-89BF-81F1-D1FCAE4C0139}"/>
              </a:ext>
            </a:extLst>
          </p:cNvPr>
          <p:cNvSpPr/>
          <p:nvPr/>
        </p:nvSpPr>
        <p:spPr>
          <a:xfrm>
            <a:off x="9570151" y="3559507"/>
            <a:ext cx="1151930" cy="2502368"/>
          </a:xfrm>
          <a:prstGeom prst="rect">
            <a:avLst/>
          </a:prstGeom>
          <a:blipFill>
            <a:blip r:embed="rId3" cstate="print"/>
            <a:stretch>
              <a:fillRect/>
            </a:stretch>
          </a:blip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0" name="object 31">
            <a:extLst>
              <a:ext uri="{FF2B5EF4-FFF2-40B4-BE49-F238E27FC236}">
                <a16:creationId xmlns:a16="http://schemas.microsoft.com/office/drawing/2014/main" id="{6D315600-218A-C4CF-7DF5-3454F7869F1F}"/>
              </a:ext>
            </a:extLst>
          </p:cNvPr>
          <p:cNvSpPr/>
          <p:nvPr/>
        </p:nvSpPr>
        <p:spPr>
          <a:xfrm>
            <a:off x="9621637" y="3630926"/>
            <a:ext cx="973336" cy="2303768"/>
          </a:xfrm>
          <a:custGeom>
            <a:avLst/>
            <a:gdLst/>
            <a:ahLst/>
            <a:cxnLst/>
            <a:rect l="l" t="t" r="r" b="b"/>
            <a:pathLst>
              <a:path w="1384300" h="2946400">
                <a:moveTo>
                  <a:pt x="692040" y="0"/>
                </a:moveTo>
                <a:lnTo>
                  <a:pt x="629589" y="5972"/>
                </a:lnTo>
                <a:lnTo>
                  <a:pt x="567549" y="23888"/>
                </a:lnTo>
                <a:lnTo>
                  <a:pt x="506330" y="53749"/>
                </a:lnTo>
                <a:lnTo>
                  <a:pt x="446341" y="95555"/>
                </a:lnTo>
                <a:lnTo>
                  <a:pt x="416936" y="120937"/>
                </a:lnTo>
                <a:lnTo>
                  <a:pt x="387993" y="149305"/>
                </a:lnTo>
                <a:lnTo>
                  <a:pt x="359562" y="180659"/>
                </a:lnTo>
                <a:lnTo>
                  <a:pt x="331696" y="214999"/>
                </a:lnTo>
                <a:lnTo>
                  <a:pt x="304445" y="252325"/>
                </a:lnTo>
                <a:lnTo>
                  <a:pt x="277861" y="292638"/>
                </a:lnTo>
                <a:lnTo>
                  <a:pt x="251994" y="335936"/>
                </a:lnTo>
                <a:lnTo>
                  <a:pt x="226897" y="382221"/>
                </a:lnTo>
                <a:lnTo>
                  <a:pt x="202620" y="431492"/>
                </a:lnTo>
                <a:lnTo>
                  <a:pt x="184200" y="472201"/>
                </a:lnTo>
                <a:lnTo>
                  <a:pt x="166657" y="514017"/>
                </a:lnTo>
                <a:lnTo>
                  <a:pt x="149991" y="556885"/>
                </a:lnTo>
                <a:lnTo>
                  <a:pt x="134203" y="600751"/>
                </a:lnTo>
                <a:lnTo>
                  <a:pt x="119291" y="645561"/>
                </a:lnTo>
                <a:lnTo>
                  <a:pt x="105257" y="691261"/>
                </a:lnTo>
                <a:lnTo>
                  <a:pt x="92100" y="737797"/>
                </a:lnTo>
                <a:lnTo>
                  <a:pt x="79820" y="785116"/>
                </a:lnTo>
                <a:lnTo>
                  <a:pt x="68417" y="833163"/>
                </a:lnTo>
                <a:lnTo>
                  <a:pt x="57891" y="881884"/>
                </a:lnTo>
                <a:lnTo>
                  <a:pt x="48242" y="931226"/>
                </a:lnTo>
                <a:lnTo>
                  <a:pt x="39471" y="981135"/>
                </a:lnTo>
                <a:lnTo>
                  <a:pt x="31577" y="1031555"/>
                </a:lnTo>
                <a:lnTo>
                  <a:pt x="24560" y="1082435"/>
                </a:lnTo>
                <a:lnTo>
                  <a:pt x="18420" y="1133719"/>
                </a:lnTo>
                <a:lnTo>
                  <a:pt x="13157" y="1185353"/>
                </a:lnTo>
                <a:lnTo>
                  <a:pt x="8771" y="1237285"/>
                </a:lnTo>
                <a:lnTo>
                  <a:pt x="5262" y="1289459"/>
                </a:lnTo>
                <a:lnTo>
                  <a:pt x="2631" y="1341822"/>
                </a:lnTo>
                <a:lnTo>
                  <a:pt x="877" y="1394320"/>
                </a:lnTo>
                <a:lnTo>
                  <a:pt x="0" y="1446898"/>
                </a:lnTo>
                <a:lnTo>
                  <a:pt x="0" y="1499504"/>
                </a:lnTo>
                <a:lnTo>
                  <a:pt x="877" y="1552083"/>
                </a:lnTo>
                <a:lnTo>
                  <a:pt x="2631" y="1604580"/>
                </a:lnTo>
                <a:lnTo>
                  <a:pt x="5262" y="1656943"/>
                </a:lnTo>
                <a:lnTo>
                  <a:pt x="8771" y="1709117"/>
                </a:lnTo>
                <a:lnTo>
                  <a:pt x="13157" y="1761048"/>
                </a:lnTo>
                <a:lnTo>
                  <a:pt x="18420" y="1812683"/>
                </a:lnTo>
                <a:lnTo>
                  <a:pt x="24560" y="1863966"/>
                </a:lnTo>
                <a:lnTo>
                  <a:pt x="31577" y="1914845"/>
                </a:lnTo>
                <a:lnTo>
                  <a:pt x="39471" y="1965266"/>
                </a:lnTo>
                <a:lnTo>
                  <a:pt x="48242" y="2015174"/>
                </a:lnTo>
                <a:lnTo>
                  <a:pt x="57891" y="2064515"/>
                </a:lnTo>
                <a:lnTo>
                  <a:pt x="68417" y="2113236"/>
                </a:lnTo>
                <a:lnTo>
                  <a:pt x="79820" y="2161282"/>
                </a:lnTo>
                <a:lnTo>
                  <a:pt x="92100" y="2208601"/>
                </a:lnTo>
                <a:lnTo>
                  <a:pt x="105257" y="2255136"/>
                </a:lnTo>
                <a:lnTo>
                  <a:pt x="119291" y="2300836"/>
                </a:lnTo>
                <a:lnTo>
                  <a:pt x="134203" y="2345645"/>
                </a:lnTo>
                <a:lnTo>
                  <a:pt x="149991" y="2389510"/>
                </a:lnTo>
                <a:lnTo>
                  <a:pt x="166657" y="2432377"/>
                </a:lnTo>
                <a:lnTo>
                  <a:pt x="184200" y="2474192"/>
                </a:lnTo>
                <a:lnTo>
                  <a:pt x="202620" y="2514901"/>
                </a:lnTo>
                <a:lnTo>
                  <a:pt x="226897" y="2564172"/>
                </a:lnTo>
                <a:lnTo>
                  <a:pt x="251994" y="2610457"/>
                </a:lnTo>
                <a:lnTo>
                  <a:pt x="277861" y="2653756"/>
                </a:lnTo>
                <a:lnTo>
                  <a:pt x="304445" y="2694068"/>
                </a:lnTo>
                <a:lnTo>
                  <a:pt x="331696" y="2731395"/>
                </a:lnTo>
                <a:lnTo>
                  <a:pt x="359562" y="2765735"/>
                </a:lnTo>
                <a:lnTo>
                  <a:pt x="387993" y="2797089"/>
                </a:lnTo>
                <a:lnTo>
                  <a:pt x="416936" y="2825457"/>
                </a:lnTo>
                <a:lnTo>
                  <a:pt x="446341" y="2850839"/>
                </a:lnTo>
                <a:lnTo>
                  <a:pt x="506330" y="2892645"/>
                </a:lnTo>
                <a:lnTo>
                  <a:pt x="567549" y="2922506"/>
                </a:lnTo>
                <a:lnTo>
                  <a:pt x="629589" y="2940423"/>
                </a:lnTo>
                <a:lnTo>
                  <a:pt x="692040" y="2946395"/>
                </a:lnTo>
                <a:lnTo>
                  <a:pt x="723291" y="2944902"/>
                </a:lnTo>
                <a:lnTo>
                  <a:pt x="785587" y="2932958"/>
                </a:lnTo>
                <a:lnTo>
                  <a:pt x="847268" y="2909069"/>
                </a:lnTo>
                <a:lnTo>
                  <a:pt x="907924" y="2873235"/>
                </a:lnTo>
                <a:lnTo>
                  <a:pt x="967144" y="2825457"/>
                </a:lnTo>
                <a:lnTo>
                  <a:pt x="996087" y="2797089"/>
                </a:lnTo>
                <a:lnTo>
                  <a:pt x="1024517" y="2765735"/>
                </a:lnTo>
                <a:lnTo>
                  <a:pt x="1052384" y="2731395"/>
                </a:lnTo>
                <a:lnTo>
                  <a:pt x="1079635" y="2694068"/>
                </a:lnTo>
                <a:lnTo>
                  <a:pt x="1106219" y="2653756"/>
                </a:lnTo>
                <a:lnTo>
                  <a:pt x="1132086" y="2610457"/>
                </a:lnTo>
                <a:lnTo>
                  <a:pt x="1157183" y="2564172"/>
                </a:lnTo>
                <a:lnTo>
                  <a:pt x="1181460" y="2514901"/>
                </a:lnTo>
                <a:lnTo>
                  <a:pt x="1199880" y="2474192"/>
                </a:lnTo>
                <a:lnTo>
                  <a:pt x="1217423" y="2432377"/>
                </a:lnTo>
                <a:lnTo>
                  <a:pt x="1234088" y="2389510"/>
                </a:lnTo>
                <a:lnTo>
                  <a:pt x="1249877" y="2345645"/>
                </a:lnTo>
                <a:lnTo>
                  <a:pt x="1264789" y="2300836"/>
                </a:lnTo>
                <a:lnTo>
                  <a:pt x="1278823" y="2255136"/>
                </a:lnTo>
                <a:lnTo>
                  <a:pt x="1291980" y="2208601"/>
                </a:lnTo>
                <a:lnTo>
                  <a:pt x="1304260" y="2161282"/>
                </a:lnTo>
                <a:lnTo>
                  <a:pt x="1315663" y="2113236"/>
                </a:lnTo>
                <a:lnTo>
                  <a:pt x="1326189" y="2064515"/>
                </a:lnTo>
                <a:lnTo>
                  <a:pt x="1335837" y="2015174"/>
                </a:lnTo>
                <a:lnTo>
                  <a:pt x="1344609" y="1965266"/>
                </a:lnTo>
                <a:lnTo>
                  <a:pt x="1352503" y="1914845"/>
                </a:lnTo>
                <a:lnTo>
                  <a:pt x="1359520" y="1863966"/>
                </a:lnTo>
                <a:lnTo>
                  <a:pt x="1365660" y="1812683"/>
                </a:lnTo>
                <a:lnTo>
                  <a:pt x="1370923" y="1761048"/>
                </a:lnTo>
                <a:lnTo>
                  <a:pt x="1375309" y="1709117"/>
                </a:lnTo>
                <a:lnTo>
                  <a:pt x="1378817" y="1656943"/>
                </a:lnTo>
                <a:lnTo>
                  <a:pt x="1381449" y="1604580"/>
                </a:lnTo>
                <a:lnTo>
                  <a:pt x="1383203" y="1552083"/>
                </a:lnTo>
                <a:lnTo>
                  <a:pt x="1384080" y="1499504"/>
                </a:lnTo>
                <a:lnTo>
                  <a:pt x="1384080" y="1446898"/>
                </a:lnTo>
                <a:lnTo>
                  <a:pt x="1383203" y="1394320"/>
                </a:lnTo>
                <a:lnTo>
                  <a:pt x="1381449" y="1341822"/>
                </a:lnTo>
                <a:lnTo>
                  <a:pt x="1378817" y="1289459"/>
                </a:lnTo>
                <a:lnTo>
                  <a:pt x="1375309" y="1237285"/>
                </a:lnTo>
                <a:lnTo>
                  <a:pt x="1370923" y="1185353"/>
                </a:lnTo>
                <a:lnTo>
                  <a:pt x="1365660" y="1133719"/>
                </a:lnTo>
                <a:lnTo>
                  <a:pt x="1359520" y="1082435"/>
                </a:lnTo>
                <a:lnTo>
                  <a:pt x="1352503" y="1031555"/>
                </a:lnTo>
                <a:lnTo>
                  <a:pt x="1344609" y="981135"/>
                </a:lnTo>
                <a:lnTo>
                  <a:pt x="1335837" y="931226"/>
                </a:lnTo>
                <a:lnTo>
                  <a:pt x="1326189" y="881884"/>
                </a:lnTo>
                <a:lnTo>
                  <a:pt x="1315663" y="833163"/>
                </a:lnTo>
                <a:lnTo>
                  <a:pt x="1304260" y="785116"/>
                </a:lnTo>
                <a:lnTo>
                  <a:pt x="1291980" y="737797"/>
                </a:lnTo>
                <a:lnTo>
                  <a:pt x="1278823" y="691261"/>
                </a:lnTo>
                <a:lnTo>
                  <a:pt x="1264789" y="645561"/>
                </a:lnTo>
                <a:lnTo>
                  <a:pt x="1249877" y="600751"/>
                </a:lnTo>
                <a:lnTo>
                  <a:pt x="1234088" y="556885"/>
                </a:lnTo>
                <a:lnTo>
                  <a:pt x="1217423" y="514017"/>
                </a:lnTo>
                <a:lnTo>
                  <a:pt x="1199880" y="472201"/>
                </a:lnTo>
                <a:lnTo>
                  <a:pt x="1181460" y="431492"/>
                </a:lnTo>
                <a:lnTo>
                  <a:pt x="1157183" y="382221"/>
                </a:lnTo>
                <a:lnTo>
                  <a:pt x="1132086" y="335936"/>
                </a:lnTo>
                <a:lnTo>
                  <a:pt x="1106219" y="292638"/>
                </a:lnTo>
                <a:lnTo>
                  <a:pt x="1079635" y="252325"/>
                </a:lnTo>
                <a:lnTo>
                  <a:pt x="1052384" y="214999"/>
                </a:lnTo>
                <a:lnTo>
                  <a:pt x="1024517" y="180659"/>
                </a:lnTo>
                <a:lnTo>
                  <a:pt x="996087" y="149305"/>
                </a:lnTo>
                <a:lnTo>
                  <a:pt x="967144" y="120937"/>
                </a:lnTo>
                <a:lnTo>
                  <a:pt x="937739" y="95555"/>
                </a:lnTo>
                <a:lnTo>
                  <a:pt x="877750" y="53749"/>
                </a:lnTo>
                <a:lnTo>
                  <a:pt x="816530" y="23888"/>
                </a:lnTo>
                <a:lnTo>
                  <a:pt x="754490" y="5972"/>
                </a:lnTo>
                <a:lnTo>
                  <a:pt x="692040" y="0"/>
                </a:lnTo>
                <a:close/>
              </a:path>
            </a:pathLst>
          </a:custGeom>
          <a:solidFill>
            <a:srgbClr val="0C4681">
              <a:alpha val="25000"/>
            </a:srgbClr>
          </a:solid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1" name="object 42">
            <a:extLst>
              <a:ext uri="{FF2B5EF4-FFF2-40B4-BE49-F238E27FC236}">
                <a16:creationId xmlns:a16="http://schemas.microsoft.com/office/drawing/2014/main" id="{D3A56EB1-2BB8-794C-450F-17820221097D}"/>
              </a:ext>
            </a:extLst>
          </p:cNvPr>
          <p:cNvSpPr txBox="1"/>
          <p:nvPr/>
        </p:nvSpPr>
        <p:spPr>
          <a:xfrm>
            <a:off x="9830914" y="6064230"/>
            <a:ext cx="600075" cy="182142"/>
          </a:xfrm>
          <a:prstGeom prst="rect">
            <a:avLst/>
          </a:prstGeom>
        </p:spPr>
        <p:txBody>
          <a:bodyPr vert="horz" wrap="square" lIns="0" tIns="8930" rIns="0" bIns="0" rtlCol="0">
            <a:spAutoFit/>
          </a:bodyPr>
          <a:lstStyle/>
          <a:p>
            <a:pPr marL="8929" defTabSz="457200">
              <a:spcBef>
                <a:spcPts val="70"/>
              </a:spcBef>
              <a:buClrTx/>
              <a:buFontTx/>
              <a:buNone/>
            </a:pPr>
            <a:r>
              <a:rPr sz="1125" b="1" dirty="0">
                <a:solidFill>
                  <a:srgbClr val="C0504D"/>
                </a:solidFill>
                <a:latin typeface="Arial" panose="020B0604020202020204" pitchFamily="34" charset="0"/>
                <a:ea typeface="+mn-ea"/>
                <a:cs typeface="Arial" panose="020B0604020202020204" pitchFamily="34" charset="0"/>
              </a:rPr>
              <a:t>dist = 2</a:t>
            </a:r>
          </a:p>
        </p:txBody>
      </p:sp>
      <p:sp>
        <p:nvSpPr>
          <p:cNvPr id="12" name="object 43">
            <a:extLst>
              <a:ext uri="{FF2B5EF4-FFF2-40B4-BE49-F238E27FC236}">
                <a16:creationId xmlns:a16="http://schemas.microsoft.com/office/drawing/2014/main" id="{C76BA172-44BF-5ADC-92F0-7B9F8DA656D6}"/>
              </a:ext>
            </a:extLst>
          </p:cNvPr>
          <p:cNvSpPr txBox="1"/>
          <p:nvPr/>
        </p:nvSpPr>
        <p:spPr>
          <a:xfrm>
            <a:off x="8542715" y="6064230"/>
            <a:ext cx="600075" cy="182142"/>
          </a:xfrm>
          <a:prstGeom prst="rect">
            <a:avLst/>
          </a:prstGeom>
        </p:spPr>
        <p:txBody>
          <a:bodyPr vert="horz" wrap="square" lIns="0" tIns="8930" rIns="0" bIns="0" rtlCol="0">
            <a:spAutoFit/>
          </a:bodyPr>
          <a:lstStyle/>
          <a:p>
            <a:pPr marL="8929" defTabSz="457200">
              <a:spcBef>
                <a:spcPts val="70"/>
              </a:spcBef>
              <a:buClrTx/>
              <a:buFontTx/>
              <a:buNone/>
            </a:pPr>
            <a:r>
              <a:rPr sz="1125" b="1" dirty="0">
                <a:solidFill>
                  <a:srgbClr val="C0504D"/>
                </a:solidFill>
                <a:latin typeface="Arial" panose="020B0604020202020204" pitchFamily="34" charset="0"/>
                <a:ea typeface="+mn-ea"/>
                <a:cs typeface="Arial" panose="020B0604020202020204" pitchFamily="34" charset="0"/>
              </a:rPr>
              <a:t>dist = 1</a:t>
            </a:r>
          </a:p>
        </p:txBody>
      </p:sp>
      <p:sp>
        <p:nvSpPr>
          <p:cNvPr id="13" name="object 44">
            <a:extLst>
              <a:ext uri="{FF2B5EF4-FFF2-40B4-BE49-F238E27FC236}">
                <a16:creationId xmlns:a16="http://schemas.microsoft.com/office/drawing/2014/main" id="{FB2C99FB-5D96-1152-2036-B891C1877038}"/>
              </a:ext>
            </a:extLst>
          </p:cNvPr>
          <p:cNvSpPr/>
          <p:nvPr/>
        </p:nvSpPr>
        <p:spPr>
          <a:xfrm>
            <a:off x="8401460" y="3947607"/>
            <a:ext cx="922846" cy="1876603"/>
          </a:xfrm>
          <a:prstGeom prst="rect">
            <a:avLst/>
          </a:prstGeom>
          <a:blipFill>
            <a:blip r:embed="rId4" cstate="print"/>
            <a:stretch>
              <a:fillRect/>
            </a:stretch>
          </a:blip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4" name="object 45">
            <a:extLst>
              <a:ext uri="{FF2B5EF4-FFF2-40B4-BE49-F238E27FC236}">
                <a16:creationId xmlns:a16="http://schemas.microsoft.com/office/drawing/2014/main" id="{6366E895-B780-E858-ED7F-980F3D8E8284}"/>
              </a:ext>
            </a:extLst>
          </p:cNvPr>
          <p:cNvSpPr/>
          <p:nvPr/>
        </p:nvSpPr>
        <p:spPr>
          <a:xfrm>
            <a:off x="8452869" y="3970418"/>
            <a:ext cx="779769" cy="1741109"/>
          </a:xfrm>
          <a:custGeom>
            <a:avLst/>
            <a:gdLst/>
            <a:ahLst/>
            <a:cxnLst/>
            <a:rect l="l" t="t" r="r" b="b"/>
            <a:pathLst>
              <a:path w="1384300" h="3263900">
                <a:moveTo>
                  <a:pt x="692150" y="0"/>
                </a:moveTo>
                <a:lnTo>
                  <a:pt x="633162" y="5901"/>
                </a:lnTo>
                <a:lnTo>
                  <a:pt x="574519" y="23604"/>
                </a:lnTo>
                <a:lnTo>
                  <a:pt x="516568" y="53110"/>
                </a:lnTo>
                <a:lnTo>
                  <a:pt x="459654" y="94418"/>
                </a:lnTo>
                <a:lnTo>
                  <a:pt x="404122" y="147528"/>
                </a:lnTo>
                <a:lnTo>
                  <a:pt x="376982" y="178509"/>
                </a:lnTo>
                <a:lnTo>
                  <a:pt x="350318" y="212441"/>
                </a:lnTo>
                <a:lnTo>
                  <a:pt x="324172" y="249323"/>
                </a:lnTo>
                <a:lnTo>
                  <a:pt x="298587" y="289156"/>
                </a:lnTo>
                <a:lnTo>
                  <a:pt x="273608" y="331939"/>
                </a:lnTo>
                <a:lnTo>
                  <a:pt x="249276" y="377673"/>
                </a:lnTo>
                <a:lnTo>
                  <a:pt x="225636" y="426358"/>
                </a:lnTo>
                <a:lnTo>
                  <a:pt x="202730" y="477993"/>
                </a:lnTo>
                <a:lnTo>
                  <a:pt x="186187" y="518333"/>
                </a:lnTo>
                <a:lnTo>
                  <a:pt x="170349" y="559662"/>
                </a:lnTo>
                <a:lnTo>
                  <a:pt x="155215" y="601936"/>
                </a:lnTo>
                <a:lnTo>
                  <a:pt x="140784" y="645112"/>
                </a:lnTo>
                <a:lnTo>
                  <a:pt x="127058" y="689147"/>
                </a:lnTo>
                <a:lnTo>
                  <a:pt x="114035" y="733999"/>
                </a:lnTo>
                <a:lnTo>
                  <a:pt x="101717" y="779625"/>
                </a:lnTo>
                <a:lnTo>
                  <a:pt x="90102" y="825981"/>
                </a:lnTo>
                <a:lnTo>
                  <a:pt x="79191" y="873024"/>
                </a:lnTo>
                <a:lnTo>
                  <a:pt x="68984" y="920712"/>
                </a:lnTo>
                <a:lnTo>
                  <a:pt x="59481" y="969001"/>
                </a:lnTo>
                <a:lnTo>
                  <a:pt x="50682" y="1017849"/>
                </a:lnTo>
                <a:lnTo>
                  <a:pt x="42587" y="1067212"/>
                </a:lnTo>
                <a:lnTo>
                  <a:pt x="35196" y="1117049"/>
                </a:lnTo>
                <a:lnTo>
                  <a:pt x="28508" y="1167315"/>
                </a:lnTo>
                <a:lnTo>
                  <a:pt x="22525" y="1217967"/>
                </a:lnTo>
                <a:lnTo>
                  <a:pt x="17246" y="1268963"/>
                </a:lnTo>
                <a:lnTo>
                  <a:pt x="12670" y="1320260"/>
                </a:lnTo>
                <a:lnTo>
                  <a:pt x="8799" y="1371815"/>
                </a:lnTo>
                <a:lnTo>
                  <a:pt x="5631" y="1423585"/>
                </a:lnTo>
                <a:lnTo>
                  <a:pt x="3167" y="1475527"/>
                </a:lnTo>
                <a:lnTo>
                  <a:pt x="1407" y="1527597"/>
                </a:lnTo>
                <a:lnTo>
                  <a:pt x="351" y="1579753"/>
                </a:lnTo>
                <a:lnTo>
                  <a:pt x="0" y="1631953"/>
                </a:lnTo>
                <a:lnTo>
                  <a:pt x="351" y="1684152"/>
                </a:lnTo>
                <a:lnTo>
                  <a:pt x="1407" y="1736309"/>
                </a:lnTo>
                <a:lnTo>
                  <a:pt x="3167" y="1788379"/>
                </a:lnTo>
                <a:lnTo>
                  <a:pt x="5631" y="1840321"/>
                </a:lnTo>
                <a:lnTo>
                  <a:pt x="8799" y="1892090"/>
                </a:lnTo>
                <a:lnTo>
                  <a:pt x="12670" y="1943645"/>
                </a:lnTo>
                <a:lnTo>
                  <a:pt x="17246" y="1994942"/>
                </a:lnTo>
                <a:lnTo>
                  <a:pt x="22525" y="2045939"/>
                </a:lnTo>
                <a:lnTo>
                  <a:pt x="28508" y="2096591"/>
                </a:lnTo>
                <a:lnTo>
                  <a:pt x="35196" y="2146857"/>
                </a:lnTo>
                <a:lnTo>
                  <a:pt x="42587" y="2196693"/>
                </a:lnTo>
                <a:lnTo>
                  <a:pt x="50682" y="2246057"/>
                </a:lnTo>
                <a:lnTo>
                  <a:pt x="59481" y="2294905"/>
                </a:lnTo>
                <a:lnTo>
                  <a:pt x="68984" y="2343194"/>
                </a:lnTo>
                <a:lnTo>
                  <a:pt x="79191" y="2390882"/>
                </a:lnTo>
                <a:lnTo>
                  <a:pt x="90102" y="2437926"/>
                </a:lnTo>
                <a:lnTo>
                  <a:pt x="101717" y="2484281"/>
                </a:lnTo>
                <a:lnTo>
                  <a:pt x="114035" y="2529907"/>
                </a:lnTo>
                <a:lnTo>
                  <a:pt x="127058" y="2574759"/>
                </a:lnTo>
                <a:lnTo>
                  <a:pt x="140784" y="2618795"/>
                </a:lnTo>
                <a:lnTo>
                  <a:pt x="155215" y="2661971"/>
                </a:lnTo>
                <a:lnTo>
                  <a:pt x="170349" y="2704245"/>
                </a:lnTo>
                <a:lnTo>
                  <a:pt x="186187" y="2745574"/>
                </a:lnTo>
                <a:lnTo>
                  <a:pt x="202730" y="2785914"/>
                </a:lnTo>
                <a:lnTo>
                  <a:pt x="225636" y="2837549"/>
                </a:lnTo>
                <a:lnTo>
                  <a:pt x="249276" y="2886233"/>
                </a:lnTo>
                <a:lnTo>
                  <a:pt x="273608" y="2931966"/>
                </a:lnTo>
                <a:lnTo>
                  <a:pt x="298587" y="2974749"/>
                </a:lnTo>
                <a:lnTo>
                  <a:pt x="324172" y="3014581"/>
                </a:lnTo>
                <a:lnTo>
                  <a:pt x="350318" y="3051463"/>
                </a:lnTo>
                <a:lnTo>
                  <a:pt x="376982" y="3085394"/>
                </a:lnTo>
                <a:lnTo>
                  <a:pt x="404122" y="3116375"/>
                </a:lnTo>
                <a:lnTo>
                  <a:pt x="431694" y="3144405"/>
                </a:lnTo>
                <a:lnTo>
                  <a:pt x="487960" y="3191614"/>
                </a:lnTo>
                <a:lnTo>
                  <a:pt x="545436" y="3227021"/>
                </a:lnTo>
                <a:lnTo>
                  <a:pt x="603776" y="3250625"/>
                </a:lnTo>
                <a:lnTo>
                  <a:pt x="662634" y="3262427"/>
                </a:lnTo>
                <a:lnTo>
                  <a:pt x="692150" y="3263902"/>
                </a:lnTo>
                <a:lnTo>
                  <a:pt x="721665" y="3262427"/>
                </a:lnTo>
                <a:lnTo>
                  <a:pt x="780523" y="3250625"/>
                </a:lnTo>
                <a:lnTo>
                  <a:pt x="838863" y="3227021"/>
                </a:lnTo>
                <a:lnTo>
                  <a:pt x="896339" y="3191614"/>
                </a:lnTo>
                <a:lnTo>
                  <a:pt x="952605" y="3144405"/>
                </a:lnTo>
                <a:lnTo>
                  <a:pt x="980177" y="3116375"/>
                </a:lnTo>
                <a:lnTo>
                  <a:pt x="1007317" y="3085394"/>
                </a:lnTo>
                <a:lnTo>
                  <a:pt x="1033981" y="3051463"/>
                </a:lnTo>
                <a:lnTo>
                  <a:pt x="1060127" y="3014581"/>
                </a:lnTo>
                <a:lnTo>
                  <a:pt x="1085712" y="2974749"/>
                </a:lnTo>
                <a:lnTo>
                  <a:pt x="1110691" y="2931966"/>
                </a:lnTo>
                <a:lnTo>
                  <a:pt x="1135023" y="2886233"/>
                </a:lnTo>
                <a:lnTo>
                  <a:pt x="1158663" y="2837549"/>
                </a:lnTo>
                <a:lnTo>
                  <a:pt x="1181569" y="2785914"/>
                </a:lnTo>
                <a:lnTo>
                  <a:pt x="1198112" y="2745574"/>
                </a:lnTo>
                <a:lnTo>
                  <a:pt x="1213950" y="2704245"/>
                </a:lnTo>
                <a:lnTo>
                  <a:pt x="1229084" y="2661971"/>
                </a:lnTo>
                <a:lnTo>
                  <a:pt x="1243515" y="2618795"/>
                </a:lnTo>
                <a:lnTo>
                  <a:pt x="1257241" y="2574759"/>
                </a:lnTo>
                <a:lnTo>
                  <a:pt x="1270264" y="2529907"/>
                </a:lnTo>
                <a:lnTo>
                  <a:pt x="1282582" y="2484281"/>
                </a:lnTo>
                <a:lnTo>
                  <a:pt x="1294197" y="2437926"/>
                </a:lnTo>
                <a:lnTo>
                  <a:pt x="1305108" y="2390882"/>
                </a:lnTo>
                <a:lnTo>
                  <a:pt x="1315315" y="2343194"/>
                </a:lnTo>
                <a:lnTo>
                  <a:pt x="1324818" y="2294905"/>
                </a:lnTo>
                <a:lnTo>
                  <a:pt x="1333617" y="2246057"/>
                </a:lnTo>
                <a:lnTo>
                  <a:pt x="1341712" y="2196693"/>
                </a:lnTo>
                <a:lnTo>
                  <a:pt x="1349103" y="2146857"/>
                </a:lnTo>
                <a:lnTo>
                  <a:pt x="1355791" y="2096591"/>
                </a:lnTo>
                <a:lnTo>
                  <a:pt x="1361774" y="2045939"/>
                </a:lnTo>
                <a:lnTo>
                  <a:pt x="1367053" y="1994942"/>
                </a:lnTo>
                <a:lnTo>
                  <a:pt x="1371629" y="1943645"/>
                </a:lnTo>
                <a:lnTo>
                  <a:pt x="1375500" y="1892090"/>
                </a:lnTo>
                <a:lnTo>
                  <a:pt x="1378668" y="1840321"/>
                </a:lnTo>
                <a:lnTo>
                  <a:pt x="1381132" y="1788379"/>
                </a:lnTo>
                <a:lnTo>
                  <a:pt x="1382892" y="1736309"/>
                </a:lnTo>
                <a:lnTo>
                  <a:pt x="1383948" y="1684152"/>
                </a:lnTo>
                <a:lnTo>
                  <a:pt x="1384300" y="1631953"/>
                </a:lnTo>
                <a:lnTo>
                  <a:pt x="1383948" y="1579753"/>
                </a:lnTo>
                <a:lnTo>
                  <a:pt x="1382892" y="1527597"/>
                </a:lnTo>
                <a:lnTo>
                  <a:pt x="1381132" y="1475527"/>
                </a:lnTo>
                <a:lnTo>
                  <a:pt x="1378668" y="1423585"/>
                </a:lnTo>
                <a:lnTo>
                  <a:pt x="1375500" y="1371815"/>
                </a:lnTo>
                <a:lnTo>
                  <a:pt x="1371629" y="1320260"/>
                </a:lnTo>
                <a:lnTo>
                  <a:pt x="1367053" y="1268963"/>
                </a:lnTo>
                <a:lnTo>
                  <a:pt x="1361774" y="1217967"/>
                </a:lnTo>
                <a:lnTo>
                  <a:pt x="1355791" y="1167315"/>
                </a:lnTo>
                <a:lnTo>
                  <a:pt x="1349103" y="1117049"/>
                </a:lnTo>
                <a:lnTo>
                  <a:pt x="1341712" y="1067212"/>
                </a:lnTo>
                <a:lnTo>
                  <a:pt x="1333617" y="1017849"/>
                </a:lnTo>
                <a:lnTo>
                  <a:pt x="1324818" y="969001"/>
                </a:lnTo>
                <a:lnTo>
                  <a:pt x="1315315" y="920712"/>
                </a:lnTo>
                <a:lnTo>
                  <a:pt x="1305108" y="873024"/>
                </a:lnTo>
                <a:lnTo>
                  <a:pt x="1294197" y="825981"/>
                </a:lnTo>
                <a:lnTo>
                  <a:pt x="1282582" y="779625"/>
                </a:lnTo>
                <a:lnTo>
                  <a:pt x="1270264" y="733999"/>
                </a:lnTo>
                <a:lnTo>
                  <a:pt x="1257241" y="689147"/>
                </a:lnTo>
                <a:lnTo>
                  <a:pt x="1243515" y="645112"/>
                </a:lnTo>
                <a:lnTo>
                  <a:pt x="1229084" y="601936"/>
                </a:lnTo>
                <a:lnTo>
                  <a:pt x="1213950" y="559662"/>
                </a:lnTo>
                <a:lnTo>
                  <a:pt x="1198112" y="518333"/>
                </a:lnTo>
                <a:lnTo>
                  <a:pt x="1181569" y="477993"/>
                </a:lnTo>
                <a:lnTo>
                  <a:pt x="1158663" y="426358"/>
                </a:lnTo>
                <a:lnTo>
                  <a:pt x="1135023" y="377673"/>
                </a:lnTo>
                <a:lnTo>
                  <a:pt x="1110691" y="331939"/>
                </a:lnTo>
                <a:lnTo>
                  <a:pt x="1085712" y="289156"/>
                </a:lnTo>
                <a:lnTo>
                  <a:pt x="1060127" y="249323"/>
                </a:lnTo>
                <a:lnTo>
                  <a:pt x="1033981" y="212441"/>
                </a:lnTo>
                <a:lnTo>
                  <a:pt x="1007317" y="178509"/>
                </a:lnTo>
                <a:lnTo>
                  <a:pt x="980177" y="147528"/>
                </a:lnTo>
                <a:lnTo>
                  <a:pt x="952605" y="119498"/>
                </a:lnTo>
                <a:lnTo>
                  <a:pt x="896339" y="72289"/>
                </a:lnTo>
                <a:lnTo>
                  <a:pt x="838863" y="36882"/>
                </a:lnTo>
                <a:lnTo>
                  <a:pt x="780523" y="13277"/>
                </a:lnTo>
                <a:lnTo>
                  <a:pt x="721665" y="1475"/>
                </a:lnTo>
                <a:lnTo>
                  <a:pt x="692150" y="0"/>
                </a:lnTo>
                <a:close/>
              </a:path>
            </a:pathLst>
          </a:custGeom>
          <a:solidFill>
            <a:srgbClr val="007919">
              <a:alpha val="25000"/>
            </a:srgbClr>
          </a:solid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5" name="object 57">
            <a:extLst>
              <a:ext uri="{FF2B5EF4-FFF2-40B4-BE49-F238E27FC236}">
                <a16:creationId xmlns:a16="http://schemas.microsoft.com/office/drawing/2014/main" id="{67531E60-2A8C-9D82-9ABD-D1C87398987B}"/>
              </a:ext>
            </a:extLst>
          </p:cNvPr>
          <p:cNvSpPr/>
          <p:nvPr/>
        </p:nvSpPr>
        <p:spPr>
          <a:xfrm>
            <a:off x="7287692" y="3862088"/>
            <a:ext cx="892968" cy="2069339"/>
          </a:xfrm>
          <a:prstGeom prst="rect">
            <a:avLst/>
          </a:prstGeom>
          <a:blipFill>
            <a:blip r:embed="rId5" cstate="print"/>
            <a:stretch>
              <a:fillRect/>
            </a:stretch>
          </a:blip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6" name="object 58">
            <a:extLst>
              <a:ext uri="{FF2B5EF4-FFF2-40B4-BE49-F238E27FC236}">
                <a16:creationId xmlns:a16="http://schemas.microsoft.com/office/drawing/2014/main" id="{9053DFD6-461D-5D84-A793-FB7E0A847E5F}"/>
              </a:ext>
            </a:extLst>
          </p:cNvPr>
          <p:cNvSpPr/>
          <p:nvPr/>
        </p:nvSpPr>
        <p:spPr>
          <a:xfrm>
            <a:off x="7339300" y="3970418"/>
            <a:ext cx="714375" cy="1769434"/>
          </a:xfrm>
          <a:custGeom>
            <a:avLst/>
            <a:gdLst/>
            <a:ahLst/>
            <a:cxnLst/>
            <a:rect l="l" t="t" r="r" b="b"/>
            <a:pathLst>
              <a:path w="1016000" h="1498600">
                <a:moveTo>
                  <a:pt x="507715" y="0"/>
                </a:moveTo>
                <a:lnTo>
                  <a:pt x="468744" y="2194"/>
                </a:lnTo>
                <a:lnTo>
                  <a:pt x="429958" y="8778"/>
                </a:lnTo>
                <a:lnTo>
                  <a:pt x="391541" y="19751"/>
                </a:lnTo>
                <a:lnTo>
                  <a:pt x="353679" y="35114"/>
                </a:lnTo>
                <a:lnTo>
                  <a:pt x="316557" y="54866"/>
                </a:lnTo>
                <a:lnTo>
                  <a:pt x="280359" y="79007"/>
                </a:lnTo>
                <a:lnTo>
                  <a:pt x="245270" y="107538"/>
                </a:lnTo>
                <a:lnTo>
                  <a:pt x="211475" y="140457"/>
                </a:lnTo>
                <a:lnTo>
                  <a:pt x="179160" y="177767"/>
                </a:lnTo>
                <a:lnTo>
                  <a:pt x="148508" y="219465"/>
                </a:lnTo>
                <a:lnTo>
                  <a:pt x="123757" y="258634"/>
                </a:lnTo>
                <a:lnTo>
                  <a:pt x="101255" y="299686"/>
                </a:lnTo>
                <a:lnTo>
                  <a:pt x="81004" y="342441"/>
                </a:lnTo>
                <a:lnTo>
                  <a:pt x="63003" y="386720"/>
                </a:lnTo>
                <a:lnTo>
                  <a:pt x="47252" y="432344"/>
                </a:lnTo>
                <a:lnTo>
                  <a:pt x="33751" y="479134"/>
                </a:lnTo>
                <a:lnTo>
                  <a:pt x="22501" y="526909"/>
                </a:lnTo>
                <a:lnTo>
                  <a:pt x="13500" y="575492"/>
                </a:lnTo>
                <a:lnTo>
                  <a:pt x="6750" y="624702"/>
                </a:lnTo>
                <a:lnTo>
                  <a:pt x="2250" y="674360"/>
                </a:lnTo>
                <a:lnTo>
                  <a:pt x="0" y="724288"/>
                </a:lnTo>
                <a:lnTo>
                  <a:pt x="0" y="774305"/>
                </a:lnTo>
                <a:lnTo>
                  <a:pt x="2250" y="824232"/>
                </a:lnTo>
                <a:lnTo>
                  <a:pt x="6750" y="873891"/>
                </a:lnTo>
                <a:lnTo>
                  <a:pt x="13500" y="923101"/>
                </a:lnTo>
                <a:lnTo>
                  <a:pt x="22501" y="971683"/>
                </a:lnTo>
                <a:lnTo>
                  <a:pt x="33751" y="1019459"/>
                </a:lnTo>
                <a:lnTo>
                  <a:pt x="47252" y="1066248"/>
                </a:lnTo>
                <a:lnTo>
                  <a:pt x="63003" y="1111872"/>
                </a:lnTo>
                <a:lnTo>
                  <a:pt x="81004" y="1156152"/>
                </a:lnTo>
                <a:lnTo>
                  <a:pt x="101255" y="1198907"/>
                </a:lnTo>
                <a:lnTo>
                  <a:pt x="123757" y="1239959"/>
                </a:lnTo>
                <a:lnTo>
                  <a:pt x="148508" y="1279128"/>
                </a:lnTo>
                <a:lnTo>
                  <a:pt x="179160" y="1320826"/>
                </a:lnTo>
                <a:lnTo>
                  <a:pt x="211475" y="1358135"/>
                </a:lnTo>
                <a:lnTo>
                  <a:pt x="245270" y="1391055"/>
                </a:lnTo>
                <a:lnTo>
                  <a:pt x="280359" y="1419586"/>
                </a:lnTo>
                <a:lnTo>
                  <a:pt x="316557" y="1443727"/>
                </a:lnTo>
                <a:lnTo>
                  <a:pt x="353679" y="1463479"/>
                </a:lnTo>
                <a:lnTo>
                  <a:pt x="391541" y="1478841"/>
                </a:lnTo>
                <a:lnTo>
                  <a:pt x="429958" y="1489815"/>
                </a:lnTo>
                <a:lnTo>
                  <a:pt x="468744" y="1496398"/>
                </a:lnTo>
                <a:lnTo>
                  <a:pt x="507715" y="1498593"/>
                </a:lnTo>
                <a:lnTo>
                  <a:pt x="546686" y="1496398"/>
                </a:lnTo>
                <a:lnTo>
                  <a:pt x="585473" y="1489815"/>
                </a:lnTo>
                <a:lnTo>
                  <a:pt x="623889" y="1478841"/>
                </a:lnTo>
                <a:lnTo>
                  <a:pt x="661751" y="1463479"/>
                </a:lnTo>
                <a:lnTo>
                  <a:pt x="698873" y="1443727"/>
                </a:lnTo>
                <a:lnTo>
                  <a:pt x="735071" y="1419586"/>
                </a:lnTo>
                <a:lnTo>
                  <a:pt x="770160" y="1391055"/>
                </a:lnTo>
                <a:lnTo>
                  <a:pt x="803955" y="1358135"/>
                </a:lnTo>
                <a:lnTo>
                  <a:pt x="836270" y="1320826"/>
                </a:lnTo>
                <a:lnTo>
                  <a:pt x="866922" y="1279128"/>
                </a:lnTo>
                <a:lnTo>
                  <a:pt x="891673" y="1239959"/>
                </a:lnTo>
                <a:lnTo>
                  <a:pt x="914175" y="1198907"/>
                </a:lnTo>
                <a:lnTo>
                  <a:pt x="934426" y="1156152"/>
                </a:lnTo>
                <a:lnTo>
                  <a:pt x="952427" y="1111872"/>
                </a:lnTo>
                <a:lnTo>
                  <a:pt x="968178" y="1066248"/>
                </a:lnTo>
                <a:lnTo>
                  <a:pt x="981679" y="1019459"/>
                </a:lnTo>
                <a:lnTo>
                  <a:pt x="992929" y="971683"/>
                </a:lnTo>
                <a:lnTo>
                  <a:pt x="1001930" y="923101"/>
                </a:lnTo>
                <a:lnTo>
                  <a:pt x="1008680" y="873891"/>
                </a:lnTo>
                <a:lnTo>
                  <a:pt x="1013180" y="824232"/>
                </a:lnTo>
                <a:lnTo>
                  <a:pt x="1015431" y="774305"/>
                </a:lnTo>
                <a:lnTo>
                  <a:pt x="1015431" y="724288"/>
                </a:lnTo>
                <a:lnTo>
                  <a:pt x="1013180" y="674360"/>
                </a:lnTo>
                <a:lnTo>
                  <a:pt x="1008680" y="624702"/>
                </a:lnTo>
                <a:lnTo>
                  <a:pt x="1001930" y="575492"/>
                </a:lnTo>
                <a:lnTo>
                  <a:pt x="992929" y="526909"/>
                </a:lnTo>
                <a:lnTo>
                  <a:pt x="981679" y="479134"/>
                </a:lnTo>
                <a:lnTo>
                  <a:pt x="968178" y="432344"/>
                </a:lnTo>
                <a:lnTo>
                  <a:pt x="952427" y="386720"/>
                </a:lnTo>
                <a:lnTo>
                  <a:pt x="934426" y="342441"/>
                </a:lnTo>
                <a:lnTo>
                  <a:pt x="914175" y="299686"/>
                </a:lnTo>
                <a:lnTo>
                  <a:pt x="891673" y="258634"/>
                </a:lnTo>
                <a:lnTo>
                  <a:pt x="866922" y="219465"/>
                </a:lnTo>
                <a:lnTo>
                  <a:pt x="836270" y="177767"/>
                </a:lnTo>
                <a:lnTo>
                  <a:pt x="803955" y="140457"/>
                </a:lnTo>
                <a:lnTo>
                  <a:pt x="770160" y="107538"/>
                </a:lnTo>
                <a:lnTo>
                  <a:pt x="735071" y="79007"/>
                </a:lnTo>
                <a:lnTo>
                  <a:pt x="698873" y="54866"/>
                </a:lnTo>
                <a:lnTo>
                  <a:pt x="661751" y="35114"/>
                </a:lnTo>
                <a:lnTo>
                  <a:pt x="623889" y="19751"/>
                </a:lnTo>
                <a:lnTo>
                  <a:pt x="585473" y="8778"/>
                </a:lnTo>
                <a:lnTo>
                  <a:pt x="546686" y="2194"/>
                </a:lnTo>
                <a:lnTo>
                  <a:pt x="507715" y="0"/>
                </a:lnTo>
                <a:close/>
              </a:path>
            </a:pathLst>
          </a:custGeom>
          <a:solidFill>
            <a:srgbClr val="8D3124">
              <a:alpha val="25000"/>
            </a:srgbClr>
          </a:solid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7" name="object 62">
            <a:extLst>
              <a:ext uri="{FF2B5EF4-FFF2-40B4-BE49-F238E27FC236}">
                <a16:creationId xmlns:a16="http://schemas.microsoft.com/office/drawing/2014/main" id="{7E542B81-8AA8-31C1-6DE7-A08FE1CA4907}"/>
              </a:ext>
            </a:extLst>
          </p:cNvPr>
          <p:cNvSpPr txBox="1"/>
          <p:nvPr/>
        </p:nvSpPr>
        <p:spPr>
          <a:xfrm>
            <a:off x="7390948" y="6064230"/>
            <a:ext cx="600075" cy="182142"/>
          </a:xfrm>
          <a:prstGeom prst="rect">
            <a:avLst/>
          </a:prstGeom>
        </p:spPr>
        <p:txBody>
          <a:bodyPr vert="horz" wrap="square" lIns="0" tIns="8930" rIns="0" bIns="0" rtlCol="0">
            <a:spAutoFit/>
          </a:bodyPr>
          <a:lstStyle/>
          <a:p>
            <a:pPr marL="8929" defTabSz="457200">
              <a:spcBef>
                <a:spcPts val="70"/>
              </a:spcBef>
              <a:buClrTx/>
              <a:buFontTx/>
              <a:buNone/>
            </a:pPr>
            <a:r>
              <a:rPr sz="1125" b="1" dirty="0">
                <a:solidFill>
                  <a:srgbClr val="C0504D"/>
                </a:solidFill>
                <a:latin typeface="Arial" panose="020B0604020202020204" pitchFamily="34" charset="0"/>
                <a:ea typeface="+mn-ea"/>
                <a:cs typeface="Arial" panose="020B0604020202020204" pitchFamily="34" charset="0"/>
              </a:rPr>
              <a:t>dist = 0</a:t>
            </a:r>
          </a:p>
        </p:txBody>
      </p:sp>
      <p:sp>
        <p:nvSpPr>
          <p:cNvPr id="18" name="Oval 17">
            <a:extLst>
              <a:ext uri="{FF2B5EF4-FFF2-40B4-BE49-F238E27FC236}">
                <a16:creationId xmlns:a16="http://schemas.microsoft.com/office/drawing/2014/main" id="{1DEC4EE6-75F2-7CC5-2381-7F9608C0B0D7}"/>
              </a:ext>
            </a:extLst>
          </p:cNvPr>
          <p:cNvSpPr/>
          <p:nvPr/>
        </p:nvSpPr>
        <p:spPr>
          <a:xfrm>
            <a:off x="7559576" y="4221263"/>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19" name="Oval 18">
            <a:extLst>
              <a:ext uri="{FF2B5EF4-FFF2-40B4-BE49-F238E27FC236}">
                <a16:creationId xmlns:a16="http://schemas.microsoft.com/office/drawing/2014/main" id="{A4EF6726-4687-7091-09E0-7751D28CFE94}"/>
              </a:ext>
            </a:extLst>
          </p:cNvPr>
          <p:cNvSpPr/>
          <p:nvPr/>
        </p:nvSpPr>
        <p:spPr>
          <a:xfrm>
            <a:off x="7559576" y="4706937"/>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7</a:t>
            </a:r>
          </a:p>
        </p:txBody>
      </p:sp>
      <p:sp>
        <p:nvSpPr>
          <p:cNvPr id="20" name="Oval 19">
            <a:extLst>
              <a:ext uri="{FF2B5EF4-FFF2-40B4-BE49-F238E27FC236}">
                <a16:creationId xmlns:a16="http://schemas.microsoft.com/office/drawing/2014/main" id="{0ABD6AEE-9554-F6E8-A92F-AF3D994248D8}"/>
              </a:ext>
            </a:extLst>
          </p:cNvPr>
          <p:cNvSpPr/>
          <p:nvPr/>
        </p:nvSpPr>
        <p:spPr>
          <a:xfrm>
            <a:off x="7567354" y="5183391"/>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TextBox 20">
            <a:extLst>
              <a:ext uri="{FF2B5EF4-FFF2-40B4-BE49-F238E27FC236}">
                <a16:creationId xmlns:a16="http://schemas.microsoft.com/office/drawing/2014/main" id="{62CB7A88-2EAE-3EDF-CA17-15E05E92581A}"/>
              </a:ext>
            </a:extLst>
          </p:cNvPr>
          <p:cNvSpPr txBox="1"/>
          <p:nvPr/>
        </p:nvSpPr>
        <p:spPr>
          <a:xfrm>
            <a:off x="7515010" y="5153870"/>
            <a:ext cx="418704" cy="369332"/>
          </a:xfrm>
          <a:prstGeom prst="rect">
            <a:avLst/>
          </a:prstGeom>
          <a:noFill/>
        </p:spPr>
        <p:txBody>
          <a:bodyPr wrap="none" rtlCol="0">
            <a:spAutoFit/>
          </a:bodyPr>
          <a:lstStyle/>
          <a:p>
            <a:pPr defTabSz="457200">
              <a:buClrTx/>
              <a:buFontTx/>
              <a:buNone/>
            </a:pPr>
            <a:r>
              <a:rPr lang="en-US" sz="1800" kern="1200" dirty="0">
                <a:solidFill>
                  <a:prstClr val="black"/>
                </a:solidFill>
                <a:latin typeface="Calibri"/>
                <a:ea typeface="+mn-ea"/>
                <a:cs typeface="+mn-cs"/>
              </a:rPr>
              <a:t>10</a:t>
            </a:r>
          </a:p>
        </p:txBody>
      </p:sp>
      <p:sp>
        <p:nvSpPr>
          <p:cNvPr id="22" name="Oval 21">
            <a:extLst>
              <a:ext uri="{FF2B5EF4-FFF2-40B4-BE49-F238E27FC236}">
                <a16:creationId xmlns:a16="http://schemas.microsoft.com/office/drawing/2014/main" id="{EDEBC52B-36AE-34C5-CC14-488276156590}"/>
              </a:ext>
            </a:extLst>
          </p:cNvPr>
          <p:cNvSpPr/>
          <p:nvPr/>
        </p:nvSpPr>
        <p:spPr>
          <a:xfrm>
            <a:off x="8693541" y="4207126"/>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6</a:t>
            </a:r>
          </a:p>
        </p:txBody>
      </p:sp>
      <p:sp>
        <p:nvSpPr>
          <p:cNvPr id="23" name="Oval 22">
            <a:extLst>
              <a:ext uri="{FF2B5EF4-FFF2-40B4-BE49-F238E27FC236}">
                <a16:creationId xmlns:a16="http://schemas.microsoft.com/office/drawing/2014/main" id="{CB1767D5-2B9F-5C25-4F1F-1E566535E964}"/>
              </a:ext>
            </a:extLst>
          </p:cNvPr>
          <p:cNvSpPr/>
          <p:nvPr/>
        </p:nvSpPr>
        <p:spPr>
          <a:xfrm>
            <a:off x="8693541" y="4692800"/>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9</a:t>
            </a:r>
          </a:p>
        </p:txBody>
      </p:sp>
      <p:sp>
        <p:nvSpPr>
          <p:cNvPr id="24" name="Oval 23">
            <a:extLst>
              <a:ext uri="{FF2B5EF4-FFF2-40B4-BE49-F238E27FC236}">
                <a16:creationId xmlns:a16="http://schemas.microsoft.com/office/drawing/2014/main" id="{F3E5F1B7-D87B-F0BF-9BE7-147E0D8D28F7}"/>
              </a:ext>
            </a:extLst>
          </p:cNvPr>
          <p:cNvSpPr/>
          <p:nvPr/>
        </p:nvSpPr>
        <p:spPr>
          <a:xfrm>
            <a:off x="8701319" y="5169254"/>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TextBox 24">
            <a:extLst>
              <a:ext uri="{FF2B5EF4-FFF2-40B4-BE49-F238E27FC236}">
                <a16:creationId xmlns:a16="http://schemas.microsoft.com/office/drawing/2014/main" id="{3F383A99-8607-6200-8228-6E436104C886}"/>
              </a:ext>
            </a:extLst>
          </p:cNvPr>
          <p:cNvSpPr txBox="1"/>
          <p:nvPr/>
        </p:nvSpPr>
        <p:spPr>
          <a:xfrm>
            <a:off x="8647781" y="5134539"/>
            <a:ext cx="418704" cy="369332"/>
          </a:xfrm>
          <a:prstGeom prst="rect">
            <a:avLst/>
          </a:prstGeom>
          <a:noFill/>
        </p:spPr>
        <p:txBody>
          <a:bodyPr wrap="none" rtlCol="0">
            <a:spAutoFit/>
          </a:bodyPr>
          <a:lstStyle/>
          <a:p>
            <a:pPr defTabSz="457200">
              <a:buClrTx/>
              <a:buFontTx/>
              <a:buNone/>
            </a:pPr>
            <a:r>
              <a:rPr lang="en-US" sz="1800" kern="1200" dirty="0">
                <a:solidFill>
                  <a:prstClr val="black"/>
                </a:solidFill>
                <a:latin typeface="Calibri"/>
                <a:ea typeface="+mn-ea"/>
                <a:cs typeface="+mn-cs"/>
              </a:rPr>
              <a:t>12</a:t>
            </a:r>
          </a:p>
        </p:txBody>
      </p:sp>
      <p:cxnSp>
        <p:nvCxnSpPr>
          <p:cNvPr id="26" name="Straight Arrow Connector 25">
            <a:extLst>
              <a:ext uri="{FF2B5EF4-FFF2-40B4-BE49-F238E27FC236}">
                <a16:creationId xmlns:a16="http://schemas.microsoft.com/office/drawing/2014/main" id="{497E5F14-A4E4-E6EB-78B8-8FA1DA271435}"/>
              </a:ext>
            </a:extLst>
          </p:cNvPr>
          <p:cNvCxnSpPr>
            <a:stCxn id="19" idx="7"/>
            <a:endCxn id="22" idx="2"/>
          </p:cNvCxnSpPr>
          <p:nvPr/>
        </p:nvCxnSpPr>
        <p:spPr>
          <a:xfrm flipV="1">
            <a:off x="7824425" y="4362271"/>
            <a:ext cx="869116" cy="390107"/>
          </a:xfrm>
          <a:prstGeom prst="straightConnector1">
            <a:avLst/>
          </a:prstGeom>
          <a:noFill/>
          <a:ln w="25400" cap="flat" cmpd="sng" algn="ctr">
            <a:solidFill>
              <a:sysClr val="windowText" lastClr="000000"/>
            </a:solidFill>
            <a:prstDash val="solid"/>
            <a:tailEnd type="triangle"/>
          </a:ln>
          <a:effectLst/>
        </p:spPr>
      </p:cxnSp>
      <p:cxnSp>
        <p:nvCxnSpPr>
          <p:cNvPr id="27" name="Straight Arrow Connector 26">
            <a:extLst>
              <a:ext uri="{FF2B5EF4-FFF2-40B4-BE49-F238E27FC236}">
                <a16:creationId xmlns:a16="http://schemas.microsoft.com/office/drawing/2014/main" id="{1ECDF509-C65B-683D-858E-A4C57EC0A179}"/>
              </a:ext>
            </a:extLst>
          </p:cNvPr>
          <p:cNvCxnSpPr>
            <a:cxnSpLocks/>
            <a:stCxn id="19" idx="6"/>
            <a:endCxn id="23" idx="2"/>
          </p:cNvCxnSpPr>
          <p:nvPr/>
        </p:nvCxnSpPr>
        <p:spPr>
          <a:xfrm flipV="1">
            <a:off x="7869866" y="4847945"/>
            <a:ext cx="823675" cy="14137"/>
          </a:xfrm>
          <a:prstGeom prst="straightConnector1">
            <a:avLst/>
          </a:prstGeom>
          <a:noFill/>
          <a:ln w="25400" cap="flat" cmpd="sng" algn="ctr">
            <a:solidFill>
              <a:sysClr val="windowText" lastClr="000000"/>
            </a:solidFill>
            <a:prstDash val="solid"/>
            <a:tailEnd type="triangle"/>
          </a:ln>
          <a:effectLst/>
        </p:spPr>
      </p:cxnSp>
      <p:cxnSp>
        <p:nvCxnSpPr>
          <p:cNvPr id="28" name="Straight Arrow Connector 27">
            <a:extLst>
              <a:ext uri="{FF2B5EF4-FFF2-40B4-BE49-F238E27FC236}">
                <a16:creationId xmlns:a16="http://schemas.microsoft.com/office/drawing/2014/main" id="{180D5DB9-DD3D-0C71-F0DC-7713BEB60726}"/>
              </a:ext>
            </a:extLst>
          </p:cNvPr>
          <p:cNvCxnSpPr>
            <a:cxnSpLocks/>
            <a:stCxn id="20" idx="6"/>
            <a:endCxn id="24" idx="2"/>
          </p:cNvCxnSpPr>
          <p:nvPr/>
        </p:nvCxnSpPr>
        <p:spPr>
          <a:xfrm flipV="1">
            <a:off x="7877644" y="5324399"/>
            <a:ext cx="823675" cy="14137"/>
          </a:xfrm>
          <a:prstGeom prst="straightConnector1">
            <a:avLst/>
          </a:prstGeom>
          <a:noFill/>
          <a:ln w="25400" cap="flat" cmpd="sng" algn="ctr">
            <a:solidFill>
              <a:sysClr val="windowText" lastClr="000000"/>
            </a:solidFill>
            <a:prstDash val="solid"/>
            <a:tailEnd type="triangle"/>
          </a:ln>
          <a:effectLst/>
        </p:spPr>
      </p:cxnSp>
      <p:sp>
        <p:nvSpPr>
          <p:cNvPr id="29" name="object 30">
            <a:extLst>
              <a:ext uri="{FF2B5EF4-FFF2-40B4-BE49-F238E27FC236}">
                <a16:creationId xmlns:a16="http://schemas.microsoft.com/office/drawing/2014/main" id="{2B25FB33-550A-6BCE-212F-475CA64FD2CB}"/>
              </a:ext>
            </a:extLst>
          </p:cNvPr>
          <p:cNvSpPr/>
          <p:nvPr/>
        </p:nvSpPr>
        <p:spPr>
          <a:xfrm>
            <a:off x="10891013" y="3950683"/>
            <a:ext cx="890373" cy="1789169"/>
          </a:xfrm>
          <a:prstGeom prst="rect">
            <a:avLst/>
          </a:prstGeom>
          <a:blipFill>
            <a:blip r:embed="rId3" cstate="print"/>
            <a:stretch>
              <a:fillRect/>
            </a:stretch>
          </a:blip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30" name="object 31">
            <a:extLst>
              <a:ext uri="{FF2B5EF4-FFF2-40B4-BE49-F238E27FC236}">
                <a16:creationId xmlns:a16="http://schemas.microsoft.com/office/drawing/2014/main" id="{79AD0C31-8F45-E1AF-2974-47C1C45EB76D}"/>
              </a:ext>
            </a:extLst>
          </p:cNvPr>
          <p:cNvSpPr/>
          <p:nvPr/>
        </p:nvSpPr>
        <p:spPr>
          <a:xfrm>
            <a:off x="10942499" y="3970418"/>
            <a:ext cx="752331" cy="1647172"/>
          </a:xfrm>
          <a:custGeom>
            <a:avLst/>
            <a:gdLst/>
            <a:ahLst/>
            <a:cxnLst/>
            <a:rect l="l" t="t" r="r" b="b"/>
            <a:pathLst>
              <a:path w="1384300" h="2946400">
                <a:moveTo>
                  <a:pt x="692040" y="0"/>
                </a:moveTo>
                <a:lnTo>
                  <a:pt x="629589" y="5972"/>
                </a:lnTo>
                <a:lnTo>
                  <a:pt x="567549" y="23888"/>
                </a:lnTo>
                <a:lnTo>
                  <a:pt x="506330" y="53749"/>
                </a:lnTo>
                <a:lnTo>
                  <a:pt x="446341" y="95555"/>
                </a:lnTo>
                <a:lnTo>
                  <a:pt x="416936" y="120937"/>
                </a:lnTo>
                <a:lnTo>
                  <a:pt x="387993" y="149305"/>
                </a:lnTo>
                <a:lnTo>
                  <a:pt x="359562" y="180659"/>
                </a:lnTo>
                <a:lnTo>
                  <a:pt x="331696" y="214999"/>
                </a:lnTo>
                <a:lnTo>
                  <a:pt x="304445" y="252325"/>
                </a:lnTo>
                <a:lnTo>
                  <a:pt x="277861" y="292638"/>
                </a:lnTo>
                <a:lnTo>
                  <a:pt x="251994" y="335936"/>
                </a:lnTo>
                <a:lnTo>
                  <a:pt x="226897" y="382221"/>
                </a:lnTo>
                <a:lnTo>
                  <a:pt x="202620" y="431492"/>
                </a:lnTo>
                <a:lnTo>
                  <a:pt x="184200" y="472201"/>
                </a:lnTo>
                <a:lnTo>
                  <a:pt x="166657" y="514017"/>
                </a:lnTo>
                <a:lnTo>
                  <a:pt x="149991" y="556885"/>
                </a:lnTo>
                <a:lnTo>
                  <a:pt x="134203" y="600751"/>
                </a:lnTo>
                <a:lnTo>
                  <a:pt x="119291" y="645561"/>
                </a:lnTo>
                <a:lnTo>
                  <a:pt x="105257" y="691261"/>
                </a:lnTo>
                <a:lnTo>
                  <a:pt x="92100" y="737797"/>
                </a:lnTo>
                <a:lnTo>
                  <a:pt x="79820" y="785116"/>
                </a:lnTo>
                <a:lnTo>
                  <a:pt x="68417" y="833163"/>
                </a:lnTo>
                <a:lnTo>
                  <a:pt x="57891" y="881884"/>
                </a:lnTo>
                <a:lnTo>
                  <a:pt x="48242" y="931226"/>
                </a:lnTo>
                <a:lnTo>
                  <a:pt x="39471" y="981135"/>
                </a:lnTo>
                <a:lnTo>
                  <a:pt x="31577" y="1031555"/>
                </a:lnTo>
                <a:lnTo>
                  <a:pt x="24560" y="1082435"/>
                </a:lnTo>
                <a:lnTo>
                  <a:pt x="18420" y="1133719"/>
                </a:lnTo>
                <a:lnTo>
                  <a:pt x="13157" y="1185353"/>
                </a:lnTo>
                <a:lnTo>
                  <a:pt x="8771" y="1237285"/>
                </a:lnTo>
                <a:lnTo>
                  <a:pt x="5262" y="1289459"/>
                </a:lnTo>
                <a:lnTo>
                  <a:pt x="2631" y="1341822"/>
                </a:lnTo>
                <a:lnTo>
                  <a:pt x="877" y="1394320"/>
                </a:lnTo>
                <a:lnTo>
                  <a:pt x="0" y="1446898"/>
                </a:lnTo>
                <a:lnTo>
                  <a:pt x="0" y="1499504"/>
                </a:lnTo>
                <a:lnTo>
                  <a:pt x="877" y="1552083"/>
                </a:lnTo>
                <a:lnTo>
                  <a:pt x="2631" y="1604580"/>
                </a:lnTo>
                <a:lnTo>
                  <a:pt x="5262" y="1656943"/>
                </a:lnTo>
                <a:lnTo>
                  <a:pt x="8771" y="1709117"/>
                </a:lnTo>
                <a:lnTo>
                  <a:pt x="13157" y="1761048"/>
                </a:lnTo>
                <a:lnTo>
                  <a:pt x="18420" y="1812683"/>
                </a:lnTo>
                <a:lnTo>
                  <a:pt x="24560" y="1863966"/>
                </a:lnTo>
                <a:lnTo>
                  <a:pt x="31577" y="1914845"/>
                </a:lnTo>
                <a:lnTo>
                  <a:pt x="39471" y="1965266"/>
                </a:lnTo>
                <a:lnTo>
                  <a:pt x="48242" y="2015174"/>
                </a:lnTo>
                <a:lnTo>
                  <a:pt x="57891" y="2064515"/>
                </a:lnTo>
                <a:lnTo>
                  <a:pt x="68417" y="2113236"/>
                </a:lnTo>
                <a:lnTo>
                  <a:pt x="79820" y="2161282"/>
                </a:lnTo>
                <a:lnTo>
                  <a:pt x="92100" y="2208601"/>
                </a:lnTo>
                <a:lnTo>
                  <a:pt x="105257" y="2255136"/>
                </a:lnTo>
                <a:lnTo>
                  <a:pt x="119291" y="2300836"/>
                </a:lnTo>
                <a:lnTo>
                  <a:pt x="134203" y="2345645"/>
                </a:lnTo>
                <a:lnTo>
                  <a:pt x="149991" y="2389510"/>
                </a:lnTo>
                <a:lnTo>
                  <a:pt x="166657" y="2432377"/>
                </a:lnTo>
                <a:lnTo>
                  <a:pt x="184200" y="2474192"/>
                </a:lnTo>
                <a:lnTo>
                  <a:pt x="202620" y="2514901"/>
                </a:lnTo>
                <a:lnTo>
                  <a:pt x="226897" y="2564172"/>
                </a:lnTo>
                <a:lnTo>
                  <a:pt x="251994" y="2610457"/>
                </a:lnTo>
                <a:lnTo>
                  <a:pt x="277861" y="2653756"/>
                </a:lnTo>
                <a:lnTo>
                  <a:pt x="304445" y="2694068"/>
                </a:lnTo>
                <a:lnTo>
                  <a:pt x="331696" y="2731395"/>
                </a:lnTo>
                <a:lnTo>
                  <a:pt x="359562" y="2765735"/>
                </a:lnTo>
                <a:lnTo>
                  <a:pt x="387993" y="2797089"/>
                </a:lnTo>
                <a:lnTo>
                  <a:pt x="416936" y="2825457"/>
                </a:lnTo>
                <a:lnTo>
                  <a:pt x="446341" y="2850839"/>
                </a:lnTo>
                <a:lnTo>
                  <a:pt x="506330" y="2892645"/>
                </a:lnTo>
                <a:lnTo>
                  <a:pt x="567549" y="2922506"/>
                </a:lnTo>
                <a:lnTo>
                  <a:pt x="629589" y="2940423"/>
                </a:lnTo>
                <a:lnTo>
                  <a:pt x="692040" y="2946395"/>
                </a:lnTo>
                <a:lnTo>
                  <a:pt x="723291" y="2944902"/>
                </a:lnTo>
                <a:lnTo>
                  <a:pt x="785587" y="2932958"/>
                </a:lnTo>
                <a:lnTo>
                  <a:pt x="847268" y="2909069"/>
                </a:lnTo>
                <a:lnTo>
                  <a:pt x="907924" y="2873235"/>
                </a:lnTo>
                <a:lnTo>
                  <a:pt x="967144" y="2825457"/>
                </a:lnTo>
                <a:lnTo>
                  <a:pt x="996087" y="2797089"/>
                </a:lnTo>
                <a:lnTo>
                  <a:pt x="1024517" y="2765735"/>
                </a:lnTo>
                <a:lnTo>
                  <a:pt x="1052384" y="2731395"/>
                </a:lnTo>
                <a:lnTo>
                  <a:pt x="1079635" y="2694068"/>
                </a:lnTo>
                <a:lnTo>
                  <a:pt x="1106219" y="2653756"/>
                </a:lnTo>
                <a:lnTo>
                  <a:pt x="1132086" y="2610457"/>
                </a:lnTo>
                <a:lnTo>
                  <a:pt x="1157183" y="2564172"/>
                </a:lnTo>
                <a:lnTo>
                  <a:pt x="1181460" y="2514901"/>
                </a:lnTo>
                <a:lnTo>
                  <a:pt x="1199880" y="2474192"/>
                </a:lnTo>
                <a:lnTo>
                  <a:pt x="1217423" y="2432377"/>
                </a:lnTo>
                <a:lnTo>
                  <a:pt x="1234088" y="2389510"/>
                </a:lnTo>
                <a:lnTo>
                  <a:pt x="1249877" y="2345645"/>
                </a:lnTo>
                <a:lnTo>
                  <a:pt x="1264789" y="2300836"/>
                </a:lnTo>
                <a:lnTo>
                  <a:pt x="1278823" y="2255136"/>
                </a:lnTo>
                <a:lnTo>
                  <a:pt x="1291980" y="2208601"/>
                </a:lnTo>
                <a:lnTo>
                  <a:pt x="1304260" y="2161282"/>
                </a:lnTo>
                <a:lnTo>
                  <a:pt x="1315663" y="2113236"/>
                </a:lnTo>
                <a:lnTo>
                  <a:pt x="1326189" y="2064515"/>
                </a:lnTo>
                <a:lnTo>
                  <a:pt x="1335837" y="2015174"/>
                </a:lnTo>
                <a:lnTo>
                  <a:pt x="1344609" y="1965266"/>
                </a:lnTo>
                <a:lnTo>
                  <a:pt x="1352503" y="1914845"/>
                </a:lnTo>
                <a:lnTo>
                  <a:pt x="1359520" y="1863966"/>
                </a:lnTo>
                <a:lnTo>
                  <a:pt x="1365660" y="1812683"/>
                </a:lnTo>
                <a:lnTo>
                  <a:pt x="1370923" y="1761048"/>
                </a:lnTo>
                <a:lnTo>
                  <a:pt x="1375309" y="1709117"/>
                </a:lnTo>
                <a:lnTo>
                  <a:pt x="1378817" y="1656943"/>
                </a:lnTo>
                <a:lnTo>
                  <a:pt x="1381449" y="1604580"/>
                </a:lnTo>
                <a:lnTo>
                  <a:pt x="1383203" y="1552083"/>
                </a:lnTo>
                <a:lnTo>
                  <a:pt x="1384080" y="1499504"/>
                </a:lnTo>
                <a:lnTo>
                  <a:pt x="1384080" y="1446898"/>
                </a:lnTo>
                <a:lnTo>
                  <a:pt x="1383203" y="1394320"/>
                </a:lnTo>
                <a:lnTo>
                  <a:pt x="1381449" y="1341822"/>
                </a:lnTo>
                <a:lnTo>
                  <a:pt x="1378817" y="1289459"/>
                </a:lnTo>
                <a:lnTo>
                  <a:pt x="1375309" y="1237285"/>
                </a:lnTo>
                <a:lnTo>
                  <a:pt x="1370923" y="1185353"/>
                </a:lnTo>
                <a:lnTo>
                  <a:pt x="1365660" y="1133719"/>
                </a:lnTo>
                <a:lnTo>
                  <a:pt x="1359520" y="1082435"/>
                </a:lnTo>
                <a:lnTo>
                  <a:pt x="1352503" y="1031555"/>
                </a:lnTo>
                <a:lnTo>
                  <a:pt x="1344609" y="981135"/>
                </a:lnTo>
                <a:lnTo>
                  <a:pt x="1335837" y="931226"/>
                </a:lnTo>
                <a:lnTo>
                  <a:pt x="1326189" y="881884"/>
                </a:lnTo>
                <a:lnTo>
                  <a:pt x="1315663" y="833163"/>
                </a:lnTo>
                <a:lnTo>
                  <a:pt x="1304260" y="785116"/>
                </a:lnTo>
                <a:lnTo>
                  <a:pt x="1291980" y="737797"/>
                </a:lnTo>
                <a:lnTo>
                  <a:pt x="1278823" y="691261"/>
                </a:lnTo>
                <a:lnTo>
                  <a:pt x="1264789" y="645561"/>
                </a:lnTo>
                <a:lnTo>
                  <a:pt x="1249877" y="600751"/>
                </a:lnTo>
                <a:lnTo>
                  <a:pt x="1234088" y="556885"/>
                </a:lnTo>
                <a:lnTo>
                  <a:pt x="1217423" y="514017"/>
                </a:lnTo>
                <a:lnTo>
                  <a:pt x="1199880" y="472201"/>
                </a:lnTo>
                <a:lnTo>
                  <a:pt x="1181460" y="431492"/>
                </a:lnTo>
                <a:lnTo>
                  <a:pt x="1157183" y="382221"/>
                </a:lnTo>
                <a:lnTo>
                  <a:pt x="1132086" y="335936"/>
                </a:lnTo>
                <a:lnTo>
                  <a:pt x="1106219" y="292638"/>
                </a:lnTo>
                <a:lnTo>
                  <a:pt x="1079635" y="252325"/>
                </a:lnTo>
                <a:lnTo>
                  <a:pt x="1052384" y="214999"/>
                </a:lnTo>
                <a:lnTo>
                  <a:pt x="1024517" y="180659"/>
                </a:lnTo>
                <a:lnTo>
                  <a:pt x="996087" y="149305"/>
                </a:lnTo>
                <a:lnTo>
                  <a:pt x="967144" y="120937"/>
                </a:lnTo>
                <a:lnTo>
                  <a:pt x="937739" y="95555"/>
                </a:lnTo>
                <a:lnTo>
                  <a:pt x="877750" y="53749"/>
                </a:lnTo>
                <a:lnTo>
                  <a:pt x="816530" y="23888"/>
                </a:lnTo>
                <a:lnTo>
                  <a:pt x="754490" y="5972"/>
                </a:lnTo>
                <a:lnTo>
                  <a:pt x="692040" y="0"/>
                </a:lnTo>
                <a:close/>
              </a:path>
            </a:pathLst>
          </a:custGeom>
          <a:solidFill>
            <a:srgbClr val="FFFF00">
              <a:alpha val="25000"/>
            </a:srgbClr>
          </a:solid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31" name="object 42">
            <a:extLst>
              <a:ext uri="{FF2B5EF4-FFF2-40B4-BE49-F238E27FC236}">
                <a16:creationId xmlns:a16="http://schemas.microsoft.com/office/drawing/2014/main" id="{5D436000-1F7D-052B-5DE1-42E95FDD2566}"/>
              </a:ext>
            </a:extLst>
          </p:cNvPr>
          <p:cNvSpPr txBox="1"/>
          <p:nvPr/>
        </p:nvSpPr>
        <p:spPr>
          <a:xfrm>
            <a:off x="11018626" y="6064230"/>
            <a:ext cx="600075" cy="182142"/>
          </a:xfrm>
          <a:prstGeom prst="rect">
            <a:avLst/>
          </a:prstGeom>
        </p:spPr>
        <p:txBody>
          <a:bodyPr vert="horz" wrap="square" lIns="0" tIns="8930" rIns="0" bIns="0" rtlCol="0">
            <a:spAutoFit/>
          </a:bodyPr>
          <a:lstStyle/>
          <a:p>
            <a:pPr marL="8929" defTabSz="457200">
              <a:spcBef>
                <a:spcPts val="70"/>
              </a:spcBef>
              <a:buClrTx/>
              <a:buFontTx/>
              <a:buNone/>
            </a:pPr>
            <a:r>
              <a:rPr sz="1125" b="1" dirty="0">
                <a:solidFill>
                  <a:srgbClr val="C0504D"/>
                </a:solidFill>
                <a:latin typeface="Arial" panose="020B0604020202020204" pitchFamily="34" charset="0"/>
                <a:ea typeface="+mn-ea"/>
                <a:cs typeface="Arial" panose="020B0604020202020204" pitchFamily="34" charset="0"/>
              </a:rPr>
              <a:t>dist = </a:t>
            </a:r>
            <a:r>
              <a:rPr lang="en-US" sz="1125" b="1" dirty="0">
                <a:solidFill>
                  <a:srgbClr val="C0504D"/>
                </a:solidFill>
                <a:latin typeface="Arial" panose="020B0604020202020204" pitchFamily="34" charset="0"/>
                <a:ea typeface="+mn-ea"/>
                <a:cs typeface="Arial" panose="020B0604020202020204" pitchFamily="34" charset="0"/>
              </a:rPr>
              <a:t>3</a:t>
            </a:r>
            <a:endParaRPr sz="1125" b="1" dirty="0">
              <a:solidFill>
                <a:srgbClr val="C0504D"/>
              </a:solidFill>
              <a:latin typeface="Arial" panose="020B0604020202020204" pitchFamily="34" charset="0"/>
              <a:ea typeface="+mn-ea"/>
              <a:cs typeface="Arial" panose="020B0604020202020204" pitchFamily="34" charset="0"/>
            </a:endParaRPr>
          </a:p>
        </p:txBody>
      </p:sp>
      <p:sp>
        <p:nvSpPr>
          <p:cNvPr id="32" name="Oval 31">
            <a:extLst>
              <a:ext uri="{FF2B5EF4-FFF2-40B4-BE49-F238E27FC236}">
                <a16:creationId xmlns:a16="http://schemas.microsoft.com/office/drawing/2014/main" id="{442B9895-CCBC-942A-BB9D-92A31D4FB923}"/>
              </a:ext>
            </a:extLst>
          </p:cNvPr>
          <p:cNvSpPr/>
          <p:nvPr/>
        </p:nvSpPr>
        <p:spPr>
          <a:xfrm>
            <a:off x="9975807" y="3899182"/>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p>
        </p:txBody>
      </p:sp>
      <p:sp>
        <p:nvSpPr>
          <p:cNvPr id="33" name="Oval 32">
            <a:extLst>
              <a:ext uri="{FF2B5EF4-FFF2-40B4-BE49-F238E27FC236}">
                <a16:creationId xmlns:a16="http://schemas.microsoft.com/office/drawing/2014/main" id="{81D7EA9A-B0FA-138A-2B23-BC8E146DABBE}"/>
              </a:ext>
            </a:extLst>
          </p:cNvPr>
          <p:cNvSpPr/>
          <p:nvPr/>
        </p:nvSpPr>
        <p:spPr>
          <a:xfrm>
            <a:off x="9975807" y="4384856"/>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8</a:t>
            </a:r>
          </a:p>
        </p:txBody>
      </p:sp>
      <p:sp>
        <p:nvSpPr>
          <p:cNvPr id="34" name="Oval 33">
            <a:extLst>
              <a:ext uri="{FF2B5EF4-FFF2-40B4-BE49-F238E27FC236}">
                <a16:creationId xmlns:a16="http://schemas.microsoft.com/office/drawing/2014/main" id="{910C85F1-0164-8A12-0F7B-A06401BC3F1A}"/>
              </a:ext>
            </a:extLst>
          </p:cNvPr>
          <p:cNvSpPr/>
          <p:nvPr/>
        </p:nvSpPr>
        <p:spPr>
          <a:xfrm>
            <a:off x="9975807" y="4861310"/>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4</a:t>
            </a:r>
          </a:p>
        </p:txBody>
      </p:sp>
      <p:sp>
        <p:nvSpPr>
          <p:cNvPr id="35" name="Oval 34">
            <a:extLst>
              <a:ext uri="{FF2B5EF4-FFF2-40B4-BE49-F238E27FC236}">
                <a16:creationId xmlns:a16="http://schemas.microsoft.com/office/drawing/2014/main" id="{C4B5CC9B-8A63-2323-5EC6-E62A87C20558}"/>
              </a:ext>
            </a:extLst>
          </p:cNvPr>
          <p:cNvSpPr/>
          <p:nvPr/>
        </p:nvSpPr>
        <p:spPr>
          <a:xfrm>
            <a:off x="9975807" y="5309884"/>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36" name="Straight Arrow Connector 35">
            <a:extLst>
              <a:ext uri="{FF2B5EF4-FFF2-40B4-BE49-F238E27FC236}">
                <a16:creationId xmlns:a16="http://schemas.microsoft.com/office/drawing/2014/main" id="{C5DF4652-C60A-6069-7515-C3E66B3FE2E9}"/>
              </a:ext>
            </a:extLst>
          </p:cNvPr>
          <p:cNvCxnSpPr>
            <a:cxnSpLocks/>
            <a:stCxn id="22" idx="6"/>
            <a:endCxn id="32" idx="2"/>
          </p:cNvCxnSpPr>
          <p:nvPr/>
        </p:nvCxnSpPr>
        <p:spPr>
          <a:xfrm flipV="1">
            <a:off x="9003831" y="4054327"/>
            <a:ext cx="971976" cy="307944"/>
          </a:xfrm>
          <a:prstGeom prst="straightConnector1">
            <a:avLst/>
          </a:prstGeom>
          <a:noFill/>
          <a:ln w="25400" cap="flat" cmpd="sng" algn="ctr">
            <a:solidFill>
              <a:sysClr val="windowText" lastClr="000000"/>
            </a:solidFill>
            <a:prstDash val="solid"/>
            <a:tailEnd type="triangle"/>
          </a:ln>
          <a:effectLst/>
        </p:spPr>
      </p:cxnSp>
      <p:cxnSp>
        <p:nvCxnSpPr>
          <p:cNvPr id="37" name="Straight Arrow Connector 36">
            <a:extLst>
              <a:ext uri="{FF2B5EF4-FFF2-40B4-BE49-F238E27FC236}">
                <a16:creationId xmlns:a16="http://schemas.microsoft.com/office/drawing/2014/main" id="{0F4E2282-28BB-20EE-0862-1C683828E675}"/>
              </a:ext>
            </a:extLst>
          </p:cNvPr>
          <p:cNvCxnSpPr>
            <a:cxnSpLocks/>
            <a:stCxn id="22" idx="6"/>
            <a:endCxn id="33" idx="2"/>
          </p:cNvCxnSpPr>
          <p:nvPr/>
        </p:nvCxnSpPr>
        <p:spPr>
          <a:xfrm>
            <a:off x="9003831" y="4362271"/>
            <a:ext cx="971976" cy="177730"/>
          </a:xfrm>
          <a:prstGeom prst="straightConnector1">
            <a:avLst/>
          </a:prstGeom>
          <a:noFill/>
          <a:ln w="25400" cap="flat" cmpd="sng" algn="ctr">
            <a:solidFill>
              <a:sysClr val="windowText" lastClr="000000"/>
            </a:solidFill>
            <a:prstDash val="solid"/>
            <a:tailEnd type="triangle"/>
          </a:ln>
          <a:effectLst/>
        </p:spPr>
      </p:cxnSp>
      <p:cxnSp>
        <p:nvCxnSpPr>
          <p:cNvPr id="38" name="Straight Arrow Connector 37">
            <a:extLst>
              <a:ext uri="{FF2B5EF4-FFF2-40B4-BE49-F238E27FC236}">
                <a16:creationId xmlns:a16="http://schemas.microsoft.com/office/drawing/2014/main" id="{9140A5A5-26A3-8A21-496D-CBC391E8893C}"/>
              </a:ext>
            </a:extLst>
          </p:cNvPr>
          <p:cNvCxnSpPr>
            <a:cxnSpLocks/>
            <a:stCxn id="22" idx="6"/>
            <a:endCxn id="34" idx="2"/>
          </p:cNvCxnSpPr>
          <p:nvPr/>
        </p:nvCxnSpPr>
        <p:spPr>
          <a:xfrm>
            <a:off x="9003831" y="4362271"/>
            <a:ext cx="971976" cy="654184"/>
          </a:xfrm>
          <a:prstGeom prst="straightConnector1">
            <a:avLst/>
          </a:prstGeom>
          <a:noFill/>
          <a:ln w="25400" cap="flat" cmpd="sng" algn="ctr">
            <a:solidFill>
              <a:sysClr val="windowText" lastClr="000000"/>
            </a:solidFill>
            <a:prstDash val="solid"/>
            <a:tailEnd type="triangle"/>
          </a:ln>
          <a:effectLst/>
        </p:spPr>
      </p:cxnSp>
      <p:cxnSp>
        <p:nvCxnSpPr>
          <p:cNvPr id="39" name="Straight Arrow Connector 38">
            <a:extLst>
              <a:ext uri="{FF2B5EF4-FFF2-40B4-BE49-F238E27FC236}">
                <a16:creationId xmlns:a16="http://schemas.microsoft.com/office/drawing/2014/main" id="{5A933669-88F0-48C6-3F63-01679261BA59}"/>
              </a:ext>
            </a:extLst>
          </p:cNvPr>
          <p:cNvCxnSpPr>
            <a:cxnSpLocks/>
            <a:stCxn id="23" idx="6"/>
            <a:endCxn id="35" idx="2"/>
          </p:cNvCxnSpPr>
          <p:nvPr/>
        </p:nvCxnSpPr>
        <p:spPr>
          <a:xfrm>
            <a:off x="9003831" y="4847945"/>
            <a:ext cx="971976" cy="617084"/>
          </a:xfrm>
          <a:prstGeom prst="straightConnector1">
            <a:avLst/>
          </a:prstGeom>
          <a:noFill/>
          <a:ln w="25400" cap="flat" cmpd="sng" algn="ctr">
            <a:solidFill>
              <a:sysClr val="windowText" lastClr="000000"/>
            </a:solidFill>
            <a:prstDash val="solid"/>
            <a:tailEnd type="triangle"/>
          </a:ln>
          <a:effectLst/>
        </p:spPr>
      </p:cxnSp>
      <p:sp>
        <p:nvSpPr>
          <p:cNvPr id="40" name="TextBox 39">
            <a:extLst>
              <a:ext uri="{FF2B5EF4-FFF2-40B4-BE49-F238E27FC236}">
                <a16:creationId xmlns:a16="http://schemas.microsoft.com/office/drawing/2014/main" id="{4A5C5ED6-95AF-3C65-3B07-3A3DC4273172}"/>
              </a:ext>
            </a:extLst>
          </p:cNvPr>
          <p:cNvSpPr txBox="1"/>
          <p:nvPr/>
        </p:nvSpPr>
        <p:spPr>
          <a:xfrm>
            <a:off x="9929989" y="5275801"/>
            <a:ext cx="418704" cy="369332"/>
          </a:xfrm>
          <a:prstGeom prst="rect">
            <a:avLst/>
          </a:prstGeom>
          <a:noFill/>
        </p:spPr>
        <p:txBody>
          <a:bodyPr wrap="none" rtlCol="0">
            <a:spAutoFit/>
          </a:bodyPr>
          <a:lstStyle/>
          <a:p>
            <a:pPr defTabSz="457200">
              <a:buClrTx/>
              <a:buFontTx/>
              <a:buNone/>
            </a:pPr>
            <a:r>
              <a:rPr lang="en-US" sz="1800" kern="1200" dirty="0">
                <a:solidFill>
                  <a:prstClr val="black"/>
                </a:solidFill>
                <a:latin typeface="Calibri"/>
                <a:ea typeface="+mn-ea"/>
                <a:cs typeface="+mn-cs"/>
              </a:rPr>
              <a:t>11</a:t>
            </a:r>
          </a:p>
        </p:txBody>
      </p:sp>
      <p:sp>
        <p:nvSpPr>
          <p:cNvPr id="41" name="Oval 40">
            <a:extLst>
              <a:ext uri="{FF2B5EF4-FFF2-40B4-BE49-F238E27FC236}">
                <a16:creationId xmlns:a16="http://schemas.microsoft.com/office/drawing/2014/main" id="{41906BD7-9428-089C-F29C-AC9C8BB417C6}"/>
              </a:ext>
            </a:extLst>
          </p:cNvPr>
          <p:cNvSpPr/>
          <p:nvPr/>
        </p:nvSpPr>
        <p:spPr>
          <a:xfrm>
            <a:off x="11188926" y="4151560"/>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5</a:t>
            </a:r>
          </a:p>
        </p:txBody>
      </p:sp>
      <p:sp>
        <p:nvSpPr>
          <p:cNvPr id="42" name="Oval 41">
            <a:extLst>
              <a:ext uri="{FF2B5EF4-FFF2-40B4-BE49-F238E27FC236}">
                <a16:creationId xmlns:a16="http://schemas.microsoft.com/office/drawing/2014/main" id="{39E21DE4-DA8B-BBBF-2162-BA97879B225F}"/>
              </a:ext>
            </a:extLst>
          </p:cNvPr>
          <p:cNvSpPr/>
          <p:nvPr/>
        </p:nvSpPr>
        <p:spPr>
          <a:xfrm>
            <a:off x="11188926" y="4632624"/>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2</a:t>
            </a:r>
          </a:p>
        </p:txBody>
      </p:sp>
      <p:sp>
        <p:nvSpPr>
          <p:cNvPr id="43" name="Oval 42">
            <a:extLst>
              <a:ext uri="{FF2B5EF4-FFF2-40B4-BE49-F238E27FC236}">
                <a16:creationId xmlns:a16="http://schemas.microsoft.com/office/drawing/2014/main" id="{81EDC104-F4F6-4FC0-9448-0B1890AB1221}"/>
              </a:ext>
            </a:extLst>
          </p:cNvPr>
          <p:cNvSpPr/>
          <p:nvPr/>
        </p:nvSpPr>
        <p:spPr>
          <a:xfrm>
            <a:off x="11196704" y="5113688"/>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3</a:t>
            </a:r>
          </a:p>
        </p:txBody>
      </p:sp>
      <p:cxnSp>
        <p:nvCxnSpPr>
          <p:cNvPr id="44" name="Straight Arrow Connector 43">
            <a:extLst>
              <a:ext uri="{FF2B5EF4-FFF2-40B4-BE49-F238E27FC236}">
                <a16:creationId xmlns:a16="http://schemas.microsoft.com/office/drawing/2014/main" id="{5EF1AF63-B6D0-C1B1-B9B9-E92E724EC850}"/>
              </a:ext>
            </a:extLst>
          </p:cNvPr>
          <p:cNvCxnSpPr>
            <a:cxnSpLocks/>
            <a:stCxn id="32" idx="6"/>
            <a:endCxn id="41" idx="2"/>
          </p:cNvCxnSpPr>
          <p:nvPr/>
        </p:nvCxnSpPr>
        <p:spPr>
          <a:xfrm>
            <a:off x="10286097" y="4054327"/>
            <a:ext cx="902829" cy="252378"/>
          </a:xfrm>
          <a:prstGeom prst="straightConnector1">
            <a:avLst/>
          </a:prstGeom>
          <a:noFill/>
          <a:ln w="25400" cap="flat" cmpd="sng" algn="ctr">
            <a:solidFill>
              <a:sysClr val="windowText" lastClr="000000"/>
            </a:solidFill>
            <a:prstDash val="solid"/>
            <a:tailEnd type="triangle"/>
          </a:ln>
          <a:effectLst/>
        </p:spPr>
      </p:cxnSp>
      <p:cxnSp>
        <p:nvCxnSpPr>
          <p:cNvPr id="45" name="Straight Arrow Connector 44">
            <a:extLst>
              <a:ext uri="{FF2B5EF4-FFF2-40B4-BE49-F238E27FC236}">
                <a16:creationId xmlns:a16="http://schemas.microsoft.com/office/drawing/2014/main" id="{A50CF567-6F6C-7033-4ED7-422AB73ED02B}"/>
              </a:ext>
            </a:extLst>
          </p:cNvPr>
          <p:cNvCxnSpPr>
            <a:cxnSpLocks/>
            <a:stCxn id="34" idx="6"/>
            <a:endCxn id="42" idx="2"/>
          </p:cNvCxnSpPr>
          <p:nvPr/>
        </p:nvCxnSpPr>
        <p:spPr>
          <a:xfrm flipV="1">
            <a:off x="10286097" y="4787769"/>
            <a:ext cx="902829" cy="228686"/>
          </a:xfrm>
          <a:prstGeom prst="straightConnector1">
            <a:avLst/>
          </a:prstGeom>
          <a:noFill/>
          <a:ln w="25400" cap="flat" cmpd="sng" algn="ctr">
            <a:solidFill>
              <a:sysClr val="windowText" lastClr="000000"/>
            </a:solidFill>
            <a:prstDash val="solid"/>
            <a:tailEnd type="triangle"/>
          </a:ln>
          <a:effectLst/>
        </p:spPr>
      </p:cxnSp>
      <p:cxnSp>
        <p:nvCxnSpPr>
          <p:cNvPr id="46" name="Straight Arrow Connector 45">
            <a:extLst>
              <a:ext uri="{FF2B5EF4-FFF2-40B4-BE49-F238E27FC236}">
                <a16:creationId xmlns:a16="http://schemas.microsoft.com/office/drawing/2014/main" id="{0EF3CE0E-AA81-6595-F21D-461C31D2D505}"/>
              </a:ext>
            </a:extLst>
          </p:cNvPr>
          <p:cNvCxnSpPr>
            <a:cxnSpLocks/>
            <a:stCxn id="34" idx="6"/>
            <a:endCxn id="43" idx="2"/>
          </p:cNvCxnSpPr>
          <p:nvPr/>
        </p:nvCxnSpPr>
        <p:spPr>
          <a:xfrm>
            <a:off x="10286097" y="5016455"/>
            <a:ext cx="910607" cy="252378"/>
          </a:xfrm>
          <a:prstGeom prst="straightConnector1">
            <a:avLst/>
          </a:prstGeom>
          <a:noFill/>
          <a:ln w="25400" cap="flat" cmpd="sng" algn="ctr">
            <a:solidFill>
              <a:sysClr val="windowText" lastClr="000000"/>
            </a:solidFill>
            <a:prstDash val="solid"/>
            <a:tailEnd type="triangle"/>
          </a:ln>
          <a:effectLst/>
        </p:spPr>
      </p:cxnSp>
    </p:spTree>
    <p:extLst>
      <p:ext uri="{BB962C8B-B14F-4D97-AF65-F5344CB8AC3E}">
        <p14:creationId xmlns:p14="http://schemas.microsoft.com/office/powerpoint/2010/main" val="941260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dissolve">
                                      <p:cBhvr>
                                        <p:cTn id="18" dur="500"/>
                                        <p:tgtEl>
                                          <p:spTgt spid="11"/>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dissolve">
                                      <p:cBhvr>
                                        <p:cTn id="24" dur="500"/>
                                        <p:tgtEl>
                                          <p:spTgt spid="13"/>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dissolve">
                                      <p:cBhvr>
                                        <p:cTn id="27" dur="500"/>
                                        <p:tgtEl>
                                          <p:spTgt spid="14"/>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dissolve">
                                      <p:cBhvr>
                                        <p:cTn id="30" dur="500"/>
                                        <p:tgtEl>
                                          <p:spTgt spid="15"/>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dissolve">
                                      <p:cBhvr>
                                        <p:cTn id="33" dur="500"/>
                                        <p:tgtEl>
                                          <p:spTgt spid="16"/>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dissolve">
                                      <p:cBhvr>
                                        <p:cTn id="36" dur="500"/>
                                        <p:tgtEl>
                                          <p:spTgt spid="17"/>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dissolve">
                                      <p:cBhvr>
                                        <p:cTn id="39" dur="500"/>
                                        <p:tgtEl>
                                          <p:spTgt spid="18"/>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dissolve">
                                      <p:cBhvr>
                                        <p:cTn id="42" dur="500"/>
                                        <p:tgtEl>
                                          <p:spTgt spid="19"/>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dissolve">
                                      <p:cBhvr>
                                        <p:cTn id="45" dur="500"/>
                                        <p:tgtEl>
                                          <p:spTgt spid="20"/>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dissolve">
                                      <p:cBhvr>
                                        <p:cTn id="48" dur="500"/>
                                        <p:tgtEl>
                                          <p:spTgt spid="21"/>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dissolve">
                                      <p:cBhvr>
                                        <p:cTn id="51" dur="500"/>
                                        <p:tgtEl>
                                          <p:spTgt spid="22"/>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dissolve">
                                      <p:cBhvr>
                                        <p:cTn id="54" dur="500"/>
                                        <p:tgtEl>
                                          <p:spTgt spid="23"/>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dissolve">
                                      <p:cBhvr>
                                        <p:cTn id="57" dur="500"/>
                                        <p:tgtEl>
                                          <p:spTgt spid="24"/>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dissolve">
                                      <p:cBhvr>
                                        <p:cTn id="60" dur="500"/>
                                        <p:tgtEl>
                                          <p:spTgt spid="25"/>
                                        </p:tgtEl>
                                      </p:cBhvr>
                                    </p:animEffect>
                                  </p:childTnLst>
                                </p:cTn>
                              </p:par>
                              <p:par>
                                <p:cTn id="61" presetID="9" presetClass="entr" presetSubtype="0" fill="hold" nodeType="with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dissolve">
                                      <p:cBhvr>
                                        <p:cTn id="63" dur="500"/>
                                        <p:tgtEl>
                                          <p:spTgt spid="26"/>
                                        </p:tgtEl>
                                      </p:cBhvr>
                                    </p:animEffect>
                                  </p:childTnLst>
                                </p:cTn>
                              </p:par>
                              <p:par>
                                <p:cTn id="64" presetID="9" presetClass="entr" presetSubtype="0" fill="hold"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dissolve">
                                      <p:cBhvr>
                                        <p:cTn id="66" dur="500"/>
                                        <p:tgtEl>
                                          <p:spTgt spid="27"/>
                                        </p:tgtEl>
                                      </p:cBhvr>
                                    </p:animEffect>
                                  </p:childTnLst>
                                </p:cTn>
                              </p:par>
                              <p:par>
                                <p:cTn id="67" presetID="9" presetClass="entr" presetSubtype="0" fill="hold" nodeType="with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dissolve">
                                      <p:cBhvr>
                                        <p:cTn id="69" dur="500"/>
                                        <p:tgtEl>
                                          <p:spTgt spid="28"/>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dissolve">
                                      <p:cBhvr>
                                        <p:cTn id="72" dur="500"/>
                                        <p:tgtEl>
                                          <p:spTgt spid="29"/>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dissolve">
                                      <p:cBhvr>
                                        <p:cTn id="75" dur="500"/>
                                        <p:tgtEl>
                                          <p:spTgt spid="30"/>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dissolve">
                                      <p:cBhvr>
                                        <p:cTn id="78" dur="500"/>
                                        <p:tgtEl>
                                          <p:spTgt spid="31"/>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dissolve">
                                      <p:cBhvr>
                                        <p:cTn id="81" dur="500"/>
                                        <p:tgtEl>
                                          <p:spTgt spid="32"/>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dissolve">
                                      <p:cBhvr>
                                        <p:cTn id="84" dur="500"/>
                                        <p:tgtEl>
                                          <p:spTgt spid="33"/>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4"/>
                                        </p:tgtEl>
                                        <p:attrNameLst>
                                          <p:attrName>style.visibility</p:attrName>
                                        </p:attrNameLst>
                                      </p:cBhvr>
                                      <p:to>
                                        <p:strVal val="visible"/>
                                      </p:to>
                                    </p:set>
                                    <p:animEffect transition="in" filter="dissolve">
                                      <p:cBhvr>
                                        <p:cTn id="87" dur="500"/>
                                        <p:tgtEl>
                                          <p:spTgt spid="34"/>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35"/>
                                        </p:tgtEl>
                                        <p:attrNameLst>
                                          <p:attrName>style.visibility</p:attrName>
                                        </p:attrNameLst>
                                      </p:cBhvr>
                                      <p:to>
                                        <p:strVal val="visible"/>
                                      </p:to>
                                    </p:set>
                                    <p:animEffect transition="in" filter="dissolve">
                                      <p:cBhvr>
                                        <p:cTn id="90" dur="500"/>
                                        <p:tgtEl>
                                          <p:spTgt spid="35"/>
                                        </p:tgtEl>
                                      </p:cBhvr>
                                    </p:animEffect>
                                  </p:childTnLst>
                                </p:cTn>
                              </p:par>
                              <p:par>
                                <p:cTn id="91" presetID="9" presetClass="entr" presetSubtype="0" fill="hold" nodeType="withEffect">
                                  <p:stCondLst>
                                    <p:cond delay="0"/>
                                  </p:stCondLst>
                                  <p:childTnLst>
                                    <p:set>
                                      <p:cBhvr>
                                        <p:cTn id="92" dur="1" fill="hold">
                                          <p:stCondLst>
                                            <p:cond delay="0"/>
                                          </p:stCondLst>
                                        </p:cTn>
                                        <p:tgtEl>
                                          <p:spTgt spid="36"/>
                                        </p:tgtEl>
                                        <p:attrNameLst>
                                          <p:attrName>style.visibility</p:attrName>
                                        </p:attrNameLst>
                                      </p:cBhvr>
                                      <p:to>
                                        <p:strVal val="visible"/>
                                      </p:to>
                                    </p:set>
                                    <p:animEffect transition="in" filter="dissolve">
                                      <p:cBhvr>
                                        <p:cTn id="93" dur="500"/>
                                        <p:tgtEl>
                                          <p:spTgt spid="36"/>
                                        </p:tgtEl>
                                      </p:cBhvr>
                                    </p:animEffect>
                                  </p:childTnLst>
                                </p:cTn>
                              </p:par>
                              <p:par>
                                <p:cTn id="94" presetID="9" presetClass="entr" presetSubtype="0" fill="hold" nodeType="withEffect">
                                  <p:stCondLst>
                                    <p:cond delay="0"/>
                                  </p:stCondLst>
                                  <p:childTnLst>
                                    <p:set>
                                      <p:cBhvr>
                                        <p:cTn id="95" dur="1" fill="hold">
                                          <p:stCondLst>
                                            <p:cond delay="0"/>
                                          </p:stCondLst>
                                        </p:cTn>
                                        <p:tgtEl>
                                          <p:spTgt spid="37"/>
                                        </p:tgtEl>
                                        <p:attrNameLst>
                                          <p:attrName>style.visibility</p:attrName>
                                        </p:attrNameLst>
                                      </p:cBhvr>
                                      <p:to>
                                        <p:strVal val="visible"/>
                                      </p:to>
                                    </p:set>
                                    <p:animEffect transition="in" filter="dissolve">
                                      <p:cBhvr>
                                        <p:cTn id="96" dur="500"/>
                                        <p:tgtEl>
                                          <p:spTgt spid="37"/>
                                        </p:tgtEl>
                                      </p:cBhvr>
                                    </p:animEffect>
                                  </p:childTnLst>
                                </p:cTn>
                              </p:par>
                              <p:par>
                                <p:cTn id="97" presetID="9" presetClass="entr" presetSubtype="0" fill="hold" nodeType="withEffect">
                                  <p:stCondLst>
                                    <p:cond delay="0"/>
                                  </p:stCondLst>
                                  <p:childTnLst>
                                    <p:set>
                                      <p:cBhvr>
                                        <p:cTn id="98" dur="1" fill="hold">
                                          <p:stCondLst>
                                            <p:cond delay="0"/>
                                          </p:stCondLst>
                                        </p:cTn>
                                        <p:tgtEl>
                                          <p:spTgt spid="38"/>
                                        </p:tgtEl>
                                        <p:attrNameLst>
                                          <p:attrName>style.visibility</p:attrName>
                                        </p:attrNameLst>
                                      </p:cBhvr>
                                      <p:to>
                                        <p:strVal val="visible"/>
                                      </p:to>
                                    </p:set>
                                    <p:animEffect transition="in" filter="dissolve">
                                      <p:cBhvr>
                                        <p:cTn id="99" dur="500"/>
                                        <p:tgtEl>
                                          <p:spTgt spid="38"/>
                                        </p:tgtEl>
                                      </p:cBhvr>
                                    </p:animEffect>
                                  </p:childTnLst>
                                </p:cTn>
                              </p:par>
                              <p:par>
                                <p:cTn id="100" presetID="9" presetClass="entr" presetSubtype="0" fill="hold" nodeType="withEffect">
                                  <p:stCondLst>
                                    <p:cond delay="0"/>
                                  </p:stCondLst>
                                  <p:childTnLst>
                                    <p:set>
                                      <p:cBhvr>
                                        <p:cTn id="101" dur="1" fill="hold">
                                          <p:stCondLst>
                                            <p:cond delay="0"/>
                                          </p:stCondLst>
                                        </p:cTn>
                                        <p:tgtEl>
                                          <p:spTgt spid="39"/>
                                        </p:tgtEl>
                                        <p:attrNameLst>
                                          <p:attrName>style.visibility</p:attrName>
                                        </p:attrNameLst>
                                      </p:cBhvr>
                                      <p:to>
                                        <p:strVal val="visible"/>
                                      </p:to>
                                    </p:set>
                                    <p:animEffect transition="in" filter="dissolve">
                                      <p:cBhvr>
                                        <p:cTn id="102" dur="500"/>
                                        <p:tgtEl>
                                          <p:spTgt spid="39"/>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40"/>
                                        </p:tgtEl>
                                        <p:attrNameLst>
                                          <p:attrName>style.visibility</p:attrName>
                                        </p:attrNameLst>
                                      </p:cBhvr>
                                      <p:to>
                                        <p:strVal val="visible"/>
                                      </p:to>
                                    </p:set>
                                    <p:animEffect transition="in" filter="dissolve">
                                      <p:cBhvr>
                                        <p:cTn id="105" dur="500"/>
                                        <p:tgtEl>
                                          <p:spTgt spid="40"/>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dissolve">
                                      <p:cBhvr>
                                        <p:cTn id="108" dur="500"/>
                                        <p:tgtEl>
                                          <p:spTgt spid="41"/>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42"/>
                                        </p:tgtEl>
                                        <p:attrNameLst>
                                          <p:attrName>style.visibility</p:attrName>
                                        </p:attrNameLst>
                                      </p:cBhvr>
                                      <p:to>
                                        <p:strVal val="visible"/>
                                      </p:to>
                                    </p:set>
                                    <p:animEffect transition="in" filter="dissolve">
                                      <p:cBhvr>
                                        <p:cTn id="111" dur="500"/>
                                        <p:tgtEl>
                                          <p:spTgt spid="42"/>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43"/>
                                        </p:tgtEl>
                                        <p:attrNameLst>
                                          <p:attrName>style.visibility</p:attrName>
                                        </p:attrNameLst>
                                      </p:cBhvr>
                                      <p:to>
                                        <p:strVal val="visible"/>
                                      </p:to>
                                    </p:set>
                                    <p:animEffect transition="in" filter="dissolve">
                                      <p:cBhvr>
                                        <p:cTn id="114" dur="500"/>
                                        <p:tgtEl>
                                          <p:spTgt spid="43"/>
                                        </p:tgtEl>
                                      </p:cBhvr>
                                    </p:animEffect>
                                  </p:childTnLst>
                                </p:cTn>
                              </p:par>
                              <p:par>
                                <p:cTn id="115" presetID="9" presetClass="entr" presetSubtype="0" fill="hold" nodeType="withEffect">
                                  <p:stCondLst>
                                    <p:cond delay="0"/>
                                  </p:stCondLst>
                                  <p:childTnLst>
                                    <p:set>
                                      <p:cBhvr>
                                        <p:cTn id="116" dur="1" fill="hold">
                                          <p:stCondLst>
                                            <p:cond delay="0"/>
                                          </p:stCondLst>
                                        </p:cTn>
                                        <p:tgtEl>
                                          <p:spTgt spid="44"/>
                                        </p:tgtEl>
                                        <p:attrNameLst>
                                          <p:attrName>style.visibility</p:attrName>
                                        </p:attrNameLst>
                                      </p:cBhvr>
                                      <p:to>
                                        <p:strVal val="visible"/>
                                      </p:to>
                                    </p:set>
                                    <p:animEffect transition="in" filter="dissolve">
                                      <p:cBhvr>
                                        <p:cTn id="117" dur="500"/>
                                        <p:tgtEl>
                                          <p:spTgt spid="44"/>
                                        </p:tgtEl>
                                      </p:cBhvr>
                                    </p:animEffect>
                                  </p:childTnLst>
                                </p:cTn>
                              </p:par>
                              <p:par>
                                <p:cTn id="118" presetID="9" presetClass="entr" presetSubtype="0" fill="hold" nodeType="withEffect">
                                  <p:stCondLst>
                                    <p:cond delay="0"/>
                                  </p:stCondLst>
                                  <p:childTnLst>
                                    <p:set>
                                      <p:cBhvr>
                                        <p:cTn id="119" dur="1" fill="hold">
                                          <p:stCondLst>
                                            <p:cond delay="0"/>
                                          </p:stCondLst>
                                        </p:cTn>
                                        <p:tgtEl>
                                          <p:spTgt spid="45"/>
                                        </p:tgtEl>
                                        <p:attrNameLst>
                                          <p:attrName>style.visibility</p:attrName>
                                        </p:attrNameLst>
                                      </p:cBhvr>
                                      <p:to>
                                        <p:strVal val="visible"/>
                                      </p:to>
                                    </p:set>
                                    <p:animEffect transition="in" filter="dissolve">
                                      <p:cBhvr>
                                        <p:cTn id="120" dur="500"/>
                                        <p:tgtEl>
                                          <p:spTgt spid="45"/>
                                        </p:tgtEl>
                                      </p:cBhvr>
                                    </p:animEffect>
                                  </p:childTnLst>
                                </p:cTn>
                              </p:par>
                              <p:par>
                                <p:cTn id="121" presetID="9" presetClass="entr" presetSubtype="0" fill="hold" nodeType="withEffect">
                                  <p:stCondLst>
                                    <p:cond delay="0"/>
                                  </p:stCondLst>
                                  <p:childTnLst>
                                    <p:set>
                                      <p:cBhvr>
                                        <p:cTn id="122" dur="1" fill="hold">
                                          <p:stCondLst>
                                            <p:cond delay="0"/>
                                          </p:stCondLst>
                                        </p:cTn>
                                        <p:tgtEl>
                                          <p:spTgt spid="46"/>
                                        </p:tgtEl>
                                        <p:attrNameLst>
                                          <p:attrName>style.visibility</p:attrName>
                                        </p:attrNameLst>
                                      </p:cBhvr>
                                      <p:to>
                                        <p:strVal val="visible"/>
                                      </p:to>
                                    </p:set>
                                    <p:animEffect transition="in" filter="dissolve">
                                      <p:cBhvr>
                                        <p:cTn id="123" dur="500"/>
                                        <p:tgtEl>
                                          <p:spTgt spid="46"/>
                                        </p:tgtEl>
                                      </p:cBhvr>
                                    </p:animEffect>
                                  </p:childTnLst>
                                </p:cTn>
                              </p:par>
                            </p:childTnLst>
                          </p:cTn>
                        </p:par>
                      </p:childTnLst>
                    </p:cTn>
                  </p:par>
                  <p:par>
                    <p:cTn id="124" fill="hold">
                      <p:stCondLst>
                        <p:cond delay="indefinite"/>
                      </p:stCondLst>
                      <p:childTnLst>
                        <p:par>
                          <p:cTn id="125" fill="hold">
                            <p:stCondLst>
                              <p:cond delay="0"/>
                            </p:stCondLst>
                            <p:childTnLst>
                              <p:par>
                                <p:cTn id="126" presetID="1" presetClass="emph" presetSubtype="2" fill="hold" nodeType="clickEffect">
                                  <p:stCondLst>
                                    <p:cond delay="0"/>
                                  </p:stCondLst>
                                  <p:childTnLst>
                                    <p:animClr clrSpc="rgb" dir="cw">
                                      <p:cBhvr>
                                        <p:cTn id="127" dur="2000" fill="hold"/>
                                        <p:tgtEl>
                                          <p:spTgt spid="41"/>
                                        </p:tgtEl>
                                        <p:attrNameLst>
                                          <p:attrName>fillcolor</p:attrName>
                                        </p:attrNameLst>
                                      </p:cBhvr>
                                      <p:to>
                                        <a:srgbClr val="3EC055"/>
                                      </p:to>
                                    </p:animClr>
                                    <p:set>
                                      <p:cBhvr>
                                        <p:cTn id="128" dur="2000" fill="hold"/>
                                        <p:tgtEl>
                                          <p:spTgt spid="41"/>
                                        </p:tgtEl>
                                        <p:attrNameLst>
                                          <p:attrName>fill.type</p:attrName>
                                        </p:attrNameLst>
                                      </p:cBhvr>
                                      <p:to>
                                        <p:strVal val="solid"/>
                                      </p:to>
                                    </p:set>
                                    <p:set>
                                      <p:cBhvr>
                                        <p:cTn id="129" dur="2000" fill="hold"/>
                                        <p:tgtEl>
                                          <p:spTgt spid="41"/>
                                        </p:tgtEl>
                                        <p:attrNameLst>
                                          <p:attrName>fill.on</p:attrName>
                                        </p:attrNameLst>
                                      </p:cBhvr>
                                      <p:to>
                                        <p:strVal val="true"/>
                                      </p:to>
                                    </p:set>
                                  </p:childTnLst>
                                </p:cTn>
                              </p:par>
                            </p:childTnLst>
                          </p:cTn>
                        </p:par>
                      </p:childTnLst>
                    </p:cTn>
                  </p:par>
                  <p:par>
                    <p:cTn id="130" fill="hold">
                      <p:stCondLst>
                        <p:cond delay="indefinite"/>
                      </p:stCondLst>
                      <p:childTnLst>
                        <p:par>
                          <p:cTn id="131" fill="hold">
                            <p:stCondLst>
                              <p:cond delay="0"/>
                            </p:stCondLst>
                            <p:childTnLst>
                              <p:par>
                                <p:cTn id="132" presetID="1" presetClass="emph" presetSubtype="2" fill="hold" nodeType="clickEffect">
                                  <p:stCondLst>
                                    <p:cond delay="0"/>
                                  </p:stCondLst>
                                  <p:childTnLst>
                                    <p:animClr clrSpc="rgb" dir="cw">
                                      <p:cBhvr>
                                        <p:cTn id="133" dur="2000" fill="hold"/>
                                        <p:tgtEl>
                                          <p:spTgt spid="32"/>
                                        </p:tgtEl>
                                        <p:attrNameLst>
                                          <p:attrName>fillcolor</p:attrName>
                                        </p:attrNameLst>
                                      </p:cBhvr>
                                      <p:to>
                                        <a:schemeClr val="accent2"/>
                                      </p:to>
                                    </p:animClr>
                                    <p:set>
                                      <p:cBhvr>
                                        <p:cTn id="134" dur="2000" fill="hold"/>
                                        <p:tgtEl>
                                          <p:spTgt spid="32"/>
                                        </p:tgtEl>
                                        <p:attrNameLst>
                                          <p:attrName>fill.type</p:attrName>
                                        </p:attrNameLst>
                                      </p:cBhvr>
                                      <p:to>
                                        <p:strVal val="solid"/>
                                      </p:to>
                                    </p:set>
                                    <p:set>
                                      <p:cBhvr>
                                        <p:cTn id="135" dur="2000" fill="hold"/>
                                        <p:tgtEl>
                                          <p:spTgt spid="32"/>
                                        </p:tgtEl>
                                        <p:attrNameLst>
                                          <p:attrName>fill.on</p:attrName>
                                        </p:attrNameLst>
                                      </p:cBhvr>
                                      <p:to>
                                        <p:strVal val="true"/>
                                      </p:to>
                                    </p:set>
                                  </p:childTnLst>
                                </p:cTn>
                              </p:par>
                              <p:par>
                                <p:cTn id="136" presetID="1" presetClass="emph" presetSubtype="2" fill="hold" nodeType="withEffect">
                                  <p:stCondLst>
                                    <p:cond delay="0"/>
                                  </p:stCondLst>
                                  <p:childTnLst>
                                    <p:animClr clrSpc="rgb" dir="cw">
                                      <p:cBhvr>
                                        <p:cTn id="137" dur="2000" fill="hold"/>
                                        <p:tgtEl>
                                          <p:spTgt spid="22"/>
                                        </p:tgtEl>
                                        <p:attrNameLst>
                                          <p:attrName>fillcolor</p:attrName>
                                        </p:attrNameLst>
                                      </p:cBhvr>
                                      <p:to>
                                        <a:schemeClr val="accent2"/>
                                      </p:to>
                                    </p:animClr>
                                    <p:set>
                                      <p:cBhvr>
                                        <p:cTn id="138" dur="2000" fill="hold"/>
                                        <p:tgtEl>
                                          <p:spTgt spid="22"/>
                                        </p:tgtEl>
                                        <p:attrNameLst>
                                          <p:attrName>fill.type</p:attrName>
                                        </p:attrNameLst>
                                      </p:cBhvr>
                                      <p:to>
                                        <p:strVal val="solid"/>
                                      </p:to>
                                    </p:set>
                                    <p:set>
                                      <p:cBhvr>
                                        <p:cTn id="139" dur="2000" fill="hold"/>
                                        <p:tgtEl>
                                          <p:spTgt spid="22"/>
                                        </p:tgtEl>
                                        <p:attrNameLst>
                                          <p:attrName>fill.on</p:attrName>
                                        </p:attrNameLst>
                                      </p:cBhvr>
                                      <p:to>
                                        <p:strVal val="true"/>
                                      </p:to>
                                    </p:set>
                                  </p:childTnLst>
                                </p:cTn>
                              </p:par>
                              <p:par>
                                <p:cTn id="140" presetID="1" presetClass="emph" presetSubtype="2" fill="hold" nodeType="withEffect">
                                  <p:stCondLst>
                                    <p:cond delay="0"/>
                                  </p:stCondLst>
                                  <p:childTnLst>
                                    <p:animClr clrSpc="rgb" dir="cw">
                                      <p:cBhvr>
                                        <p:cTn id="141" dur="2000" fill="hold"/>
                                        <p:tgtEl>
                                          <p:spTgt spid="19"/>
                                        </p:tgtEl>
                                        <p:attrNameLst>
                                          <p:attrName>fillcolor</p:attrName>
                                        </p:attrNameLst>
                                      </p:cBhvr>
                                      <p:to>
                                        <a:schemeClr val="accent2"/>
                                      </p:to>
                                    </p:animClr>
                                    <p:set>
                                      <p:cBhvr>
                                        <p:cTn id="142" dur="2000" fill="hold"/>
                                        <p:tgtEl>
                                          <p:spTgt spid="19"/>
                                        </p:tgtEl>
                                        <p:attrNameLst>
                                          <p:attrName>fill.type</p:attrName>
                                        </p:attrNameLst>
                                      </p:cBhvr>
                                      <p:to>
                                        <p:strVal val="solid"/>
                                      </p:to>
                                    </p:set>
                                    <p:set>
                                      <p:cBhvr>
                                        <p:cTn id="143" dur="2000" fill="hold"/>
                                        <p:tgtEl>
                                          <p:spTgt spid="19"/>
                                        </p:tgtEl>
                                        <p:attrNameLst>
                                          <p:attrName>fill.on</p:attrName>
                                        </p:attrNameLst>
                                      </p:cBhvr>
                                      <p:to>
                                        <p:strVal val="true"/>
                                      </p:to>
                                    </p:set>
                                  </p:childTnLst>
                                </p:cTn>
                              </p:par>
                              <p:par>
                                <p:cTn id="144" presetID="7" presetClass="emph" presetSubtype="2" fill="hold" nodeType="withEffect">
                                  <p:stCondLst>
                                    <p:cond delay="0"/>
                                  </p:stCondLst>
                                  <p:childTnLst>
                                    <p:animClr clrSpc="rgb" dir="cw">
                                      <p:cBhvr>
                                        <p:cTn id="145" dur="2000" fill="hold"/>
                                        <p:tgtEl>
                                          <p:spTgt spid="26"/>
                                        </p:tgtEl>
                                        <p:attrNameLst>
                                          <p:attrName>stroke.color</p:attrName>
                                        </p:attrNameLst>
                                      </p:cBhvr>
                                      <p:to>
                                        <a:schemeClr val="accent2"/>
                                      </p:to>
                                    </p:animClr>
                                    <p:set>
                                      <p:cBhvr>
                                        <p:cTn id="146" dur="2000" fill="hold"/>
                                        <p:tgtEl>
                                          <p:spTgt spid="26"/>
                                        </p:tgtEl>
                                        <p:attrNameLst>
                                          <p:attrName>stroke.on</p:attrName>
                                        </p:attrNameLst>
                                      </p:cBhvr>
                                      <p:to>
                                        <p:strVal val="true"/>
                                      </p:to>
                                    </p:set>
                                  </p:childTnLst>
                                </p:cTn>
                              </p:par>
                              <p:par>
                                <p:cTn id="147" presetID="7" presetClass="emph" presetSubtype="2" fill="hold" nodeType="withEffect">
                                  <p:stCondLst>
                                    <p:cond delay="0"/>
                                  </p:stCondLst>
                                  <p:childTnLst>
                                    <p:animClr clrSpc="rgb" dir="cw">
                                      <p:cBhvr>
                                        <p:cTn id="148" dur="2000" fill="hold"/>
                                        <p:tgtEl>
                                          <p:spTgt spid="36"/>
                                        </p:tgtEl>
                                        <p:attrNameLst>
                                          <p:attrName>stroke.color</p:attrName>
                                        </p:attrNameLst>
                                      </p:cBhvr>
                                      <p:to>
                                        <a:schemeClr val="accent2"/>
                                      </p:to>
                                    </p:animClr>
                                    <p:set>
                                      <p:cBhvr>
                                        <p:cTn id="149" dur="2000" fill="hold"/>
                                        <p:tgtEl>
                                          <p:spTgt spid="36"/>
                                        </p:tgtEl>
                                        <p:attrNameLst>
                                          <p:attrName>stroke.on</p:attrName>
                                        </p:attrNameLst>
                                      </p:cBhvr>
                                      <p:to>
                                        <p:strVal val="true"/>
                                      </p:to>
                                    </p:set>
                                  </p:childTnLst>
                                </p:cTn>
                              </p:par>
                              <p:par>
                                <p:cTn id="150" presetID="7" presetClass="emph" presetSubtype="2" fill="hold" nodeType="withEffect">
                                  <p:stCondLst>
                                    <p:cond delay="0"/>
                                  </p:stCondLst>
                                  <p:childTnLst>
                                    <p:animClr clrSpc="rgb" dir="cw">
                                      <p:cBhvr>
                                        <p:cTn id="151" dur="2000" fill="hold"/>
                                        <p:tgtEl>
                                          <p:spTgt spid="44"/>
                                        </p:tgtEl>
                                        <p:attrNameLst>
                                          <p:attrName>stroke.color</p:attrName>
                                        </p:attrNameLst>
                                      </p:cBhvr>
                                      <p:to>
                                        <a:schemeClr val="accent2"/>
                                      </p:to>
                                    </p:animClr>
                                    <p:set>
                                      <p:cBhvr>
                                        <p:cTn id="152" dur="2000" fill="hold"/>
                                        <p:tgtEl>
                                          <p:spTgt spid="4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p:bldP spid="12" grpId="0"/>
      <p:bldP spid="13" grpId="0" animBg="1"/>
      <p:bldP spid="14" grpId="0" animBg="1"/>
      <p:bldP spid="15" grpId="0" animBg="1"/>
      <p:bldP spid="16" grpId="0" animBg="1"/>
      <p:bldP spid="17" grpId="0"/>
      <p:bldP spid="18" grpId="0" animBg="1"/>
      <p:bldP spid="19" grpId="0" animBg="1"/>
      <p:bldP spid="20" grpId="0" animBg="1"/>
      <p:bldP spid="21" grpId="0"/>
      <p:bldP spid="22" grpId="0" animBg="1"/>
      <p:bldP spid="23" grpId="0" animBg="1"/>
      <p:bldP spid="24" grpId="0" animBg="1"/>
      <p:bldP spid="25" grpId="0"/>
      <p:bldP spid="29" grpId="0" animBg="1"/>
      <p:bldP spid="30" grpId="0" animBg="1"/>
      <p:bldP spid="31" grpId="0"/>
      <p:bldP spid="32" grpId="0" animBg="1"/>
      <p:bldP spid="33" grpId="0" animBg="1"/>
      <p:bldP spid="34" grpId="0" animBg="1"/>
      <p:bldP spid="35" grpId="0" animBg="1"/>
      <p:bldP spid="40" grpId="0"/>
      <p:bldP spid="41" grpId="0" animBg="1"/>
      <p:bldP spid="42" grpId="0" animBg="1"/>
      <p:bldP spid="4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7"/>
          <p:cNvSpPr/>
          <p:nvPr/>
        </p:nvSpPr>
        <p:spPr>
          <a:xfrm>
            <a:off x="8643375" y="4721904"/>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97" name="Google Shape;297;p27"/>
          <p:cNvSpPr/>
          <p:nvPr/>
        </p:nvSpPr>
        <p:spPr>
          <a:xfrm>
            <a:off x="9048601" y="3690555"/>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98" name="Google Shape;298;p27"/>
          <p:cNvSpPr/>
          <p:nvPr/>
        </p:nvSpPr>
        <p:spPr>
          <a:xfrm>
            <a:off x="8370066" y="4050765"/>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99" name="Google Shape;299;p27"/>
          <p:cNvSpPr/>
          <p:nvPr/>
        </p:nvSpPr>
        <p:spPr>
          <a:xfrm>
            <a:off x="7754819" y="4526616"/>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0" name="Google Shape;300;p27"/>
          <p:cNvSpPr/>
          <p:nvPr/>
        </p:nvSpPr>
        <p:spPr>
          <a:xfrm>
            <a:off x="7093815" y="5022750"/>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1" name="Google Shape;301;p27"/>
          <p:cNvSpPr/>
          <p:nvPr/>
        </p:nvSpPr>
        <p:spPr>
          <a:xfrm>
            <a:off x="6620577" y="4376603"/>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2" name="Google Shape;302;p27"/>
          <p:cNvSpPr/>
          <p:nvPr/>
        </p:nvSpPr>
        <p:spPr>
          <a:xfrm>
            <a:off x="6456692" y="3551297"/>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3" name="Google Shape;303;p27"/>
          <p:cNvSpPr/>
          <p:nvPr/>
        </p:nvSpPr>
        <p:spPr>
          <a:xfrm>
            <a:off x="7265444" y="3577991"/>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4" name="Google Shape;304;p27"/>
          <p:cNvSpPr/>
          <p:nvPr/>
        </p:nvSpPr>
        <p:spPr>
          <a:xfrm>
            <a:off x="7519036" y="297013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5" name="Google Shape;305;p27"/>
          <p:cNvSpPr txBox="1"/>
          <p:nvPr/>
        </p:nvSpPr>
        <p:spPr>
          <a:xfrm>
            <a:off x="547879" y="2364604"/>
            <a:ext cx="4190335" cy="4011752"/>
          </a:xfrm>
          <a:prstGeom prst="rect">
            <a:avLst/>
          </a:prstGeom>
          <a:solidFill>
            <a:srgbClr val="FAFAFA"/>
          </a:solidFill>
          <a:ln w="9525" cap="flat" cmpd="sng">
            <a:solidFill>
              <a:srgbClr val="7F7F7F"/>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Clr>
                <a:schemeClr val="dk1"/>
              </a:buClr>
              <a:buSzPts val="1100"/>
              <a:buFont typeface="Noto Sans Symbols"/>
              <a:buNone/>
            </a:pPr>
            <a:r>
              <a:rPr lang="en-US" sz="1400" b="0">
                <a:solidFill>
                  <a:srgbClr val="2699A9"/>
                </a:solidFill>
                <a:latin typeface="Consolas"/>
                <a:ea typeface="Consolas"/>
                <a:cs typeface="Consolas"/>
                <a:sym typeface="Consolas"/>
              </a:rPr>
              <a:t>Set</a:t>
            </a:r>
            <a:r>
              <a:rPr lang="en-US" sz="1400" b="0">
                <a:solidFill>
                  <a:srgbClr val="000000"/>
                </a:solidFill>
                <a:latin typeface="Consolas"/>
                <a:ea typeface="Consolas"/>
                <a:cs typeface="Consolas"/>
                <a:sym typeface="Consolas"/>
              </a:rPr>
              <a:t>&lt;</a:t>
            </a:r>
            <a:r>
              <a:rPr lang="en-US" sz="1400" b="0">
                <a:solidFill>
                  <a:srgbClr val="2699A9"/>
                </a:solidFill>
                <a:latin typeface="Consolas"/>
                <a:ea typeface="Consolas"/>
                <a:cs typeface="Consolas"/>
                <a:sym typeface="Consolas"/>
              </a:rPr>
              <a:t>Vertex</a:t>
            </a:r>
            <a:r>
              <a:rPr lang="en-US" sz="1400" b="0">
                <a:solidFill>
                  <a:srgbClr val="000000"/>
                </a:solidFill>
                <a:latin typeface="Consolas"/>
                <a:ea typeface="Consolas"/>
                <a:cs typeface="Consolas"/>
                <a:sym typeface="Consolas"/>
              </a:rPr>
              <a:t>&gt; visited; </a:t>
            </a:r>
            <a:r>
              <a:rPr lang="en-US" sz="1400" b="0">
                <a:solidFill>
                  <a:srgbClr val="A5A5A5"/>
                </a:solidFill>
                <a:latin typeface="Consolas"/>
                <a:ea typeface="Consolas"/>
                <a:cs typeface="Consolas"/>
                <a:sym typeface="Consolas"/>
              </a:rPr>
              <a:t>// assume global</a:t>
            </a:r>
            <a:endParaRPr sz="1400" b="1">
              <a:solidFill>
                <a:schemeClr val="dk1"/>
              </a:solidFill>
              <a:latin typeface="Consolas"/>
              <a:ea typeface="Consolas"/>
              <a:cs typeface="Consolas"/>
              <a:sym typeface="Consolas"/>
            </a:endParaRPr>
          </a:p>
          <a:p>
            <a:pPr marL="0" marR="0" lvl="0" indent="0" algn="l" rtl="0">
              <a:spcBef>
                <a:spcPts val="0"/>
              </a:spcBef>
              <a:spcAft>
                <a:spcPts val="0"/>
              </a:spcAft>
              <a:buClr>
                <a:schemeClr val="dk1"/>
              </a:buClr>
              <a:buSzPts val="1100"/>
              <a:buFont typeface="Noto Sans Symbols"/>
              <a:buNone/>
            </a:pPr>
            <a:r>
              <a:rPr lang="en-US" sz="1600" b="1">
                <a:solidFill>
                  <a:schemeClr val="dk1"/>
                </a:solidFill>
                <a:latin typeface="Consolas"/>
                <a:ea typeface="Consolas"/>
                <a:cs typeface="Consolas"/>
                <a:sym typeface="Consolas"/>
              </a:rPr>
              <a:t>connected</a:t>
            </a:r>
            <a:r>
              <a:rPr lang="en-US" sz="1600" b="0">
                <a:solidFill>
                  <a:schemeClr val="dk1"/>
                </a:solidFill>
                <a:latin typeface="Consolas"/>
                <a:ea typeface="Consolas"/>
                <a:cs typeface="Consolas"/>
                <a:sym typeface="Consolas"/>
              </a:rPr>
              <a:t>(</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 s, </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 t) {</a:t>
            </a:r>
            <a:endParaRPr sz="1600" b="0">
              <a:solidFill>
                <a:srgbClr val="A5A5A5"/>
              </a:solidFill>
              <a:latin typeface="Consolas"/>
              <a:ea typeface="Consolas"/>
              <a:cs typeface="Consolas"/>
              <a:sym typeface="Consolas"/>
            </a:endParaRPr>
          </a:p>
          <a:p>
            <a:pPr marL="0" marR="0" lvl="0" indent="0" algn="l" rtl="0">
              <a:spcBef>
                <a:spcPts val="0"/>
              </a:spcBef>
              <a:spcAft>
                <a:spcPts val="0"/>
              </a:spcAft>
              <a:buClr>
                <a:schemeClr val="dk1"/>
              </a:buClr>
              <a:buSzPts val="1100"/>
              <a:buFont typeface="Noto Sans Symbols"/>
              <a:buNone/>
            </a:pPr>
            <a:r>
              <a:rPr lang="en-US" sz="1600" b="0">
                <a:solidFill>
                  <a:srgbClr val="C00000"/>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if</a:t>
            </a:r>
            <a:r>
              <a:rPr lang="en-US" sz="1600" b="0">
                <a:solidFill>
                  <a:schemeClr val="dk1"/>
                </a:solidFill>
                <a:latin typeface="Consolas"/>
                <a:ea typeface="Consolas"/>
                <a:cs typeface="Consolas"/>
                <a:sym typeface="Consolas"/>
              </a:rPr>
              <a:t> (s == t) {</a:t>
            </a:r>
            <a:endParaRPr/>
          </a:p>
          <a:p>
            <a:pPr marL="0" marR="0" lvl="0" indent="0" algn="l" rtl="0">
              <a:spcBef>
                <a:spcPts val="0"/>
              </a:spcBef>
              <a:spcAft>
                <a:spcPts val="0"/>
              </a:spcAft>
              <a:buClr>
                <a:schemeClr val="dk1"/>
              </a:buClr>
              <a:buSzPts val="110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return</a:t>
            </a:r>
            <a:r>
              <a:rPr lang="en-US" sz="1600" b="0">
                <a:solidFill>
                  <a:schemeClr val="dk1"/>
                </a:solidFill>
                <a:latin typeface="Consolas"/>
                <a:ea typeface="Consolas"/>
                <a:cs typeface="Consolas"/>
                <a:sym typeface="Consolas"/>
              </a:rPr>
              <a:t> true;</a:t>
            </a:r>
            <a:endParaRPr/>
          </a:p>
          <a:p>
            <a:pPr marL="0" marR="0" lvl="0" indent="0" algn="l" rtl="0">
              <a:spcBef>
                <a:spcPts val="0"/>
              </a:spcBef>
              <a:spcAft>
                <a:spcPts val="0"/>
              </a:spcAft>
              <a:buClr>
                <a:schemeClr val="dk1"/>
              </a:buClr>
              <a:buSzPts val="1100"/>
              <a:buFont typeface="Noto Sans Symbols"/>
              <a:buNone/>
            </a:pPr>
            <a:r>
              <a:rPr lang="en-US" sz="1600" b="0">
                <a:solidFill>
                  <a:schemeClr val="dk1"/>
                </a:solidFill>
                <a:latin typeface="Consolas"/>
                <a:ea typeface="Consolas"/>
                <a:cs typeface="Consolas"/>
                <a:sym typeface="Consolas"/>
              </a:rPr>
              <a:t>  } </a:t>
            </a:r>
            <a:r>
              <a:rPr lang="en-US" sz="1600" b="0">
                <a:solidFill>
                  <a:schemeClr val="accent2"/>
                </a:solidFill>
                <a:latin typeface="Consolas"/>
                <a:ea typeface="Consolas"/>
                <a:cs typeface="Consolas"/>
                <a:sym typeface="Consolas"/>
              </a:rPr>
              <a:t>else</a:t>
            </a:r>
            <a:r>
              <a:rPr lang="en-US" sz="1600" b="0">
                <a:solidFill>
                  <a:schemeClr val="dk1"/>
                </a:solidFill>
                <a:latin typeface="Consolas"/>
                <a:ea typeface="Consolas"/>
                <a:cs typeface="Consolas"/>
                <a:sym typeface="Consolas"/>
              </a:rPr>
              <a:t> {</a:t>
            </a:r>
            <a:endParaRPr/>
          </a:p>
          <a:p>
            <a:pPr marL="0" marR="0" lvl="0" indent="0" algn="l" rtl="0">
              <a:spcBef>
                <a:spcPts val="0"/>
              </a:spcBef>
              <a:spcAft>
                <a:spcPts val="0"/>
              </a:spcAft>
              <a:buClr>
                <a:schemeClr val="dk1"/>
              </a:buClr>
              <a:buSzPts val="1100"/>
              <a:buFont typeface="Noto Sans Symbols"/>
              <a:buNone/>
            </a:pPr>
            <a:r>
              <a:rPr lang="en-US" sz="1600" b="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add</a:t>
            </a:r>
            <a:r>
              <a:rPr lang="en-US" sz="1600" b="0">
                <a:solidFill>
                  <a:schemeClr val="dk1"/>
                </a:solidFill>
                <a:latin typeface="Consolas"/>
                <a:ea typeface="Consolas"/>
                <a:cs typeface="Consolas"/>
                <a:sym typeface="Consolas"/>
              </a:rPr>
              <a:t>(s);</a:t>
            </a:r>
            <a:endParaRPr/>
          </a:p>
          <a:p>
            <a:pPr marL="0" marR="0" lvl="0" indent="0" algn="l" rtl="0">
              <a:spcBef>
                <a:spcPts val="0"/>
              </a:spcBef>
              <a:spcAft>
                <a:spcPts val="0"/>
              </a:spcAft>
              <a:buClr>
                <a:schemeClr val="dk1"/>
              </a:buClr>
              <a:buSzPts val="110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for</a:t>
            </a: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 n : s.neighbors) {</a:t>
            </a:r>
            <a:endParaRPr/>
          </a:p>
          <a:p>
            <a:pPr marL="0" marR="0" lvl="0" indent="0" algn="l" rtl="0">
              <a:spcBef>
                <a:spcPts val="0"/>
              </a:spcBef>
              <a:spcAft>
                <a:spcPts val="0"/>
              </a:spcAft>
              <a:buClr>
                <a:schemeClr val="dk1"/>
              </a:buClr>
              <a:buSzPts val="1100"/>
              <a:buFont typeface="Noto Sans Symbols"/>
              <a:buNone/>
            </a:pPr>
            <a:r>
              <a:rPr lang="en-US" sz="1600" b="0">
                <a:solidFill>
                  <a:srgbClr val="C00000"/>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if</a:t>
            </a:r>
            <a:r>
              <a:rPr lang="en-US" sz="1600" b="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contains</a:t>
            </a:r>
            <a:r>
              <a:rPr lang="en-US" sz="1600" b="0">
                <a:solidFill>
                  <a:schemeClr val="dk1"/>
                </a:solidFill>
                <a:latin typeface="Consolas"/>
                <a:ea typeface="Consolas"/>
                <a:cs typeface="Consolas"/>
                <a:sym typeface="Consolas"/>
              </a:rPr>
              <a:t>(n)) {</a:t>
            </a:r>
            <a:endParaRPr/>
          </a:p>
          <a:p>
            <a:pPr marL="0" marR="0" lvl="0" indent="0" algn="l" rtl="0">
              <a:spcBef>
                <a:spcPts val="0"/>
              </a:spcBef>
              <a:spcAft>
                <a:spcPts val="0"/>
              </a:spcAft>
              <a:buClr>
                <a:schemeClr val="dk1"/>
              </a:buClr>
              <a:buSzPts val="110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if</a:t>
            </a:r>
            <a:r>
              <a:rPr lang="en-US" sz="1600" b="0">
                <a:solidFill>
                  <a:schemeClr val="dk1"/>
                </a:solidFill>
                <a:latin typeface="Consolas"/>
                <a:ea typeface="Consolas"/>
                <a:cs typeface="Consolas"/>
                <a:sym typeface="Consolas"/>
              </a:rPr>
              <a:t> (</a:t>
            </a:r>
            <a:r>
              <a:rPr lang="en-US" sz="1600" b="1">
                <a:solidFill>
                  <a:schemeClr val="dk1"/>
                </a:solidFill>
                <a:latin typeface="Consolas"/>
                <a:ea typeface="Consolas"/>
                <a:cs typeface="Consolas"/>
                <a:sym typeface="Consolas"/>
              </a:rPr>
              <a:t>connected</a:t>
            </a:r>
            <a:r>
              <a:rPr lang="en-US" sz="1600" b="0">
                <a:solidFill>
                  <a:schemeClr val="dk1"/>
                </a:solidFill>
                <a:latin typeface="Consolas"/>
                <a:ea typeface="Consolas"/>
                <a:cs typeface="Consolas"/>
                <a:sym typeface="Consolas"/>
              </a:rPr>
              <a:t>(n, t)) {</a:t>
            </a:r>
            <a:endParaRPr/>
          </a:p>
          <a:p>
            <a:pPr marL="0" marR="0" lvl="0" indent="0" algn="l" rtl="0">
              <a:spcBef>
                <a:spcPts val="0"/>
              </a:spcBef>
              <a:spcAft>
                <a:spcPts val="0"/>
              </a:spcAft>
              <a:buClr>
                <a:schemeClr val="dk1"/>
              </a:buClr>
              <a:buSzPts val="110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return</a:t>
            </a:r>
            <a:r>
              <a:rPr lang="en-US" sz="1600" b="0">
                <a:solidFill>
                  <a:schemeClr val="dk1"/>
                </a:solidFill>
                <a:latin typeface="Consolas"/>
                <a:ea typeface="Consolas"/>
                <a:cs typeface="Consolas"/>
                <a:sym typeface="Consolas"/>
              </a:rPr>
              <a:t> </a:t>
            </a:r>
            <a:r>
              <a:rPr lang="en-US" sz="1600" b="0">
                <a:solidFill>
                  <a:schemeClr val="accent5"/>
                </a:solidFill>
                <a:latin typeface="Consolas"/>
                <a:ea typeface="Consolas"/>
                <a:cs typeface="Consolas"/>
                <a:sym typeface="Consolas"/>
              </a:rPr>
              <a:t>true</a:t>
            </a:r>
            <a:r>
              <a:rPr lang="en-US" sz="1600" b="0">
                <a:solidFill>
                  <a:schemeClr val="dk1"/>
                </a:solidFill>
                <a:latin typeface="Consolas"/>
                <a:ea typeface="Consolas"/>
                <a:cs typeface="Consolas"/>
                <a:sym typeface="Consolas"/>
              </a:rPr>
              <a:t>;</a:t>
            </a:r>
            <a:endParaRPr/>
          </a:p>
          <a:p>
            <a:pPr marL="0" marR="0" lvl="0" indent="0" algn="l" rtl="0">
              <a:spcBef>
                <a:spcPts val="0"/>
              </a:spcBef>
              <a:spcAft>
                <a:spcPts val="0"/>
              </a:spcAft>
              <a:buClr>
                <a:schemeClr val="dk1"/>
              </a:buClr>
              <a:buSzPts val="1100"/>
              <a:buFont typeface="Noto Sans Symbols"/>
              <a:buNone/>
            </a:pPr>
            <a:r>
              <a:rPr lang="en-US" sz="1600" b="0">
                <a:solidFill>
                  <a:schemeClr val="dk1"/>
                </a:solidFill>
                <a:latin typeface="Consolas"/>
                <a:ea typeface="Consolas"/>
                <a:cs typeface="Consolas"/>
                <a:sym typeface="Consolas"/>
              </a:rPr>
              <a:t>        }</a:t>
            </a:r>
            <a:endParaRPr/>
          </a:p>
          <a:p>
            <a:pPr marL="0" marR="0" lvl="0" indent="0" algn="l" rtl="0">
              <a:spcBef>
                <a:spcPts val="0"/>
              </a:spcBef>
              <a:spcAft>
                <a:spcPts val="0"/>
              </a:spcAft>
              <a:buClr>
                <a:schemeClr val="dk1"/>
              </a:buClr>
              <a:buSzPts val="1100"/>
              <a:buFont typeface="Noto Sans Symbols"/>
              <a:buNone/>
            </a:pPr>
            <a:r>
              <a:rPr lang="en-US" sz="1600" b="0">
                <a:solidFill>
                  <a:schemeClr val="dk1"/>
                </a:solidFill>
                <a:latin typeface="Consolas"/>
                <a:ea typeface="Consolas"/>
                <a:cs typeface="Consolas"/>
                <a:sym typeface="Consolas"/>
              </a:rPr>
              <a:t>      }</a:t>
            </a:r>
            <a:endParaRPr/>
          </a:p>
          <a:p>
            <a:pPr marL="0" marR="0" lvl="0" indent="0" algn="l" rtl="0">
              <a:spcBef>
                <a:spcPts val="0"/>
              </a:spcBef>
              <a:spcAft>
                <a:spcPts val="0"/>
              </a:spcAft>
              <a:buClr>
                <a:schemeClr val="dk1"/>
              </a:buClr>
              <a:buSzPts val="1100"/>
              <a:buFont typeface="Noto Sans Symbols"/>
              <a:buNone/>
            </a:pPr>
            <a:r>
              <a:rPr lang="en-US" sz="1600" b="0">
                <a:solidFill>
                  <a:schemeClr val="dk1"/>
                </a:solidFill>
                <a:latin typeface="Consolas"/>
                <a:ea typeface="Consolas"/>
                <a:cs typeface="Consolas"/>
                <a:sym typeface="Consolas"/>
              </a:rPr>
              <a:t>    }</a:t>
            </a:r>
            <a:endParaRPr/>
          </a:p>
          <a:p>
            <a:pPr marL="0" marR="0" lvl="0" indent="0" algn="l" rtl="0">
              <a:spcBef>
                <a:spcPts val="0"/>
              </a:spcBef>
              <a:spcAft>
                <a:spcPts val="0"/>
              </a:spcAft>
              <a:buClr>
                <a:schemeClr val="dk1"/>
              </a:buClr>
              <a:buSzPts val="110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return</a:t>
            </a:r>
            <a:r>
              <a:rPr lang="en-US" sz="1600" b="0">
                <a:solidFill>
                  <a:schemeClr val="dk1"/>
                </a:solidFill>
                <a:latin typeface="Consolas"/>
                <a:ea typeface="Consolas"/>
                <a:cs typeface="Consolas"/>
                <a:sym typeface="Consolas"/>
              </a:rPr>
              <a:t> </a:t>
            </a:r>
            <a:r>
              <a:rPr lang="en-US" sz="1600" b="0">
                <a:solidFill>
                  <a:schemeClr val="accent5"/>
                </a:solidFill>
                <a:latin typeface="Consolas"/>
                <a:ea typeface="Consolas"/>
                <a:cs typeface="Consolas"/>
                <a:sym typeface="Consolas"/>
              </a:rPr>
              <a:t>false</a:t>
            </a:r>
            <a:r>
              <a:rPr lang="en-US" sz="1600" b="0">
                <a:solidFill>
                  <a:schemeClr val="dk1"/>
                </a:solidFill>
                <a:latin typeface="Consolas"/>
                <a:ea typeface="Consolas"/>
                <a:cs typeface="Consolas"/>
                <a:sym typeface="Consolas"/>
              </a:rPr>
              <a:t>;</a:t>
            </a:r>
            <a:endParaRPr/>
          </a:p>
          <a:p>
            <a:pPr marL="0" marR="0" lvl="0" indent="0" algn="l" rtl="0">
              <a:spcBef>
                <a:spcPts val="0"/>
              </a:spcBef>
              <a:spcAft>
                <a:spcPts val="0"/>
              </a:spcAft>
              <a:buClr>
                <a:schemeClr val="dk1"/>
              </a:buClr>
              <a:buSzPts val="1100"/>
              <a:buFont typeface="Noto Sans Symbols"/>
              <a:buNone/>
            </a:pPr>
            <a:r>
              <a:rPr lang="en-US" sz="1600" b="0">
                <a:solidFill>
                  <a:schemeClr val="dk1"/>
                </a:solidFill>
                <a:latin typeface="Consolas"/>
                <a:ea typeface="Consolas"/>
                <a:cs typeface="Consolas"/>
                <a:sym typeface="Consolas"/>
              </a:rPr>
              <a:t>  }</a:t>
            </a:r>
            <a:endParaRPr/>
          </a:p>
          <a:p>
            <a:pPr marL="0" marR="0" lvl="0" indent="0" algn="l" rtl="0">
              <a:spcBef>
                <a:spcPts val="0"/>
              </a:spcBef>
              <a:spcAft>
                <a:spcPts val="0"/>
              </a:spcAft>
              <a:buClr>
                <a:schemeClr val="dk1"/>
              </a:buClr>
              <a:buSzPts val="1100"/>
              <a:buFont typeface="Noto Sans Symbols"/>
              <a:buNone/>
            </a:pPr>
            <a:r>
              <a:rPr lang="en-US" sz="1600" b="0">
                <a:solidFill>
                  <a:schemeClr val="dk1"/>
                </a:solidFill>
                <a:latin typeface="Consolas"/>
                <a:ea typeface="Consolas"/>
                <a:cs typeface="Consolas"/>
                <a:sym typeface="Consolas"/>
              </a:rPr>
              <a:t>}</a:t>
            </a:r>
            <a:endParaRPr/>
          </a:p>
        </p:txBody>
      </p:sp>
      <p:sp>
        <p:nvSpPr>
          <p:cNvPr id="306" name="Google Shape;306;p27"/>
          <p:cNvSpPr txBox="1"/>
          <p:nvPr/>
        </p:nvSpPr>
        <p:spPr>
          <a:xfrm>
            <a:off x="838200" y="296305"/>
            <a:ext cx="10515600" cy="762635"/>
          </a:xfrm>
          <a:prstGeom prst="rect">
            <a:avLst/>
          </a:prstGeom>
          <a:noFill/>
          <a:ln>
            <a:noFill/>
          </a:ln>
        </p:spPr>
        <p:txBody>
          <a:bodyPr spcFirstLastPara="1" wrap="square" lIns="91425" tIns="45700" rIns="91425" bIns="45700" anchor="ctr" anchorCtr="0">
            <a:normAutofit fontScale="85000" lnSpcReduction="10000"/>
          </a:bodyPr>
          <a:lstStyle/>
          <a:p>
            <a:pPr marL="0" marR="0" lvl="0" indent="0" algn="l" rtl="0">
              <a:lnSpc>
                <a:spcPct val="90000"/>
              </a:lnSpc>
              <a:spcBef>
                <a:spcPts val="0"/>
              </a:spcBef>
              <a:spcAft>
                <a:spcPts val="0"/>
              </a:spcAft>
              <a:buClr>
                <a:schemeClr val="dk1"/>
              </a:buClr>
              <a:buSzPts val="4400"/>
              <a:buFont typeface="Calibri"/>
              <a:buNone/>
            </a:pPr>
            <a:r>
              <a:rPr lang="en-US" sz="4400" i="0" dirty="0">
                <a:solidFill>
                  <a:schemeClr val="dk1"/>
                </a:solidFill>
                <a:latin typeface="Quattrocento Sans"/>
                <a:ea typeface="Quattrocento Sans"/>
                <a:cs typeface="Quattrocento Sans"/>
                <a:sym typeface="Quattrocento Sans"/>
              </a:rPr>
              <a:t>Depth-First Search (DFS) (Recursive Algorithm)</a:t>
            </a:r>
            <a:endParaRPr dirty="0">
              <a:latin typeface="Quattrocento Sans"/>
              <a:ea typeface="Quattrocento Sans"/>
              <a:cs typeface="Quattrocento Sans"/>
              <a:sym typeface="Quattrocento Sans"/>
            </a:endParaRPr>
          </a:p>
        </p:txBody>
      </p:sp>
      <p:sp>
        <p:nvSpPr>
          <p:cNvPr id="307" name="Google Shape;307;p27"/>
          <p:cNvSpPr txBox="1"/>
          <p:nvPr/>
        </p:nvSpPr>
        <p:spPr>
          <a:xfrm>
            <a:off x="838200" y="1244279"/>
            <a:ext cx="10515600" cy="920055"/>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None/>
            </a:pPr>
            <a:endParaRPr dirty="0"/>
          </a:p>
        </p:txBody>
      </p:sp>
      <p:sp>
        <p:nvSpPr>
          <p:cNvPr id="308" name="Google Shape;308;p27"/>
          <p:cNvSpPr txBox="1"/>
          <p:nvPr/>
        </p:nvSpPr>
        <p:spPr>
          <a:xfrm>
            <a:off x="245087" y="1150133"/>
            <a:ext cx="11283298" cy="1464000"/>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chemeClr val="dk1"/>
              </a:buClr>
              <a:buSzPts val="2400"/>
              <a:buFont typeface="Arial"/>
              <a:buChar char="•"/>
            </a:pPr>
            <a:r>
              <a:rPr lang="en-US" sz="2400" dirty="0">
                <a:solidFill>
                  <a:schemeClr val="dk1"/>
                </a:solidFill>
                <a:latin typeface="Quattrocento Sans"/>
                <a:ea typeface="Quattrocento Sans"/>
                <a:cs typeface="Quattrocento Sans"/>
                <a:sym typeface="Quattrocento Sans"/>
              </a:rPr>
              <a:t>DFS explores one branch “all the way down” before coming back to try branches</a:t>
            </a:r>
          </a:p>
          <a:p>
            <a:pPr marL="228600" marR="0" lvl="0" indent="-228600" algn="l" rtl="0">
              <a:lnSpc>
                <a:spcPct val="90000"/>
              </a:lnSpc>
              <a:spcBef>
                <a:spcPts val="0"/>
              </a:spcBef>
              <a:spcAft>
                <a:spcPts val="0"/>
              </a:spcAft>
              <a:buClr>
                <a:schemeClr val="dk1"/>
              </a:buClr>
              <a:buSzPts val="2400"/>
              <a:buFont typeface="Arial"/>
              <a:buChar char="•"/>
            </a:pPr>
            <a:r>
              <a:rPr lang="en-US" sz="2400" b="0" i="0" u="none" strike="noStrike" cap="none" dirty="0">
                <a:solidFill>
                  <a:schemeClr val="dk1"/>
                </a:solidFill>
                <a:latin typeface="Quattrocento Sans"/>
                <a:ea typeface="Quattrocento Sans"/>
                <a:cs typeface="Quattrocento Sans"/>
                <a:sym typeface="Quattrocento Sans"/>
              </a:rPr>
              <a:t>Depending on the order of visiting branc</a:t>
            </a:r>
            <a:r>
              <a:rPr lang="en-US" sz="2400" dirty="0">
                <a:solidFill>
                  <a:schemeClr val="dk1"/>
                </a:solidFill>
                <a:latin typeface="Quattrocento Sans"/>
                <a:ea typeface="Quattrocento Sans"/>
                <a:cs typeface="Quattrocento Sans"/>
                <a:sym typeface="Quattrocento Sans"/>
              </a:rPr>
              <a:t>hes, many possible orderings: e.g., {1, 2, 5, 6, 9, 7, 8, 4, 3}, {1, 4, 3, 2, 5, 8, 6, 7, 9}, etc.</a:t>
            </a:r>
            <a:endParaRPr sz="2400" dirty="0">
              <a:solidFill>
                <a:schemeClr val="dk1"/>
              </a:solidFill>
              <a:latin typeface="Quattrocento Sans"/>
              <a:ea typeface="Quattrocento Sans"/>
              <a:cs typeface="Quattrocento Sans"/>
            </a:endParaRPr>
          </a:p>
        </p:txBody>
      </p:sp>
      <p:grpSp>
        <p:nvGrpSpPr>
          <p:cNvPr id="309" name="Google Shape;309;p27"/>
          <p:cNvGrpSpPr/>
          <p:nvPr/>
        </p:nvGrpSpPr>
        <p:grpSpPr>
          <a:xfrm>
            <a:off x="6096000" y="3029633"/>
            <a:ext cx="3425617" cy="2385282"/>
            <a:chOff x="4102516" y="2597342"/>
            <a:chExt cx="2569277" cy="1789006"/>
          </a:xfrm>
        </p:grpSpPr>
        <p:sp>
          <p:nvSpPr>
            <p:cNvPr id="310" name="Google Shape;310;p27"/>
            <p:cNvSpPr/>
            <p:nvPr/>
          </p:nvSpPr>
          <p:spPr>
            <a:xfrm>
              <a:off x="4419916" y="3029859"/>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1</a:t>
              </a:r>
              <a:endParaRPr sz="2133" b="0" i="0" u="none" strike="noStrike" cap="none">
                <a:solidFill>
                  <a:srgbClr val="000000"/>
                </a:solidFill>
                <a:latin typeface="Calibri"/>
                <a:ea typeface="Calibri"/>
                <a:cs typeface="Calibri"/>
                <a:sym typeface="Calibri"/>
              </a:endParaRPr>
            </a:p>
          </p:txBody>
        </p:sp>
        <p:sp>
          <p:nvSpPr>
            <p:cNvPr id="311" name="Google Shape;311;p27"/>
            <p:cNvSpPr/>
            <p:nvPr/>
          </p:nvSpPr>
          <p:spPr>
            <a:xfrm>
              <a:off x="4533375" y="3648838"/>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2</a:t>
              </a:r>
              <a:endParaRPr sz="2133" b="0" i="0" u="none" strike="noStrike" cap="none">
                <a:solidFill>
                  <a:srgbClr val="000000"/>
                </a:solidFill>
                <a:latin typeface="Calibri"/>
                <a:ea typeface="Calibri"/>
                <a:cs typeface="Calibri"/>
                <a:sym typeface="Calibri"/>
              </a:endParaRPr>
            </a:p>
          </p:txBody>
        </p:sp>
        <p:sp>
          <p:nvSpPr>
            <p:cNvPr id="312" name="Google Shape;312;p27"/>
            <p:cNvSpPr/>
            <p:nvPr/>
          </p:nvSpPr>
          <p:spPr>
            <a:xfrm>
              <a:off x="5207219" y="2597342"/>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3</a:t>
              </a:r>
              <a:endParaRPr sz="2133" b="0" i="0" u="none" strike="noStrike" cap="none">
                <a:solidFill>
                  <a:srgbClr val="000000"/>
                </a:solidFill>
                <a:latin typeface="Calibri"/>
                <a:ea typeface="Calibri"/>
                <a:cs typeface="Calibri"/>
                <a:sym typeface="Calibri"/>
              </a:endParaRPr>
            </a:p>
          </p:txBody>
        </p:sp>
        <p:sp>
          <p:nvSpPr>
            <p:cNvPr id="313" name="Google Shape;313;p27"/>
            <p:cNvSpPr/>
            <p:nvPr/>
          </p:nvSpPr>
          <p:spPr>
            <a:xfrm>
              <a:off x="5017025" y="3051009"/>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4</a:t>
              </a:r>
              <a:endParaRPr sz="2133" b="0" i="0" u="none" strike="noStrike" cap="none">
                <a:solidFill>
                  <a:srgbClr val="000000"/>
                </a:solidFill>
                <a:latin typeface="Calibri"/>
                <a:ea typeface="Calibri"/>
                <a:cs typeface="Calibri"/>
                <a:sym typeface="Calibri"/>
              </a:endParaRPr>
            </a:p>
          </p:txBody>
        </p:sp>
        <p:sp>
          <p:nvSpPr>
            <p:cNvPr id="314" name="Google Shape;314;p27"/>
            <p:cNvSpPr/>
            <p:nvPr/>
          </p:nvSpPr>
          <p:spPr>
            <a:xfrm>
              <a:off x="5389511" y="3761348"/>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5</a:t>
              </a:r>
              <a:endParaRPr sz="2133" b="0" i="0" u="none" strike="noStrike" cap="none">
                <a:solidFill>
                  <a:srgbClr val="000000"/>
                </a:solidFill>
                <a:latin typeface="Calibri"/>
                <a:ea typeface="Calibri"/>
                <a:cs typeface="Calibri"/>
                <a:sym typeface="Calibri"/>
              </a:endParaRPr>
            </a:p>
          </p:txBody>
        </p:sp>
        <p:sp>
          <p:nvSpPr>
            <p:cNvPr id="315" name="Google Shape;315;p27"/>
            <p:cNvSpPr/>
            <p:nvPr/>
          </p:nvSpPr>
          <p:spPr>
            <a:xfrm>
              <a:off x="6047903" y="3907814"/>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6</a:t>
              </a:r>
              <a:endParaRPr sz="2133" b="0" i="0" u="none" strike="noStrike" cap="none">
                <a:solidFill>
                  <a:srgbClr val="000000"/>
                </a:solidFill>
                <a:latin typeface="Calibri"/>
                <a:ea typeface="Calibri"/>
                <a:cs typeface="Calibri"/>
                <a:sym typeface="Calibri"/>
              </a:endParaRPr>
            </a:p>
          </p:txBody>
        </p:sp>
        <p:sp>
          <p:nvSpPr>
            <p:cNvPr id="316" name="Google Shape;316;p27"/>
            <p:cNvSpPr/>
            <p:nvPr/>
          </p:nvSpPr>
          <p:spPr>
            <a:xfrm>
              <a:off x="6354393" y="3134302"/>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7</a:t>
              </a:r>
              <a:endParaRPr sz="2133" b="0" i="0" u="none" strike="noStrike" cap="none">
                <a:solidFill>
                  <a:srgbClr val="000000"/>
                </a:solidFill>
                <a:latin typeface="Calibri"/>
                <a:ea typeface="Calibri"/>
                <a:cs typeface="Calibri"/>
                <a:sym typeface="Calibri"/>
              </a:endParaRPr>
            </a:p>
          </p:txBody>
        </p:sp>
        <p:sp>
          <p:nvSpPr>
            <p:cNvPr id="317" name="Google Shape;317;p27"/>
            <p:cNvSpPr/>
            <p:nvPr/>
          </p:nvSpPr>
          <p:spPr>
            <a:xfrm>
              <a:off x="4889819" y="4133448"/>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8</a:t>
              </a:r>
              <a:endParaRPr sz="2133" b="0" i="0" u="none" strike="noStrike" cap="none">
                <a:solidFill>
                  <a:srgbClr val="000000"/>
                </a:solidFill>
                <a:latin typeface="Calibri"/>
                <a:ea typeface="Calibri"/>
                <a:cs typeface="Calibri"/>
                <a:sym typeface="Calibri"/>
              </a:endParaRPr>
            </a:p>
          </p:txBody>
        </p:sp>
        <p:cxnSp>
          <p:nvCxnSpPr>
            <p:cNvPr id="318" name="Google Shape;318;p27"/>
            <p:cNvCxnSpPr>
              <a:stCxn id="310" idx="2"/>
              <a:endCxn id="311" idx="0"/>
            </p:cNvCxnSpPr>
            <p:nvPr/>
          </p:nvCxnSpPr>
          <p:spPr>
            <a:xfrm>
              <a:off x="4578616" y="3282759"/>
              <a:ext cx="113400" cy="366000"/>
            </a:xfrm>
            <a:prstGeom prst="straightConnector1">
              <a:avLst/>
            </a:prstGeom>
            <a:noFill/>
            <a:ln w="19050" cap="flat" cmpd="sng">
              <a:solidFill>
                <a:schemeClr val="dk2"/>
              </a:solidFill>
              <a:prstDash val="solid"/>
              <a:round/>
              <a:headEnd type="none" w="sm" len="sm"/>
              <a:tailEnd type="none" w="sm" len="sm"/>
            </a:ln>
          </p:spPr>
        </p:cxnSp>
        <p:cxnSp>
          <p:nvCxnSpPr>
            <p:cNvPr id="319" name="Google Shape;319;p27"/>
            <p:cNvCxnSpPr>
              <a:stCxn id="310" idx="3"/>
              <a:endCxn id="313" idx="1"/>
            </p:cNvCxnSpPr>
            <p:nvPr/>
          </p:nvCxnSpPr>
          <p:spPr>
            <a:xfrm>
              <a:off x="4737316" y="3156309"/>
              <a:ext cx="279600" cy="21000"/>
            </a:xfrm>
            <a:prstGeom prst="straightConnector1">
              <a:avLst/>
            </a:prstGeom>
            <a:noFill/>
            <a:ln w="19050" cap="flat" cmpd="sng">
              <a:solidFill>
                <a:schemeClr val="dk2"/>
              </a:solidFill>
              <a:prstDash val="solid"/>
              <a:round/>
              <a:headEnd type="none" w="sm" len="sm"/>
              <a:tailEnd type="none" w="sm" len="sm"/>
            </a:ln>
          </p:spPr>
        </p:cxnSp>
        <p:cxnSp>
          <p:nvCxnSpPr>
            <p:cNvPr id="320" name="Google Shape;320;p27"/>
            <p:cNvCxnSpPr>
              <a:stCxn id="312" idx="2"/>
              <a:endCxn id="313" idx="0"/>
            </p:cNvCxnSpPr>
            <p:nvPr/>
          </p:nvCxnSpPr>
          <p:spPr>
            <a:xfrm flipH="1">
              <a:off x="5175719" y="2850242"/>
              <a:ext cx="190200" cy="200700"/>
            </a:xfrm>
            <a:prstGeom prst="straightConnector1">
              <a:avLst/>
            </a:prstGeom>
            <a:noFill/>
            <a:ln w="19050" cap="flat" cmpd="sng">
              <a:solidFill>
                <a:schemeClr val="dk2"/>
              </a:solidFill>
              <a:prstDash val="solid"/>
              <a:round/>
              <a:headEnd type="none" w="sm" len="sm"/>
              <a:tailEnd type="none" w="sm" len="sm"/>
            </a:ln>
          </p:spPr>
        </p:cxnSp>
        <p:cxnSp>
          <p:nvCxnSpPr>
            <p:cNvPr id="321" name="Google Shape;321;p27"/>
            <p:cNvCxnSpPr>
              <a:stCxn id="315" idx="0"/>
              <a:endCxn id="316" idx="2"/>
            </p:cNvCxnSpPr>
            <p:nvPr/>
          </p:nvCxnSpPr>
          <p:spPr>
            <a:xfrm rot="10800000" flipH="1">
              <a:off x="6206603" y="3387314"/>
              <a:ext cx="306600" cy="520500"/>
            </a:xfrm>
            <a:prstGeom prst="straightConnector1">
              <a:avLst/>
            </a:prstGeom>
            <a:noFill/>
            <a:ln w="19050" cap="flat" cmpd="sng">
              <a:solidFill>
                <a:schemeClr val="dk2"/>
              </a:solidFill>
              <a:prstDash val="solid"/>
              <a:round/>
              <a:headEnd type="none" w="sm" len="sm"/>
              <a:tailEnd type="none" w="sm" len="sm"/>
            </a:ln>
          </p:spPr>
        </p:cxnSp>
        <p:cxnSp>
          <p:nvCxnSpPr>
            <p:cNvPr id="322" name="Google Shape;322;p27"/>
            <p:cNvCxnSpPr>
              <a:stCxn id="315" idx="1"/>
              <a:endCxn id="314" idx="3"/>
            </p:cNvCxnSpPr>
            <p:nvPr/>
          </p:nvCxnSpPr>
          <p:spPr>
            <a:xfrm rot="10800000">
              <a:off x="5706803" y="3887864"/>
              <a:ext cx="341100" cy="146400"/>
            </a:xfrm>
            <a:prstGeom prst="straightConnector1">
              <a:avLst/>
            </a:prstGeom>
            <a:noFill/>
            <a:ln w="19050" cap="flat" cmpd="sng">
              <a:solidFill>
                <a:schemeClr val="dk2"/>
              </a:solidFill>
              <a:prstDash val="solid"/>
              <a:round/>
              <a:headEnd type="none" w="sm" len="sm"/>
              <a:tailEnd type="none" w="sm" len="sm"/>
            </a:ln>
          </p:spPr>
        </p:cxnSp>
        <p:cxnSp>
          <p:nvCxnSpPr>
            <p:cNvPr id="323" name="Google Shape;323;p27"/>
            <p:cNvCxnSpPr>
              <a:stCxn id="311" idx="3"/>
              <a:endCxn id="314" idx="1"/>
            </p:cNvCxnSpPr>
            <p:nvPr/>
          </p:nvCxnSpPr>
          <p:spPr>
            <a:xfrm>
              <a:off x="4850775" y="3775288"/>
              <a:ext cx="538800" cy="112500"/>
            </a:xfrm>
            <a:prstGeom prst="straightConnector1">
              <a:avLst/>
            </a:prstGeom>
            <a:noFill/>
            <a:ln w="19050" cap="flat" cmpd="sng">
              <a:solidFill>
                <a:schemeClr val="dk2"/>
              </a:solidFill>
              <a:prstDash val="solid"/>
              <a:round/>
              <a:headEnd type="none" w="sm" len="sm"/>
              <a:tailEnd type="none" w="sm" len="sm"/>
            </a:ln>
          </p:spPr>
        </p:cxnSp>
        <p:cxnSp>
          <p:nvCxnSpPr>
            <p:cNvPr id="324" name="Google Shape;324;p27"/>
            <p:cNvCxnSpPr>
              <a:stCxn id="314" idx="2"/>
              <a:endCxn id="317" idx="0"/>
            </p:cNvCxnSpPr>
            <p:nvPr/>
          </p:nvCxnSpPr>
          <p:spPr>
            <a:xfrm flipH="1">
              <a:off x="5048411" y="4014248"/>
              <a:ext cx="499800" cy="119100"/>
            </a:xfrm>
            <a:prstGeom prst="straightConnector1">
              <a:avLst/>
            </a:prstGeom>
            <a:noFill/>
            <a:ln w="19050" cap="flat" cmpd="sng">
              <a:solidFill>
                <a:schemeClr val="dk2"/>
              </a:solidFill>
              <a:prstDash val="solid"/>
              <a:round/>
              <a:headEnd type="none" w="sm" len="sm"/>
              <a:tailEnd type="none" w="sm" len="sm"/>
            </a:ln>
          </p:spPr>
        </p:cxnSp>
        <p:sp>
          <p:nvSpPr>
            <p:cNvPr id="325" name="Google Shape;325;p27"/>
            <p:cNvSpPr txBox="1"/>
            <p:nvPr/>
          </p:nvSpPr>
          <p:spPr>
            <a:xfrm>
              <a:off x="4102516" y="2940796"/>
              <a:ext cx="317400" cy="358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s</a:t>
              </a:r>
              <a:endParaRPr sz="2133" b="0" i="0" u="none" strike="noStrike" cap="none">
                <a:solidFill>
                  <a:srgbClr val="000000"/>
                </a:solidFill>
                <a:latin typeface="Calibri"/>
                <a:ea typeface="Calibri"/>
                <a:cs typeface="Calibri"/>
                <a:sym typeface="Calibri"/>
              </a:endParaRPr>
            </a:p>
          </p:txBody>
        </p:sp>
      </p:grpSp>
      <p:sp>
        <p:nvSpPr>
          <p:cNvPr id="326" name="Google Shape;326;p27"/>
          <p:cNvSpPr txBox="1"/>
          <p:nvPr/>
        </p:nvSpPr>
        <p:spPr>
          <a:xfrm>
            <a:off x="6163906" y="3090772"/>
            <a:ext cx="10134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4C3283"/>
                </a:solidFill>
                <a:latin typeface="Quattrocento Sans"/>
                <a:ea typeface="Quattrocento Sans"/>
                <a:cs typeface="Quattrocento Sans"/>
                <a:sym typeface="Quattrocento Sans"/>
              </a:rPr>
              <a:t>VISITED</a:t>
            </a:r>
            <a:endParaRPr>
              <a:solidFill>
                <a:srgbClr val="4C3283"/>
              </a:solidFill>
            </a:endParaRPr>
          </a:p>
        </p:txBody>
      </p:sp>
      <p:sp>
        <p:nvSpPr>
          <p:cNvPr id="327" name="Google Shape;327;p27"/>
          <p:cNvSpPr/>
          <p:nvPr/>
        </p:nvSpPr>
        <p:spPr>
          <a:xfrm>
            <a:off x="8423531" y="4103315"/>
            <a:ext cx="423200" cy="3372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9</a:t>
            </a:r>
            <a:endParaRPr sz="2133" b="0" i="0" u="none" strike="noStrike" cap="none">
              <a:solidFill>
                <a:srgbClr val="000000"/>
              </a:solidFill>
              <a:latin typeface="Calibri"/>
              <a:ea typeface="Calibri"/>
              <a:cs typeface="Calibri"/>
              <a:sym typeface="Calibri"/>
            </a:endParaRPr>
          </a:p>
        </p:txBody>
      </p:sp>
      <p:cxnSp>
        <p:nvCxnSpPr>
          <p:cNvPr id="328" name="Google Shape;328;p27"/>
          <p:cNvCxnSpPr>
            <a:stCxn id="315" idx="0"/>
            <a:endCxn id="327" idx="2"/>
          </p:cNvCxnSpPr>
          <p:nvPr/>
        </p:nvCxnSpPr>
        <p:spPr>
          <a:xfrm rot="10800000">
            <a:off x="8635279" y="4440586"/>
            <a:ext cx="266100" cy="336300"/>
          </a:xfrm>
          <a:prstGeom prst="straightConnector1">
            <a:avLst/>
          </a:prstGeom>
          <a:noFill/>
          <a:ln w="19050" cap="flat" cmpd="sng">
            <a:solidFill>
              <a:schemeClr val="dk2"/>
            </a:solidFill>
            <a:prstDash val="solid"/>
            <a:round/>
            <a:headEnd type="none" w="sm" len="sm"/>
            <a:tailEnd type="none" w="sm" len="sm"/>
          </a:ln>
        </p:spPr>
      </p:cxnSp>
      <p:sp>
        <p:nvSpPr>
          <p:cNvPr id="329" name="Google Shape;329;p27"/>
          <p:cNvSpPr/>
          <p:nvPr/>
        </p:nvSpPr>
        <p:spPr>
          <a:xfrm>
            <a:off x="1056202" y="3632885"/>
            <a:ext cx="1732005" cy="231183"/>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6"/>
                                        </p:tgtEl>
                                        <p:attrNameLst>
                                          <p:attrName>style.visibility</p:attrName>
                                        </p:attrNameLst>
                                      </p:cBhvr>
                                      <p:to>
                                        <p:strVal val="visible"/>
                                      </p:to>
                                    </p:set>
                                    <p:animEffect transition="in" filter="fade">
                                      <p:cBhvr>
                                        <p:cTn id="7" dur="500"/>
                                        <p:tgtEl>
                                          <p:spTgt spid="326"/>
                                        </p:tgtEl>
                                      </p:cBhvr>
                                    </p:animEffect>
                                  </p:childTnLst>
                                </p:cTn>
                              </p:par>
                              <p:par>
                                <p:cTn id="8" presetID="10" presetClass="entr" presetSubtype="0" fill="hold" nodeType="withEffect">
                                  <p:stCondLst>
                                    <p:cond delay="0"/>
                                  </p:stCondLst>
                                  <p:childTnLst>
                                    <p:set>
                                      <p:cBhvr>
                                        <p:cTn id="9" dur="1" fill="hold">
                                          <p:stCondLst>
                                            <p:cond delay="0"/>
                                          </p:stCondLst>
                                        </p:cTn>
                                        <p:tgtEl>
                                          <p:spTgt spid="329"/>
                                        </p:tgtEl>
                                        <p:attrNameLst>
                                          <p:attrName>style.visibility</p:attrName>
                                        </p:attrNameLst>
                                      </p:cBhvr>
                                      <p:to>
                                        <p:strVal val="visible"/>
                                      </p:to>
                                    </p:set>
                                    <p:animEffect transition="in" filter="fade">
                                      <p:cBhvr>
                                        <p:cTn id="10" dur="500"/>
                                        <p:tgtEl>
                                          <p:spTgt spid="329"/>
                                        </p:tgtEl>
                                      </p:cBhvr>
                                    </p:animEffect>
                                  </p:childTnLst>
                                </p:cTn>
                              </p:par>
                              <p:par>
                                <p:cTn id="11" presetID="10" presetClass="entr" presetSubtype="0" fill="hold" nodeType="withEffect">
                                  <p:stCondLst>
                                    <p:cond delay="0"/>
                                  </p:stCondLst>
                                  <p:childTnLst>
                                    <p:set>
                                      <p:cBhvr>
                                        <p:cTn id="12" dur="1" fill="hold">
                                          <p:stCondLst>
                                            <p:cond delay="0"/>
                                          </p:stCondLst>
                                        </p:cTn>
                                        <p:tgtEl>
                                          <p:spTgt spid="302"/>
                                        </p:tgtEl>
                                        <p:attrNameLst>
                                          <p:attrName>style.visibility</p:attrName>
                                        </p:attrNameLst>
                                      </p:cBhvr>
                                      <p:to>
                                        <p:strVal val="visible"/>
                                      </p:to>
                                    </p:set>
                                    <p:animEffect transition="in" filter="fade">
                                      <p:cBhvr>
                                        <p:cTn id="13" dur="500"/>
                                        <p:tgtEl>
                                          <p:spTgt spid="30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01"/>
                                        </p:tgtEl>
                                        <p:attrNameLst>
                                          <p:attrName>style.visibility</p:attrName>
                                        </p:attrNameLst>
                                      </p:cBhvr>
                                      <p:to>
                                        <p:strVal val="visible"/>
                                      </p:to>
                                    </p:set>
                                    <p:animEffect transition="in" filter="fade">
                                      <p:cBhvr>
                                        <p:cTn id="18" dur="500"/>
                                        <p:tgtEl>
                                          <p:spTgt spid="30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99"/>
                                        </p:tgtEl>
                                        <p:attrNameLst>
                                          <p:attrName>style.visibility</p:attrName>
                                        </p:attrNameLst>
                                      </p:cBhvr>
                                      <p:to>
                                        <p:strVal val="visible"/>
                                      </p:to>
                                    </p:set>
                                    <p:animEffect transition="in" filter="fade">
                                      <p:cBhvr>
                                        <p:cTn id="23" dur="500"/>
                                        <p:tgtEl>
                                          <p:spTgt spid="29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96"/>
                                        </p:tgtEl>
                                        <p:attrNameLst>
                                          <p:attrName>style.visibility</p:attrName>
                                        </p:attrNameLst>
                                      </p:cBhvr>
                                      <p:to>
                                        <p:strVal val="visible"/>
                                      </p:to>
                                    </p:set>
                                    <p:animEffect transition="in" filter="fade">
                                      <p:cBhvr>
                                        <p:cTn id="28" dur="500"/>
                                        <p:tgtEl>
                                          <p:spTgt spid="29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98"/>
                                        </p:tgtEl>
                                        <p:attrNameLst>
                                          <p:attrName>style.visibility</p:attrName>
                                        </p:attrNameLst>
                                      </p:cBhvr>
                                      <p:to>
                                        <p:strVal val="visible"/>
                                      </p:to>
                                    </p:set>
                                    <p:animEffect transition="in" filter="fade">
                                      <p:cBhvr>
                                        <p:cTn id="33" dur="500"/>
                                        <p:tgtEl>
                                          <p:spTgt spid="29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97"/>
                                        </p:tgtEl>
                                        <p:attrNameLst>
                                          <p:attrName>style.visibility</p:attrName>
                                        </p:attrNameLst>
                                      </p:cBhvr>
                                      <p:to>
                                        <p:strVal val="visible"/>
                                      </p:to>
                                    </p:set>
                                    <p:animEffect transition="in" filter="fade">
                                      <p:cBhvr>
                                        <p:cTn id="38" dur="500"/>
                                        <p:tgtEl>
                                          <p:spTgt spid="29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00"/>
                                        </p:tgtEl>
                                        <p:attrNameLst>
                                          <p:attrName>style.visibility</p:attrName>
                                        </p:attrNameLst>
                                      </p:cBhvr>
                                      <p:to>
                                        <p:strVal val="visible"/>
                                      </p:to>
                                    </p:set>
                                    <p:animEffect transition="in" filter="fade">
                                      <p:cBhvr>
                                        <p:cTn id="43" dur="500"/>
                                        <p:tgtEl>
                                          <p:spTgt spid="30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03"/>
                                        </p:tgtEl>
                                        <p:attrNameLst>
                                          <p:attrName>style.visibility</p:attrName>
                                        </p:attrNameLst>
                                      </p:cBhvr>
                                      <p:to>
                                        <p:strVal val="visible"/>
                                      </p:to>
                                    </p:set>
                                    <p:animEffect transition="in" filter="fade">
                                      <p:cBhvr>
                                        <p:cTn id="48" dur="500"/>
                                        <p:tgtEl>
                                          <p:spTgt spid="30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04"/>
                                        </p:tgtEl>
                                        <p:attrNameLst>
                                          <p:attrName>style.visibility</p:attrName>
                                        </p:attrNameLst>
                                      </p:cBhvr>
                                      <p:to>
                                        <p:strVal val="visible"/>
                                      </p:to>
                                    </p:set>
                                    <p:animEffect transition="in" filter="fade">
                                      <p:cBhvr>
                                        <p:cTn id="53" dur="500"/>
                                        <p:tgtEl>
                                          <p:spTgt spid="3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33"/>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DFS w/ Stack vs. BFS w/ Queue</a:t>
            </a:r>
            <a:endParaRPr dirty="0"/>
          </a:p>
        </p:txBody>
      </p:sp>
      <p:sp>
        <p:nvSpPr>
          <p:cNvPr id="577" name="Google Shape;577;p33"/>
          <p:cNvSpPr txBox="1"/>
          <p:nvPr/>
        </p:nvSpPr>
        <p:spPr>
          <a:xfrm>
            <a:off x="6474941" y="1219200"/>
            <a:ext cx="5471983" cy="5461686"/>
          </a:xfrm>
          <a:prstGeom prst="rect">
            <a:avLst/>
          </a:prstGeom>
          <a:solidFill>
            <a:srgbClr val="FAFAFA"/>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a:solidFill>
                  <a:schemeClr val="dk1"/>
                </a:solidFill>
                <a:latin typeface="Consolas"/>
                <a:ea typeface="Consolas"/>
                <a:cs typeface="Consolas"/>
                <a:sym typeface="Consolas"/>
              </a:rPr>
              <a:t>bfs</a:t>
            </a:r>
            <a:r>
              <a:rPr lang="en-US" sz="1600" b="0">
                <a:solidFill>
                  <a:schemeClr val="dk1"/>
                </a:solidFill>
                <a:latin typeface="Consolas"/>
                <a:ea typeface="Consolas"/>
                <a:cs typeface="Consolas"/>
                <a:sym typeface="Consolas"/>
              </a:rPr>
              <a:t>(</a:t>
            </a:r>
            <a:r>
              <a:rPr lang="en-US" sz="1600" b="0">
                <a:solidFill>
                  <a:schemeClr val="accent3"/>
                </a:solidFill>
                <a:latin typeface="Consolas"/>
                <a:ea typeface="Consolas"/>
                <a:cs typeface="Consolas"/>
                <a:sym typeface="Consolas"/>
              </a:rPr>
              <a:t>Graph</a:t>
            </a:r>
            <a:r>
              <a:rPr lang="en-US" sz="1600" b="0">
                <a:solidFill>
                  <a:schemeClr val="dk1"/>
                </a:solidFill>
                <a:latin typeface="Consolas"/>
                <a:ea typeface="Consolas"/>
                <a:cs typeface="Consolas"/>
                <a:sym typeface="Consolas"/>
              </a:rPr>
              <a:t> graph, </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 start)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1">
                <a:solidFill>
                  <a:schemeClr val="accent3"/>
                </a:solidFill>
                <a:highlight>
                  <a:srgbClr val="E6DAFF"/>
                </a:highlight>
                <a:latin typeface="Consolas"/>
                <a:ea typeface="Consolas"/>
                <a:cs typeface="Consolas"/>
                <a:sym typeface="Consolas"/>
              </a:rPr>
              <a:t>Queue</a:t>
            </a:r>
            <a:r>
              <a:rPr lang="en-US" sz="1600" b="0">
                <a:solidFill>
                  <a:schemeClr val="dk1"/>
                </a:solidFill>
                <a:highlight>
                  <a:srgbClr val="E6DAFF"/>
                </a:highlight>
                <a:latin typeface="Consolas"/>
                <a:ea typeface="Consolas"/>
                <a:cs typeface="Consolas"/>
                <a:sym typeface="Consolas"/>
              </a:rPr>
              <a:t>&lt;</a:t>
            </a:r>
            <a:r>
              <a:rPr lang="en-US" sz="1600" b="0">
                <a:solidFill>
                  <a:schemeClr val="accent3"/>
                </a:solidFill>
                <a:highlight>
                  <a:srgbClr val="E6DAFF"/>
                </a:highlight>
                <a:latin typeface="Consolas"/>
                <a:ea typeface="Consolas"/>
                <a:cs typeface="Consolas"/>
                <a:sym typeface="Consolas"/>
              </a:rPr>
              <a:t>Vertex</a:t>
            </a:r>
            <a:r>
              <a:rPr lang="en-US" sz="1600" b="0">
                <a:solidFill>
                  <a:schemeClr val="dk1"/>
                </a:solidFill>
                <a:highlight>
                  <a:srgbClr val="E6DAFF"/>
                </a:highlight>
                <a:latin typeface="Consolas"/>
                <a:ea typeface="Consolas"/>
                <a:cs typeface="Consolas"/>
                <a:sym typeface="Consolas"/>
              </a:rPr>
              <a:t>&gt; perimeter = </a:t>
            </a:r>
            <a:r>
              <a:rPr lang="en-US" sz="1600" b="0">
                <a:solidFill>
                  <a:schemeClr val="accent2"/>
                </a:solidFill>
                <a:highlight>
                  <a:srgbClr val="E6DAFF"/>
                </a:highlight>
                <a:latin typeface="Consolas"/>
                <a:ea typeface="Consolas"/>
                <a:cs typeface="Consolas"/>
                <a:sym typeface="Consolas"/>
              </a:rPr>
              <a:t>new</a:t>
            </a:r>
            <a:r>
              <a:rPr lang="en-US" sz="1600" b="0">
                <a:solidFill>
                  <a:schemeClr val="dk1"/>
                </a:solidFill>
                <a:highlight>
                  <a:srgbClr val="E6DAFF"/>
                </a:highlight>
                <a:latin typeface="Consolas"/>
                <a:ea typeface="Consolas"/>
                <a:cs typeface="Consolas"/>
                <a:sym typeface="Consolas"/>
              </a:rPr>
              <a:t> </a:t>
            </a:r>
            <a:r>
              <a:rPr lang="en-US" sz="1600" b="1">
                <a:solidFill>
                  <a:schemeClr val="accent3"/>
                </a:solidFill>
                <a:highlight>
                  <a:srgbClr val="E6DAFF"/>
                </a:highlight>
                <a:latin typeface="Consolas"/>
                <a:ea typeface="Consolas"/>
                <a:cs typeface="Consolas"/>
                <a:sym typeface="Consolas"/>
              </a:rPr>
              <a:t>Queue</a:t>
            </a:r>
            <a:r>
              <a:rPr lang="en-US" sz="1600" b="0">
                <a:solidFill>
                  <a:schemeClr val="dk1"/>
                </a:solidFill>
                <a:highlight>
                  <a:srgbClr val="E6DAFF"/>
                </a:highlight>
                <a:latin typeface="Consolas"/>
                <a:ea typeface="Consolas"/>
                <a:cs typeface="Consolas"/>
                <a:sym typeface="Consolas"/>
              </a:rPr>
              <a:t>&lt;&gt;();</a:t>
            </a:r>
            <a:endParaRPr>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Set</a:t>
            </a:r>
            <a:r>
              <a:rPr lang="en-US" sz="1600" b="0">
                <a:solidFill>
                  <a:schemeClr val="dk1"/>
                </a:solidFill>
                <a:latin typeface="Consolas"/>
                <a:ea typeface="Consolas"/>
                <a:cs typeface="Consolas"/>
                <a:sym typeface="Consolas"/>
              </a:rPr>
              <a:t>&lt;</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&gt; visited = </a:t>
            </a:r>
            <a:r>
              <a:rPr lang="en-US" sz="1600" b="0">
                <a:solidFill>
                  <a:schemeClr val="accent2"/>
                </a:solidFill>
                <a:latin typeface="Consolas"/>
                <a:ea typeface="Consolas"/>
                <a:cs typeface="Consolas"/>
                <a:sym typeface="Consolas"/>
              </a:rPr>
              <a:t>new</a:t>
            </a: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Set</a:t>
            </a:r>
            <a:r>
              <a:rPr lang="en-US" sz="1600" b="0">
                <a:solidFill>
                  <a:schemeClr val="dk1"/>
                </a:solidFill>
                <a:latin typeface="Consolas"/>
                <a:ea typeface="Consolas"/>
                <a:cs typeface="Consolas"/>
                <a:sym typeface="Consolas"/>
              </a:rPr>
              <a:t>&lt;&gt;();  </a:t>
            </a:r>
            <a:endParaRPr/>
          </a:p>
          <a:p>
            <a:pPr marL="0" marR="0" lvl="0" indent="0" algn="l" rtl="0">
              <a:lnSpc>
                <a:spcPct val="120000"/>
              </a:lnSpc>
              <a:spcBef>
                <a:spcPts val="0"/>
              </a:spcBef>
              <a:spcAft>
                <a:spcPts val="0"/>
              </a:spcAft>
              <a:buClr>
                <a:srgbClr val="4B2A85"/>
              </a:buClr>
              <a:buSzPts val="960"/>
              <a:buFont typeface="Noto Sans Symbols"/>
              <a:buNone/>
            </a:pPr>
            <a:endParaRPr sz="1600" b="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add</a:t>
            </a:r>
            <a:r>
              <a:rPr lang="en-US" sz="1600" b="0">
                <a:solidFill>
                  <a:schemeClr val="dk1"/>
                </a:solidFill>
                <a:latin typeface="Consolas"/>
                <a:ea typeface="Consolas"/>
                <a:cs typeface="Consolas"/>
                <a:sym typeface="Consolas"/>
              </a:rPr>
              <a:t>(start);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add</a:t>
            </a:r>
            <a:r>
              <a:rPr lang="en-US" sz="1600" b="0">
                <a:solidFill>
                  <a:schemeClr val="dk1"/>
                </a:solidFill>
                <a:latin typeface="Consolas"/>
                <a:ea typeface="Consolas"/>
                <a:cs typeface="Consolas"/>
                <a:sym typeface="Consolas"/>
              </a:rPr>
              <a:t>(start);</a:t>
            </a:r>
            <a:endParaRPr/>
          </a:p>
          <a:p>
            <a:pPr marL="0" marR="0" lvl="0" indent="0" algn="l" rtl="0">
              <a:lnSpc>
                <a:spcPct val="120000"/>
              </a:lnSpc>
              <a:spcBef>
                <a:spcPts val="0"/>
              </a:spcBef>
              <a:spcAft>
                <a:spcPts val="0"/>
              </a:spcAft>
              <a:buClr>
                <a:srgbClr val="4B2A85"/>
              </a:buClr>
              <a:buSzPts val="960"/>
              <a:buFont typeface="Noto Sans Symbols"/>
              <a:buNone/>
            </a:pPr>
            <a:endParaRPr sz="1600" b="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while</a:t>
            </a:r>
            <a:r>
              <a:rPr lang="en-US" sz="1600" b="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isEmpty</a:t>
            </a:r>
            <a:r>
              <a:rPr lang="en-US" sz="1600" b="0">
                <a:solidFill>
                  <a:schemeClr val="dk1"/>
                </a:solidFill>
                <a:latin typeface="Consolas"/>
                <a:ea typeface="Consolas"/>
                <a:cs typeface="Consolas"/>
                <a:sym typeface="Consolas"/>
              </a:rPr>
              <a: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 from = perimeter.</a:t>
            </a:r>
            <a:r>
              <a:rPr lang="en-US" sz="1600" b="1">
                <a:solidFill>
                  <a:schemeClr val="dk1"/>
                </a:solidFill>
                <a:latin typeface="Consolas"/>
                <a:ea typeface="Consolas"/>
                <a:cs typeface="Consolas"/>
                <a:sym typeface="Consolas"/>
              </a:rPr>
              <a:t>remove</a:t>
            </a:r>
            <a:r>
              <a:rPr lang="en-US" sz="1600" b="0">
                <a:solidFill>
                  <a:schemeClr val="dk1"/>
                </a:solidFill>
                <a:latin typeface="Consolas"/>
                <a:ea typeface="Consolas"/>
                <a:cs typeface="Consolas"/>
                <a:sym typeface="Consolas"/>
              </a:rPr>
              <a: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for</a:t>
            </a: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Edge</a:t>
            </a:r>
            <a:r>
              <a:rPr lang="en-US" sz="1600" b="0">
                <a:solidFill>
                  <a:schemeClr val="dk1"/>
                </a:solidFill>
                <a:latin typeface="Consolas"/>
                <a:ea typeface="Consolas"/>
                <a:cs typeface="Consolas"/>
                <a:sym typeface="Consolas"/>
              </a:rPr>
              <a:t> edge : graph.</a:t>
            </a:r>
            <a:r>
              <a:rPr lang="en-US" sz="1600" b="1">
                <a:solidFill>
                  <a:schemeClr val="dk1"/>
                </a:solidFill>
                <a:latin typeface="Consolas"/>
                <a:ea typeface="Consolas"/>
                <a:cs typeface="Consolas"/>
                <a:sym typeface="Consolas"/>
              </a:rPr>
              <a:t>edgesFrom</a:t>
            </a:r>
            <a:r>
              <a:rPr lang="en-US" sz="1600" b="0">
                <a:solidFill>
                  <a:schemeClr val="dk1"/>
                </a:solidFill>
                <a:latin typeface="Consolas"/>
                <a:ea typeface="Consolas"/>
                <a:cs typeface="Consolas"/>
                <a:sym typeface="Consolas"/>
              </a:rPr>
              <a:t>(from))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 to = edge.</a:t>
            </a:r>
            <a:r>
              <a:rPr lang="en-US" sz="1600" b="1">
                <a:solidFill>
                  <a:schemeClr val="dk1"/>
                </a:solidFill>
                <a:latin typeface="Consolas"/>
                <a:ea typeface="Consolas"/>
                <a:cs typeface="Consolas"/>
                <a:sym typeface="Consolas"/>
              </a:rPr>
              <a:t>to</a:t>
            </a:r>
            <a:r>
              <a:rPr lang="en-US" sz="1600" b="0">
                <a:solidFill>
                  <a:schemeClr val="dk1"/>
                </a:solidFill>
                <a:latin typeface="Consolas"/>
                <a:ea typeface="Consolas"/>
                <a:cs typeface="Consolas"/>
                <a:sym typeface="Consolas"/>
              </a:rPr>
              <a: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if</a:t>
            </a:r>
            <a:r>
              <a:rPr lang="en-US" sz="1600" b="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contains</a:t>
            </a:r>
            <a:r>
              <a:rPr lang="en-US" sz="1600" b="0">
                <a:solidFill>
                  <a:schemeClr val="dk1"/>
                </a:solidFill>
                <a:latin typeface="Consolas"/>
                <a:ea typeface="Consolas"/>
                <a:cs typeface="Consolas"/>
                <a:sym typeface="Consolas"/>
              </a:rPr>
              <a:t>(to))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add</a:t>
            </a:r>
            <a:r>
              <a:rPr lang="en-US" sz="1600" b="0">
                <a:solidFill>
                  <a:schemeClr val="dk1"/>
                </a:solidFill>
                <a:latin typeface="Consolas"/>
                <a:ea typeface="Consolas"/>
                <a:cs typeface="Consolas"/>
                <a:sym typeface="Consolas"/>
              </a:rPr>
              <a:t>(to);</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add</a:t>
            </a:r>
            <a:r>
              <a:rPr lang="en-US" sz="1600" b="0">
                <a:solidFill>
                  <a:schemeClr val="dk1"/>
                </a:solidFill>
                <a:latin typeface="Consolas"/>
                <a:ea typeface="Consolas"/>
                <a:cs typeface="Consolas"/>
                <a:sym typeface="Consolas"/>
              </a:rPr>
              <a:t>(to);</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a:t>
            </a:r>
            <a:endParaRPr/>
          </a:p>
        </p:txBody>
      </p:sp>
      <p:sp>
        <p:nvSpPr>
          <p:cNvPr id="580" name="Google Shape;580;p33"/>
          <p:cNvSpPr txBox="1"/>
          <p:nvPr/>
        </p:nvSpPr>
        <p:spPr>
          <a:xfrm>
            <a:off x="624025" y="1219200"/>
            <a:ext cx="5582100" cy="5461800"/>
          </a:xfrm>
          <a:prstGeom prst="rect">
            <a:avLst/>
          </a:prstGeom>
          <a:solidFill>
            <a:srgbClr val="FAFAFA"/>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a:solidFill>
                  <a:schemeClr val="dk1"/>
                </a:solidFill>
                <a:latin typeface="Consolas"/>
                <a:ea typeface="Consolas"/>
                <a:cs typeface="Consolas"/>
                <a:sym typeface="Consolas"/>
              </a:rPr>
              <a:t>dfs</a:t>
            </a:r>
            <a:r>
              <a:rPr lang="en-US" sz="1600" b="0">
                <a:solidFill>
                  <a:schemeClr val="dk1"/>
                </a:solidFill>
                <a:latin typeface="Consolas"/>
                <a:ea typeface="Consolas"/>
                <a:cs typeface="Consolas"/>
                <a:sym typeface="Consolas"/>
              </a:rPr>
              <a:t>(</a:t>
            </a:r>
            <a:r>
              <a:rPr lang="en-US" sz="1600" b="0">
                <a:solidFill>
                  <a:schemeClr val="accent3"/>
                </a:solidFill>
                <a:latin typeface="Consolas"/>
                <a:ea typeface="Consolas"/>
                <a:cs typeface="Consolas"/>
                <a:sym typeface="Consolas"/>
              </a:rPr>
              <a:t>Graph</a:t>
            </a:r>
            <a:r>
              <a:rPr lang="en-US" sz="1600" b="0">
                <a:solidFill>
                  <a:schemeClr val="dk1"/>
                </a:solidFill>
                <a:latin typeface="Consolas"/>
                <a:ea typeface="Consolas"/>
                <a:cs typeface="Consolas"/>
                <a:sym typeface="Consolas"/>
              </a:rPr>
              <a:t> graph, </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 start)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1">
                <a:solidFill>
                  <a:schemeClr val="accent3"/>
                </a:solidFill>
                <a:highlight>
                  <a:srgbClr val="E6DAFF"/>
                </a:highlight>
                <a:latin typeface="Consolas"/>
                <a:ea typeface="Consolas"/>
                <a:cs typeface="Consolas"/>
                <a:sym typeface="Consolas"/>
              </a:rPr>
              <a:t>Stack</a:t>
            </a:r>
            <a:r>
              <a:rPr lang="en-US" sz="1600" b="0">
                <a:solidFill>
                  <a:schemeClr val="dk1"/>
                </a:solidFill>
                <a:highlight>
                  <a:srgbClr val="E6DAFF"/>
                </a:highlight>
                <a:latin typeface="Consolas"/>
                <a:ea typeface="Consolas"/>
                <a:cs typeface="Consolas"/>
                <a:sym typeface="Consolas"/>
              </a:rPr>
              <a:t>&lt;</a:t>
            </a:r>
            <a:r>
              <a:rPr lang="en-US" sz="1600" b="0">
                <a:solidFill>
                  <a:schemeClr val="accent3"/>
                </a:solidFill>
                <a:highlight>
                  <a:srgbClr val="E6DAFF"/>
                </a:highlight>
                <a:latin typeface="Consolas"/>
                <a:ea typeface="Consolas"/>
                <a:cs typeface="Consolas"/>
                <a:sym typeface="Consolas"/>
              </a:rPr>
              <a:t>Vertex</a:t>
            </a:r>
            <a:r>
              <a:rPr lang="en-US" sz="1600" b="0">
                <a:solidFill>
                  <a:schemeClr val="dk1"/>
                </a:solidFill>
                <a:highlight>
                  <a:srgbClr val="E6DAFF"/>
                </a:highlight>
                <a:latin typeface="Consolas"/>
                <a:ea typeface="Consolas"/>
                <a:cs typeface="Consolas"/>
                <a:sym typeface="Consolas"/>
              </a:rPr>
              <a:t>&gt; perimeter = </a:t>
            </a:r>
            <a:r>
              <a:rPr lang="en-US" sz="1600" b="0">
                <a:solidFill>
                  <a:schemeClr val="accent2"/>
                </a:solidFill>
                <a:highlight>
                  <a:srgbClr val="E6DAFF"/>
                </a:highlight>
                <a:latin typeface="Consolas"/>
                <a:ea typeface="Consolas"/>
                <a:cs typeface="Consolas"/>
                <a:sym typeface="Consolas"/>
              </a:rPr>
              <a:t>new</a:t>
            </a:r>
            <a:r>
              <a:rPr lang="en-US" sz="1600" b="0">
                <a:solidFill>
                  <a:schemeClr val="dk1"/>
                </a:solidFill>
                <a:highlight>
                  <a:srgbClr val="E6DAFF"/>
                </a:highlight>
                <a:latin typeface="Consolas"/>
                <a:ea typeface="Consolas"/>
                <a:cs typeface="Consolas"/>
                <a:sym typeface="Consolas"/>
              </a:rPr>
              <a:t> </a:t>
            </a:r>
            <a:r>
              <a:rPr lang="en-US" sz="1600" b="1">
                <a:solidFill>
                  <a:schemeClr val="accent3"/>
                </a:solidFill>
                <a:highlight>
                  <a:srgbClr val="E6DAFF"/>
                </a:highlight>
                <a:latin typeface="Consolas"/>
                <a:ea typeface="Consolas"/>
                <a:cs typeface="Consolas"/>
                <a:sym typeface="Consolas"/>
              </a:rPr>
              <a:t>Stack</a:t>
            </a:r>
            <a:r>
              <a:rPr lang="en-US" sz="1600" b="0">
                <a:solidFill>
                  <a:schemeClr val="dk1"/>
                </a:solidFill>
                <a:highlight>
                  <a:srgbClr val="E6DAFF"/>
                </a:highlight>
                <a:latin typeface="Consolas"/>
                <a:ea typeface="Consolas"/>
                <a:cs typeface="Consolas"/>
                <a:sym typeface="Consolas"/>
              </a:rPr>
              <a:t>&lt;&gt;();</a:t>
            </a:r>
            <a:endParaRPr>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Set</a:t>
            </a:r>
            <a:r>
              <a:rPr lang="en-US" sz="1600" b="0">
                <a:solidFill>
                  <a:schemeClr val="dk1"/>
                </a:solidFill>
                <a:latin typeface="Consolas"/>
                <a:ea typeface="Consolas"/>
                <a:cs typeface="Consolas"/>
                <a:sym typeface="Consolas"/>
              </a:rPr>
              <a:t>&lt;</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&gt; visited = </a:t>
            </a:r>
            <a:r>
              <a:rPr lang="en-US" sz="1600" b="0">
                <a:solidFill>
                  <a:schemeClr val="accent2"/>
                </a:solidFill>
                <a:latin typeface="Consolas"/>
                <a:ea typeface="Consolas"/>
                <a:cs typeface="Consolas"/>
                <a:sym typeface="Consolas"/>
              </a:rPr>
              <a:t>new</a:t>
            </a: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Set</a:t>
            </a:r>
            <a:r>
              <a:rPr lang="en-US" sz="1600" b="0">
                <a:solidFill>
                  <a:schemeClr val="dk1"/>
                </a:solidFill>
                <a:latin typeface="Consolas"/>
                <a:ea typeface="Consolas"/>
                <a:cs typeface="Consolas"/>
                <a:sym typeface="Consolas"/>
              </a:rPr>
              <a:t>&lt;&gt;();  </a:t>
            </a:r>
            <a:endParaRPr/>
          </a:p>
          <a:p>
            <a:pPr marL="0" marR="0" lvl="0" indent="0" algn="l" rtl="0">
              <a:lnSpc>
                <a:spcPct val="120000"/>
              </a:lnSpc>
              <a:spcBef>
                <a:spcPts val="0"/>
              </a:spcBef>
              <a:spcAft>
                <a:spcPts val="0"/>
              </a:spcAft>
              <a:buClr>
                <a:srgbClr val="4B2A85"/>
              </a:buClr>
              <a:buSzPts val="960"/>
              <a:buFont typeface="Noto Sans Symbols"/>
              <a:buNone/>
            </a:pPr>
            <a:endParaRPr sz="1600" b="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add</a:t>
            </a:r>
            <a:r>
              <a:rPr lang="en-US" sz="1600" b="0">
                <a:solidFill>
                  <a:schemeClr val="dk1"/>
                </a:solidFill>
                <a:latin typeface="Consolas"/>
                <a:ea typeface="Consolas"/>
                <a:cs typeface="Consolas"/>
                <a:sym typeface="Consolas"/>
              </a:rPr>
              <a:t>(start);</a:t>
            </a:r>
            <a:endParaRPr/>
          </a:p>
          <a:p>
            <a:pPr marL="0" marR="0" lvl="0" indent="0" algn="l" rtl="0">
              <a:lnSpc>
                <a:spcPct val="120000"/>
              </a:lnSpc>
              <a:spcBef>
                <a:spcPts val="0"/>
              </a:spcBef>
              <a:spcAft>
                <a:spcPts val="0"/>
              </a:spcAft>
              <a:buClr>
                <a:srgbClr val="4B2A85"/>
              </a:buClr>
              <a:buSzPts val="960"/>
              <a:buFont typeface="Noto Sans Symbols"/>
              <a:buNone/>
            </a:pPr>
            <a:endParaRPr sz="1600" b="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while</a:t>
            </a:r>
            <a:r>
              <a:rPr lang="en-US" sz="1600" b="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isEmpty</a:t>
            </a:r>
            <a:r>
              <a:rPr lang="en-US" sz="1600" b="0">
                <a:solidFill>
                  <a:schemeClr val="dk1"/>
                </a:solidFill>
                <a:latin typeface="Consolas"/>
                <a:ea typeface="Consolas"/>
                <a:cs typeface="Consolas"/>
                <a:sym typeface="Consolas"/>
              </a:rPr>
              <a: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 from = perimeter.</a:t>
            </a:r>
            <a:r>
              <a:rPr lang="en-US" sz="1600" b="1">
                <a:solidFill>
                  <a:schemeClr val="dk1"/>
                </a:solidFill>
                <a:latin typeface="Consolas"/>
                <a:ea typeface="Consolas"/>
                <a:cs typeface="Consolas"/>
                <a:sym typeface="Consolas"/>
              </a:rPr>
              <a:t>remove</a:t>
            </a:r>
            <a:r>
              <a:rPr lang="en-US" sz="1600" b="0">
                <a:solidFill>
                  <a:schemeClr val="dk1"/>
                </a:solidFill>
                <a:latin typeface="Consolas"/>
                <a:ea typeface="Consolas"/>
                <a:cs typeface="Consolas"/>
                <a:sym typeface="Consolas"/>
              </a:rPr>
              <a:t>();</a:t>
            </a:r>
            <a:endParaRPr sz="1600" b="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a:solidFill>
                  <a:schemeClr val="dk1"/>
                </a:solidFill>
                <a:latin typeface="Consolas"/>
                <a:ea typeface="Consolas"/>
                <a:cs typeface="Consolas"/>
                <a:sym typeface="Consolas"/>
              </a:rPr>
              <a:t>	</a:t>
            </a:r>
            <a:r>
              <a:rPr lang="en-US" sz="1600">
                <a:solidFill>
                  <a:schemeClr val="accent2"/>
                </a:solidFill>
                <a:latin typeface="Consolas"/>
                <a:ea typeface="Consolas"/>
                <a:cs typeface="Consolas"/>
                <a:sym typeface="Consolas"/>
              </a:rPr>
              <a:t>if (!visted.contains(from)) {</a:t>
            </a:r>
            <a:endParaRPr sz="160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for</a:t>
            </a: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Edge</a:t>
            </a:r>
            <a:r>
              <a:rPr lang="en-US" sz="1600" b="0">
                <a:solidFill>
                  <a:schemeClr val="dk1"/>
                </a:solidFill>
                <a:latin typeface="Consolas"/>
                <a:ea typeface="Consolas"/>
                <a:cs typeface="Consolas"/>
                <a:sym typeface="Consolas"/>
              </a:rPr>
              <a:t> edge:graph.</a:t>
            </a:r>
            <a:r>
              <a:rPr lang="en-US" sz="1600" b="1">
                <a:solidFill>
                  <a:schemeClr val="dk1"/>
                </a:solidFill>
                <a:latin typeface="Consolas"/>
                <a:ea typeface="Consolas"/>
                <a:cs typeface="Consolas"/>
                <a:sym typeface="Consolas"/>
              </a:rPr>
              <a:t>edgesFrom</a:t>
            </a:r>
            <a:r>
              <a:rPr lang="en-US" sz="1600" b="0">
                <a:solidFill>
                  <a:schemeClr val="dk1"/>
                </a:solidFill>
                <a:latin typeface="Consolas"/>
                <a:ea typeface="Consolas"/>
                <a:cs typeface="Consolas"/>
                <a:sym typeface="Consolas"/>
              </a:rPr>
              <a:t>(from))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 to = edge.</a:t>
            </a:r>
            <a:r>
              <a:rPr lang="en-US" sz="1600" b="1">
                <a:solidFill>
                  <a:schemeClr val="dk1"/>
                </a:solidFill>
                <a:latin typeface="Consolas"/>
                <a:ea typeface="Consolas"/>
                <a:cs typeface="Consolas"/>
                <a:sym typeface="Consolas"/>
              </a:rPr>
              <a:t>to();</a:t>
            </a:r>
            <a:endParaRPr sz="1600" b="1">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a:solidFill>
                  <a:schemeClr val="dk1"/>
                </a:solidFill>
                <a:latin typeface="Consolas"/>
                <a:ea typeface="Consolas"/>
                <a:cs typeface="Consolas"/>
                <a:sym typeface="Consolas"/>
              </a:rPr>
              <a:t>		</a:t>
            </a:r>
            <a:r>
              <a:rPr lang="en-US" sz="1600">
                <a:solidFill>
                  <a:schemeClr val="dk1"/>
                </a:solidFill>
                <a:latin typeface="Consolas"/>
                <a:ea typeface="Consolas"/>
                <a:cs typeface="Consolas"/>
                <a:sym typeface="Consolas"/>
              </a:rPr>
              <a:t>perimeter</a:t>
            </a:r>
            <a:r>
              <a:rPr lang="en-US" sz="1600" b="1">
                <a:solidFill>
                  <a:schemeClr val="dk1"/>
                </a:solidFill>
                <a:latin typeface="Consolas"/>
                <a:ea typeface="Consolas"/>
                <a:cs typeface="Consolas"/>
                <a:sym typeface="Consolas"/>
              </a:rPr>
              <a:t>.add(to)</a:t>
            </a:r>
            <a:endParaRPr sz="1600" b="1">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a:solidFill>
                  <a:schemeClr val="dk1"/>
                </a:solidFill>
                <a:latin typeface="Consolas"/>
                <a:ea typeface="Consolas"/>
                <a:cs typeface="Consolas"/>
                <a:sym typeface="Consolas"/>
              </a:rPr>
              <a:t>      }</a:t>
            </a:r>
            <a:endParaRPr sz="1600" b="1">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endParaRPr sz="1600" b="1">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a:solidFill>
                  <a:schemeClr val="dk1"/>
                </a:solidFill>
                <a:latin typeface="Consolas"/>
                <a:ea typeface="Consolas"/>
                <a:cs typeface="Consolas"/>
                <a:sym typeface="Consolas"/>
              </a:rPr>
              <a:t>      visited.add(from);</a:t>
            </a:r>
            <a:endParaRPr sz="1600" b="1">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a:solidFill>
                  <a:schemeClr val="dk1"/>
                </a:solidFill>
                <a:latin typeface="Consolas"/>
                <a:ea typeface="Consolas"/>
                <a:cs typeface="Consolas"/>
                <a:sym typeface="Consolas"/>
              </a:rPr>
              <a:t>    }</a:t>
            </a:r>
            <a:endParaRPr sz="1600" b="1">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a:solidFill>
                  <a:schemeClr val="dk1"/>
                </a:solidFill>
                <a:latin typeface="Consolas"/>
                <a:ea typeface="Consolas"/>
                <a:cs typeface="Consolas"/>
                <a:sym typeface="Consolas"/>
              </a:rPr>
              <a:t>  }</a:t>
            </a:r>
            <a:endParaRPr sz="1600" b="1">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a:solidFill>
                  <a:schemeClr val="dk1"/>
                </a:solidFill>
                <a:latin typeface="Consolas"/>
                <a:ea typeface="Consolas"/>
                <a:cs typeface="Consolas"/>
                <a:sym typeface="Consolas"/>
              </a:rPr>
              <a:t>}</a:t>
            </a:r>
            <a:endParaRPr sz="1600" b="1">
              <a:solidFill>
                <a:schemeClr val="dk1"/>
              </a:solidFill>
              <a:latin typeface="Consolas"/>
              <a:ea typeface="Consolas"/>
              <a:cs typeface="Consolas"/>
              <a:sym typeface="Consola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34"/>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Recap: Graph Traversals</a:t>
            </a:r>
            <a:endParaRPr/>
          </a:p>
        </p:txBody>
      </p:sp>
      <p:sp>
        <p:nvSpPr>
          <p:cNvPr id="591" name="Google Shape;591;p34"/>
          <p:cNvSpPr/>
          <p:nvPr/>
        </p:nvSpPr>
        <p:spPr>
          <a:xfrm>
            <a:off x="6348844" y="1700085"/>
            <a:ext cx="5091547" cy="2577580"/>
          </a:xfrm>
          <a:prstGeom prst="rect">
            <a:avLst/>
          </a:prstGeom>
          <a:solidFill>
            <a:srgbClr val="B6A47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b="1" i="1" dirty="0">
                <a:solidFill>
                  <a:schemeClr val="lt1"/>
                </a:solidFill>
                <a:latin typeface="Quattrocento Sans"/>
                <a:ea typeface="Quattrocento Sans"/>
                <a:cs typeface="Quattrocento Sans"/>
                <a:sym typeface="Quattrocento Sans"/>
              </a:rPr>
              <a:t>BFS</a:t>
            </a:r>
            <a:endParaRPr dirty="0"/>
          </a:p>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(Iterative)</a:t>
            </a:r>
            <a:endParaRPr dirty="0"/>
          </a:p>
          <a:p>
            <a:pPr marL="0" marR="0" lvl="0" indent="0" algn="ctr" rtl="0">
              <a:spcBef>
                <a:spcPts val="0"/>
              </a:spcBef>
              <a:spcAft>
                <a:spcPts val="0"/>
              </a:spcAft>
              <a:buNone/>
            </a:pPr>
            <a:endParaRPr sz="1800" dirty="0">
              <a:solidFill>
                <a:schemeClr val="lt1"/>
              </a:solidFill>
              <a:latin typeface="Quattrocento Sans"/>
              <a:ea typeface="Quattrocento Sans"/>
              <a:cs typeface="Quattrocento Sans"/>
              <a:sym typeface="Quattrocento Sans"/>
            </a:endParaRPr>
          </a:p>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Quattrocento Sans"/>
                <a:ea typeface="Quattrocento Sans"/>
                <a:cs typeface="Quattrocento Sans"/>
                <a:sym typeface="Quattrocento Sans"/>
              </a:rPr>
              <a:t>Explore layer-by-layer: examine every node at a certain distance from start, then examine nodes that are one level farther </a:t>
            </a:r>
            <a:endParaRPr dirty="0"/>
          </a:p>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Quattrocento Sans"/>
                <a:ea typeface="Quattrocento Sans"/>
                <a:cs typeface="Quattrocento Sans"/>
                <a:sym typeface="Quattrocento Sans"/>
              </a:rPr>
              <a:t>Uses a </a:t>
            </a:r>
            <a:r>
              <a:rPr lang="en-US" sz="1800" b="1" u="sng" dirty="0">
                <a:solidFill>
                  <a:schemeClr val="lt1"/>
                </a:solidFill>
                <a:latin typeface="Quattrocento Sans"/>
                <a:ea typeface="Quattrocento Sans"/>
                <a:cs typeface="Quattrocento Sans"/>
                <a:sym typeface="Quattrocento Sans"/>
              </a:rPr>
              <a:t>queue</a:t>
            </a:r>
            <a:r>
              <a:rPr lang="en-US" sz="1800" dirty="0">
                <a:solidFill>
                  <a:schemeClr val="lt1"/>
                </a:solidFill>
                <a:latin typeface="Quattrocento Sans"/>
                <a:ea typeface="Quattrocento Sans"/>
                <a:cs typeface="Quattrocento Sans"/>
                <a:sym typeface="Quattrocento Sans"/>
              </a:rPr>
              <a:t>!</a:t>
            </a:r>
            <a:endParaRPr dirty="0"/>
          </a:p>
          <a:p>
            <a:pPr marL="0" marR="0" lvl="0" indent="0" algn="ctr" rtl="0">
              <a:spcBef>
                <a:spcPts val="0"/>
              </a:spcBef>
              <a:spcAft>
                <a:spcPts val="0"/>
              </a:spcAft>
              <a:buNone/>
            </a:pPr>
            <a:endParaRPr sz="1800" dirty="0">
              <a:solidFill>
                <a:schemeClr val="lt1"/>
              </a:solidFill>
              <a:latin typeface="Quattrocento Sans"/>
              <a:ea typeface="Quattrocento Sans"/>
              <a:cs typeface="Quattrocento Sans"/>
              <a:sym typeface="Quattrocento Sans"/>
            </a:endParaRPr>
          </a:p>
        </p:txBody>
      </p:sp>
      <p:sp>
        <p:nvSpPr>
          <p:cNvPr id="592" name="Google Shape;592;p34"/>
          <p:cNvSpPr/>
          <p:nvPr/>
        </p:nvSpPr>
        <p:spPr>
          <a:xfrm>
            <a:off x="751608" y="1700085"/>
            <a:ext cx="5344391" cy="2577580"/>
          </a:xfrm>
          <a:prstGeom prst="rect">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b="1" i="1">
                <a:solidFill>
                  <a:schemeClr val="lt1"/>
                </a:solidFill>
                <a:latin typeface="Quattrocento Sans"/>
                <a:ea typeface="Quattrocento Sans"/>
                <a:cs typeface="Quattrocento Sans"/>
                <a:sym typeface="Quattrocento Sans"/>
              </a:rPr>
              <a:t>DFS</a:t>
            </a:r>
            <a:endParaRPr>
              <a:solidFill>
                <a:schemeClr val="lt1"/>
              </a:solidFill>
            </a:endParaRPr>
          </a:p>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(Iterative)</a:t>
            </a:r>
            <a:endParaRPr>
              <a:solidFill>
                <a:schemeClr val="lt1"/>
              </a:solidFill>
            </a:endParaRPr>
          </a:p>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Quattrocento Sans"/>
                <a:ea typeface="Quattrocento Sans"/>
                <a:cs typeface="Quattrocento Sans"/>
                <a:sym typeface="Quattrocento Sans"/>
              </a:rPr>
              <a:t>Follow a “choice” all the way to the end, then come back to revisit other choices</a:t>
            </a:r>
            <a:endParaRPr>
              <a:solidFill>
                <a:schemeClr val="lt1"/>
              </a:solidFil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Quattrocento Sans"/>
                <a:ea typeface="Quattrocento Sans"/>
                <a:cs typeface="Quattrocento Sans"/>
                <a:sym typeface="Quattrocento Sans"/>
              </a:rPr>
              <a:t>Uses a </a:t>
            </a:r>
            <a:r>
              <a:rPr lang="en-US" sz="1800" b="1" u="sng">
                <a:solidFill>
                  <a:schemeClr val="lt1"/>
                </a:solidFill>
                <a:latin typeface="Quattrocento Sans"/>
                <a:ea typeface="Quattrocento Sans"/>
                <a:cs typeface="Quattrocento Sans"/>
                <a:sym typeface="Quattrocento Sans"/>
              </a:rPr>
              <a:t>stack</a:t>
            </a:r>
            <a:r>
              <a:rPr lang="en-US" sz="1800">
                <a:solidFill>
                  <a:schemeClr val="lt1"/>
                </a:solidFill>
                <a:latin typeface="Quattrocento Sans"/>
                <a:ea typeface="Quattrocento Sans"/>
                <a:cs typeface="Quattrocento Sans"/>
                <a:sym typeface="Quattrocento Sans"/>
              </a:rPr>
              <a:t>!</a:t>
            </a:r>
            <a:endParaRPr>
              <a:solidFill>
                <a:schemeClr val="lt1"/>
              </a:solidFill>
            </a:endParaRPr>
          </a:p>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93" name="Google Shape;593;p34"/>
          <p:cNvSpPr/>
          <p:nvPr/>
        </p:nvSpPr>
        <p:spPr>
          <a:xfrm>
            <a:off x="4066311" y="3612011"/>
            <a:ext cx="1776846" cy="1018309"/>
          </a:xfrm>
          <a:prstGeom prst="roundRect">
            <a:avLst>
              <a:gd name="adj" fmla="val 16667"/>
            </a:avLst>
          </a:prstGeom>
          <a:solidFill>
            <a:srgbClr val="4C328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i="1">
                <a:solidFill>
                  <a:schemeClr val="lt1"/>
                </a:solidFill>
                <a:latin typeface="Quattrocento Sans"/>
                <a:ea typeface="Quattrocento Sans"/>
                <a:cs typeface="Quattrocento Sans"/>
                <a:sym typeface="Quattrocento Sans"/>
              </a:rPr>
              <a:t>DFS</a:t>
            </a:r>
            <a:endParaRPr sz="4800" b="1" i="1">
              <a:solidFill>
                <a:schemeClr val="lt1"/>
              </a:solidFill>
              <a:latin typeface="Quattrocento Sans"/>
              <a:ea typeface="Quattrocento Sans"/>
              <a:cs typeface="Quattrocento Sans"/>
              <a:sym typeface="Quattrocento Sans"/>
            </a:endParaRPr>
          </a:p>
          <a:p>
            <a:pPr marL="0" marR="0" lvl="0" indent="0" algn="ctr" rtl="0">
              <a:spcBef>
                <a:spcPts val="0"/>
              </a:spcBef>
              <a:spcAft>
                <a:spcPts val="0"/>
              </a:spcAft>
              <a:buNone/>
            </a:pPr>
            <a:r>
              <a:rPr lang="en-US" sz="1400">
                <a:solidFill>
                  <a:schemeClr val="lt1"/>
                </a:solidFill>
                <a:latin typeface="Quattrocento Sans"/>
                <a:ea typeface="Quattrocento Sans"/>
                <a:cs typeface="Quattrocento Sans"/>
                <a:sym typeface="Quattrocento Sans"/>
              </a:rPr>
              <a:t>(Recursive)</a:t>
            </a:r>
            <a:endParaRPr/>
          </a:p>
        </p:txBody>
      </p:sp>
      <p:grpSp>
        <p:nvGrpSpPr>
          <p:cNvPr id="594" name="Google Shape;594;p34"/>
          <p:cNvGrpSpPr/>
          <p:nvPr/>
        </p:nvGrpSpPr>
        <p:grpSpPr>
          <a:xfrm>
            <a:off x="5843025" y="4272554"/>
            <a:ext cx="5778300" cy="307800"/>
            <a:chOff x="5843025" y="6396325"/>
            <a:chExt cx="5778300" cy="307800"/>
          </a:xfrm>
        </p:grpSpPr>
        <p:sp>
          <p:nvSpPr>
            <p:cNvPr id="595" name="Google Shape;595;p34"/>
            <p:cNvSpPr txBox="1"/>
            <p:nvPr/>
          </p:nvSpPr>
          <p:spPr>
            <a:xfrm>
              <a:off x="6167925" y="6396325"/>
              <a:ext cx="54534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a:solidFill>
                    <a:schemeClr val="dk1"/>
                  </a:solidFill>
                  <a:latin typeface="Quattrocento Sans"/>
                  <a:ea typeface="Quattrocento Sans"/>
                  <a:cs typeface="Quattrocento Sans"/>
                  <a:sym typeface="Quattrocento Sans"/>
                </a:rPr>
                <a:t>On huge graphs, might overflow the call stack</a:t>
              </a:r>
              <a:endParaRPr dirty="0"/>
            </a:p>
          </p:txBody>
        </p:sp>
        <p:cxnSp>
          <p:nvCxnSpPr>
            <p:cNvPr id="596" name="Google Shape;596;p34"/>
            <p:cNvCxnSpPr>
              <a:stCxn id="595" idx="1"/>
            </p:cNvCxnSpPr>
            <p:nvPr/>
          </p:nvCxnSpPr>
          <p:spPr>
            <a:xfrm rot="10800000">
              <a:off x="5843025" y="6550225"/>
              <a:ext cx="324900" cy="0"/>
            </a:xfrm>
            <a:prstGeom prst="straightConnector1">
              <a:avLst/>
            </a:prstGeom>
            <a:noFill/>
            <a:ln w="28575" cap="flat" cmpd="sng">
              <a:solidFill>
                <a:srgbClr val="4C3283"/>
              </a:solidFill>
              <a:prstDash val="solid"/>
              <a:round/>
              <a:headEnd type="none" w="sm" len="sm"/>
              <a:tailEnd type="triangl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25" name="Rectangle 24">
            <a:extLst>
              <a:ext uri="{FF2B5EF4-FFF2-40B4-BE49-F238E27FC236}">
                <a16:creationId xmlns:a16="http://schemas.microsoft.com/office/drawing/2014/main" id="{80C26244-8177-B021-E21B-C9B9204460E7}"/>
              </a:ext>
            </a:extLst>
          </p:cNvPr>
          <p:cNvSpPr/>
          <p:nvPr/>
        </p:nvSpPr>
        <p:spPr>
          <a:xfrm>
            <a:off x="8086782" y="1122744"/>
            <a:ext cx="3675457" cy="49789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E"/>
          </a:p>
        </p:txBody>
      </p:sp>
      <p:sp>
        <p:nvSpPr>
          <p:cNvPr id="620" name="Google Shape;620;p37"/>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Topological Sort</a:t>
            </a:r>
            <a:endParaRPr dirty="0"/>
          </a:p>
        </p:txBody>
      </p:sp>
      <p:sp>
        <p:nvSpPr>
          <p:cNvPr id="621" name="Google Shape;621;p37"/>
          <p:cNvSpPr txBox="1">
            <a:spLocks noGrp="1"/>
          </p:cNvSpPr>
          <p:nvPr>
            <p:ph type="body" idx="1"/>
          </p:nvPr>
        </p:nvSpPr>
        <p:spPr>
          <a:xfrm>
            <a:off x="838200" y="1429384"/>
            <a:ext cx="6772500" cy="4972200"/>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1600"/>
              </a:spcBef>
              <a:spcAft>
                <a:spcPts val="0"/>
              </a:spcAft>
              <a:buNone/>
            </a:pPr>
            <a:r>
              <a:rPr lang="en-GB" dirty="0"/>
              <a:t>A Directed Acyclic Graph (DAG) : A directed graph (digraph) without any cycles</a:t>
            </a:r>
          </a:p>
          <a:p>
            <a:pPr marL="0" lvl="0" indent="0" algn="l" rtl="0">
              <a:lnSpc>
                <a:spcPct val="90000"/>
              </a:lnSpc>
              <a:spcBef>
                <a:spcPts val="1600"/>
              </a:spcBef>
              <a:spcAft>
                <a:spcPts val="0"/>
              </a:spcAft>
              <a:buNone/>
            </a:pPr>
            <a:r>
              <a:rPr lang="en-US" dirty="0"/>
              <a:t>A DAG encodes a “dependency graph”</a:t>
            </a:r>
            <a:endParaRPr dirty="0"/>
          </a:p>
          <a:p>
            <a:pPr marL="265176" lvl="1" indent="-137159" algn="l" rtl="0">
              <a:lnSpc>
                <a:spcPct val="90000"/>
              </a:lnSpc>
              <a:spcBef>
                <a:spcPts val="400"/>
              </a:spcBef>
              <a:spcAft>
                <a:spcPts val="0"/>
              </a:spcAft>
              <a:buSzPts val="1800"/>
              <a:buChar char="○"/>
            </a:pPr>
            <a:r>
              <a:rPr lang="en-US" dirty="0"/>
              <a:t>An edge (u, v) means u must precede v</a:t>
            </a:r>
            <a:endParaRPr dirty="0"/>
          </a:p>
          <a:p>
            <a:pPr marL="265176" lvl="1" indent="-137159" algn="l" rtl="0">
              <a:lnSpc>
                <a:spcPct val="90000"/>
              </a:lnSpc>
              <a:spcBef>
                <a:spcPts val="600"/>
              </a:spcBef>
              <a:spcAft>
                <a:spcPts val="0"/>
              </a:spcAft>
              <a:buSzPts val="1800"/>
              <a:buChar char="○"/>
            </a:pPr>
            <a:r>
              <a:rPr lang="en-US" dirty="0"/>
              <a:t>A topological sort </a:t>
            </a:r>
            <a:r>
              <a:rPr lang="en-US" altLang="zh-CN" dirty="0"/>
              <a:t>or </a:t>
            </a:r>
            <a:r>
              <a:rPr lang="en-US" dirty="0"/>
              <a:t>topological ordering of a DAG gives a total node ordering that </a:t>
            </a:r>
            <a:r>
              <a:rPr lang="en-US" b="1" dirty="0"/>
              <a:t>respects dependencies</a:t>
            </a:r>
            <a:br>
              <a:rPr lang="en-US" b="1" dirty="0"/>
            </a:br>
            <a:endParaRPr lang="en-GB" dirty="0"/>
          </a:p>
          <a:p>
            <a:pPr marL="0" lvl="0" indent="0" algn="l" rtl="0">
              <a:lnSpc>
                <a:spcPct val="90000"/>
              </a:lnSpc>
              <a:spcBef>
                <a:spcPts val="1600"/>
              </a:spcBef>
              <a:spcAft>
                <a:spcPts val="0"/>
              </a:spcAft>
              <a:buNone/>
            </a:pPr>
            <a:r>
              <a:rPr lang="en-GB" dirty="0"/>
              <a:t>Applications:</a:t>
            </a:r>
          </a:p>
          <a:p>
            <a:pPr marL="265176" lvl="1" indent="-137159" algn="l" rtl="0">
              <a:lnSpc>
                <a:spcPct val="90000"/>
              </a:lnSpc>
              <a:spcBef>
                <a:spcPts val="600"/>
              </a:spcBef>
              <a:spcAft>
                <a:spcPts val="0"/>
              </a:spcAft>
              <a:buSzPts val="1800"/>
              <a:buChar char="○"/>
            </a:pPr>
            <a:r>
              <a:rPr lang="en-US" dirty="0"/>
              <a:t>Compiling multiple Java files</a:t>
            </a:r>
            <a:endParaRPr dirty="0"/>
          </a:p>
          <a:p>
            <a:pPr marL="265176" lvl="1" indent="-137159" algn="l" rtl="0">
              <a:lnSpc>
                <a:spcPct val="90000"/>
              </a:lnSpc>
              <a:spcBef>
                <a:spcPts val="600"/>
              </a:spcBef>
              <a:spcAft>
                <a:spcPts val="0"/>
              </a:spcAft>
              <a:buSzPts val="1800"/>
              <a:buChar char="○"/>
            </a:pPr>
            <a:r>
              <a:rPr lang="en-US" dirty="0"/>
              <a:t>Multi-job Workflows</a:t>
            </a:r>
            <a:endParaRPr dirty="0"/>
          </a:p>
        </p:txBody>
      </p:sp>
      <p:grpSp>
        <p:nvGrpSpPr>
          <p:cNvPr id="622" name="Google Shape;622;p37"/>
          <p:cNvGrpSpPr/>
          <p:nvPr/>
        </p:nvGrpSpPr>
        <p:grpSpPr>
          <a:xfrm>
            <a:off x="9337243" y="1731231"/>
            <a:ext cx="1666253" cy="1323836"/>
            <a:chOff x="9337243" y="2135533"/>
            <a:chExt cx="1666253" cy="1323836"/>
          </a:xfrm>
        </p:grpSpPr>
        <p:sp>
          <p:nvSpPr>
            <p:cNvPr id="623" name="Google Shape;623;p37"/>
            <p:cNvSpPr/>
            <p:nvPr/>
          </p:nvSpPr>
          <p:spPr>
            <a:xfrm>
              <a:off x="9337243" y="2135533"/>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A</a:t>
              </a:r>
              <a:endParaRPr/>
            </a:p>
          </p:txBody>
        </p:sp>
        <p:cxnSp>
          <p:nvCxnSpPr>
            <p:cNvPr id="624" name="Google Shape;624;p37"/>
            <p:cNvCxnSpPr>
              <a:stCxn id="623" idx="3"/>
              <a:endCxn id="625" idx="1"/>
            </p:cNvCxnSpPr>
            <p:nvPr/>
          </p:nvCxnSpPr>
          <p:spPr>
            <a:xfrm>
              <a:off x="9761443" y="2293333"/>
              <a:ext cx="817800" cy="504000"/>
            </a:xfrm>
            <a:prstGeom prst="straightConnector1">
              <a:avLst/>
            </a:prstGeom>
            <a:noFill/>
            <a:ln w="28575" cap="flat" cmpd="sng">
              <a:solidFill>
                <a:srgbClr val="A48DD3"/>
              </a:solidFill>
              <a:prstDash val="solid"/>
              <a:round/>
              <a:headEnd type="none" w="sm" len="sm"/>
              <a:tailEnd type="triangle" w="lg" len="lg"/>
            </a:ln>
          </p:spPr>
        </p:cxnSp>
        <p:sp>
          <p:nvSpPr>
            <p:cNvPr id="626" name="Google Shape;626;p37"/>
            <p:cNvSpPr/>
            <p:nvPr/>
          </p:nvSpPr>
          <p:spPr>
            <a:xfrm>
              <a:off x="9549380" y="3143769"/>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B</a:t>
              </a:r>
              <a:endParaRPr/>
            </a:p>
          </p:txBody>
        </p:sp>
        <p:cxnSp>
          <p:nvCxnSpPr>
            <p:cNvPr id="627" name="Google Shape;627;p37"/>
            <p:cNvCxnSpPr>
              <a:stCxn id="626" idx="3"/>
              <a:endCxn id="625" idx="1"/>
            </p:cNvCxnSpPr>
            <p:nvPr/>
          </p:nvCxnSpPr>
          <p:spPr>
            <a:xfrm rot="10800000" flipH="1">
              <a:off x="9973580" y="2797569"/>
              <a:ext cx="605700" cy="504000"/>
            </a:xfrm>
            <a:prstGeom prst="straightConnector1">
              <a:avLst/>
            </a:prstGeom>
            <a:noFill/>
            <a:ln w="28575" cap="flat" cmpd="sng">
              <a:solidFill>
                <a:srgbClr val="A48DD3"/>
              </a:solidFill>
              <a:prstDash val="solid"/>
              <a:round/>
              <a:headEnd type="none" w="sm" len="sm"/>
              <a:tailEnd type="triangle" w="lg" len="lg"/>
            </a:ln>
          </p:spPr>
        </p:cxnSp>
        <p:sp>
          <p:nvSpPr>
            <p:cNvPr id="625" name="Google Shape;625;p37"/>
            <p:cNvSpPr/>
            <p:nvPr/>
          </p:nvSpPr>
          <p:spPr>
            <a:xfrm>
              <a:off x="10579296" y="2639651"/>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C</a:t>
              </a:r>
              <a:endParaRPr/>
            </a:p>
          </p:txBody>
        </p:sp>
        <p:cxnSp>
          <p:nvCxnSpPr>
            <p:cNvPr id="628" name="Google Shape;628;p37"/>
            <p:cNvCxnSpPr>
              <a:stCxn id="623" idx="2"/>
              <a:endCxn id="626" idx="0"/>
            </p:cNvCxnSpPr>
            <p:nvPr/>
          </p:nvCxnSpPr>
          <p:spPr>
            <a:xfrm>
              <a:off x="9549343" y="2451133"/>
              <a:ext cx="212100" cy="692700"/>
            </a:xfrm>
            <a:prstGeom prst="straightConnector1">
              <a:avLst/>
            </a:prstGeom>
            <a:noFill/>
            <a:ln w="28575" cap="flat" cmpd="sng">
              <a:solidFill>
                <a:srgbClr val="A48DD3"/>
              </a:solidFill>
              <a:prstDash val="solid"/>
              <a:round/>
              <a:headEnd type="none" w="sm" len="sm"/>
              <a:tailEnd type="triangle" w="lg" len="lg"/>
            </a:ln>
          </p:spPr>
        </p:cxnSp>
      </p:grpSp>
      <p:grpSp>
        <p:nvGrpSpPr>
          <p:cNvPr id="629" name="Google Shape;629;p37"/>
          <p:cNvGrpSpPr/>
          <p:nvPr/>
        </p:nvGrpSpPr>
        <p:grpSpPr>
          <a:xfrm>
            <a:off x="8204637" y="1517506"/>
            <a:ext cx="3382238" cy="1672501"/>
            <a:chOff x="8204637" y="1921808"/>
            <a:chExt cx="3382238" cy="1672501"/>
          </a:xfrm>
        </p:grpSpPr>
        <p:sp>
          <p:nvSpPr>
            <p:cNvPr id="630" name="Google Shape;630;p37"/>
            <p:cNvSpPr/>
            <p:nvPr/>
          </p:nvSpPr>
          <p:spPr>
            <a:xfrm>
              <a:off x="10070679" y="1921808"/>
              <a:ext cx="1310400" cy="340500"/>
            </a:xfrm>
            <a:prstGeom prst="wedgeRoundRectCallout">
              <a:avLst>
                <a:gd name="adj1" fmla="val -45299"/>
                <a:gd name="adj2" fmla="val 97384"/>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A before C</a:t>
              </a:r>
              <a:endParaRPr/>
            </a:p>
          </p:txBody>
        </p:sp>
        <p:sp>
          <p:nvSpPr>
            <p:cNvPr id="631" name="Google Shape;631;p37"/>
            <p:cNvSpPr/>
            <p:nvPr/>
          </p:nvSpPr>
          <p:spPr>
            <a:xfrm>
              <a:off x="10276475" y="3253809"/>
              <a:ext cx="1310400" cy="340500"/>
            </a:xfrm>
            <a:prstGeom prst="wedgeRoundRectCallout">
              <a:avLst>
                <a:gd name="adj1" fmla="val -48017"/>
                <a:gd name="adj2" fmla="val -80523"/>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B before C</a:t>
              </a:r>
              <a:endParaRPr/>
            </a:p>
          </p:txBody>
        </p:sp>
        <p:sp>
          <p:nvSpPr>
            <p:cNvPr id="632" name="Google Shape;632;p37"/>
            <p:cNvSpPr/>
            <p:nvPr/>
          </p:nvSpPr>
          <p:spPr>
            <a:xfrm>
              <a:off x="8204637" y="2766469"/>
              <a:ext cx="1310400" cy="340500"/>
            </a:xfrm>
            <a:prstGeom prst="wedgeRoundRectCallout">
              <a:avLst>
                <a:gd name="adj1" fmla="val 48035"/>
                <a:gd name="adj2" fmla="val -90987"/>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A before B</a:t>
              </a:r>
              <a:endParaRPr/>
            </a:p>
          </p:txBody>
        </p:sp>
      </p:grpSp>
      <p:grpSp>
        <p:nvGrpSpPr>
          <p:cNvPr id="633" name="Google Shape;633;p37"/>
          <p:cNvGrpSpPr/>
          <p:nvPr/>
        </p:nvGrpSpPr>
        <p:grpSpPr>
          <a:xfrm>
            <a:off x="9251755" y="4066278"/>
            <a:ext cx="1988504" cy="328105"/>
            <a:chOff x="9090876" y="4678533"/>
            <a:chExt cx="1988504" cy="328105"/>
          </a:xfrm>
        </p:grpSpPr>
        <p:sp>
          <p:nvSpPr>
            <p:cNvPr id="634" name="Google Shape;634;p37"/>
            <p:cNvSpPr/>
            <p:nvPr/>
          </p:nvSpPr>
          <p:spPr>
            <a:xfrm>
              <a:off x="9090876" y="4691038"/>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A</a:t>
              </a:r>
              <a:endParaRPr/>
            </a:p>
          </p:txBody>
        </p:sp>
        <p:sp>
          <p:nvSpPr>
            <p:cNvPr id="635" name="Google Shape;635;p37"/>
            <p:cNvSpPr/>
            <p:nvPr/>
          </p:nvSpPr>
          <p:spPr>
            <a:xfrm>
              <a:off x="9873028" y="4691038"/>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B</a:t>
              </a:r>
              <a:endParaRPr/>
            </a:p>
          </p:txBody>
        </p:sp>
        <p:sp>
          <p:nvSpPr>
            <p:cNvPr id="636" name="Google Shape;636;p37"/>
            <p:cNvSpPr/>
            <p:nvPr/>
          </p:nvSpPr>
          <p:spPr>
            <a:xfrm>
              <a:off x="10655180" y="4678533"/>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C</a:t>
              </a:r>
              <a:endParaRPr/>
            </a:p>
          </p:txBody>
        </p:sp>
      </p:grpSp>
      <p:sp>
        <p:nvSpPr>
          <p:cNvPr id="637" name="Google Shape;637;p37"/>
          <p:cNvSpPr txBox="1"/>
          <p:nvPr/>
        </p:nvSpPr>
        <p:spPr>
          <a:xfrm>
            <a:off x="8601740" y="3591443"/>
            <a:ext cx="1988633"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Quattrocento Sans"/>
                <a:ea typeface="Quattrocento Sans"/>
                <a:cs typeface="Quattrocento Sans"/>
                <a:sym typeface="Quattrocento Sans"/>
              </a:rPr>
              <a:t>Topological Sort:</a:t>
            </a:r>
            <a:endParaRPr dirty="0"/>
          </a:p>
        </p:txBody>
      </p:sp>
      <p:sp>
        <p:nvSpPr>
          <p:cNvPr id="638" name="Google Shape;638;p37"/>
          <p:cNvSpPr txBox="1"/>
          <p:nvPr/>
        </p:nvSpPr>
        <p:spPr>
          <a:xfrm>
            <a:off x="8589461" y="4816361"/>
            <a:ext cx="33333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Quattrocento Sans"/>
                <a:ea typeface="Quattrocento Sans"/>
                <a:cs typeface="Quattrocento Sans"/>
                <a:sym typeface="Quattrocento Sans"/>
              </a:rPr>
              <a:t>With original edges for reference:</a:t>
            </a:r>
            <a:endParaRPr dirty="0"/>
          </a:p>
        </p:txBody>
      </p:sp>
      <p:sp>
        <p:nvSpPr>
          <p:cNvPr id="640" name="Google Shape;640;p37"/>
          <p:cNvSpPr/>
          <p:nvPr/>
        </p:nvSpPr>
        <p:spPr>
          <a:xfrm>
            <a:off x="9251755" y="5607803"/>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A</a:t>
            </a:r>
            <a:endParaRPr/>
          </a:p>
        </p:txBody>
      </p:sp>
      <p:sp>
        <p:nvSpPr>
          <p:cNvPr id="641" name="Google Shape;641;p37"/>
          <p:cNvSpPr/>
          <p:nvPr/>
        </p:nvSpPr>
        <p:spPr>
          <a:xfrm>
            <a:off x="10033907" y="5607803"/>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B</a:t>
            </a:r>
            <a:endParaRPr/>
          </a:p>
        </p:txBody>
      </p:sp>
      <p:sp>
        <p:nvSpPr>
          <p:cNvPr id="642" name="Google Shape;642;p37"/>
          <p:cNvSpPr/>
          <p:nvPr/>
        </p:nvSpPr>
        <p:spPr>
          <a:xfrm>
            <a:off x="10816059" y="5607803"/>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C</a:t>
            </a:r>
            <a:endParaRPr/>
          </a:p>
        </p:txBody>
      </p:sp>
      <p:cxnSp>
        <p:nvCxnSpPr>
          <p:cNvPr id="643" name="Google Shape;643;p37"/>
          <p:cNvCxnSpPr>
            <a:stCxn id="640" idx="3"/>
            <a:endCxn id="641" idx="1"/>
          </p:cNvCxnSpPr>
          <p:nvPr/>
        </p:nvCxnSpPr>
        <p:spPr>
          <a:xfrm>
            <a:off x="9675955" y="5765603"/>
            <a:ext cx="357900" cy="0"/>
          </a:xfrm>
          <a:prstGeom prst="straightConnector1">
            <a:avLst/>
          </a:prstGeom>
          <a:noFill/>
          <a:ln w="28575" cap="flat" cmpd="sng">
            <a:solidFill>
              <a:srgbClr val="A48DD3"/>
            </a:solidFill>
            <a:prstDash val="solid"/>
            <a:round/>
            <a:headEnd type="none" w="sm" len="sm"/>
            <a:tailEnd type="triangle" w="lg" len="lg"/>
          </a:ln>
        </p:spPr>
      </p:cxnSp>
      <p:cxnSp>
        <p:nvCxnSpPr>
          <p:cNvPr id="644" name="Google Shape;644;p37"/>
          <p:cNvCxnSpPr>
            <a:stCxn id="641" idx="3"/>
            <a:endCxn id="642" idx="1"/>
          </p:cNvCxnSpPr>
          <p:nvPr/>
        </p:nvCxnSpPr>
        <p:spPr>
          <a:xfrm>
            <a:off x="10458107" y="5765603"/>
            <a:ext cx="357900" cy="0"/>
          </a:xfrm>
          <a:prstGeom prst="straightConnector1">
            <a:avLst/>
          </a:prstGeom>
          <a:noFill/>
          <a:ln w="28575" cap="flat" cmpd="sng">
            <a:solidFill>
              <a:srgbClr val="A48DD3"/>
            </a:solidFill>
            <a:prstDash val="solid"/>
            <a:round/>
            <a:headEnd type="none" w="sm" len="sm"/>
            <a:tailEnd type="triangle" w="lg" len="lg"/>
          </a:ln>
        </p:spPr>
      </p:cxnSp>
      <p:cxnSp>
        <p:nvCxnSpPr>
          <p:cNvPr id="645" name="Google Shape;645;p37"/>
          <p:cNvCxnSpPr>
            <a:stCxn id="640" idx="0"/>
            <a:endCxn id="642" idx="0"/>
          </p:cNvCxnSpPr>
          <p:nvPr/>
        </p:nvCxnSpPr>
        <p:spPr>
          <a:xfrm rot="16200000" flipH="1">
            <a:off x="10245655" y="4826003"/>
            <a:ext cx="600" cy="1564200"/>
          </a:xfrm>
          <a:prstGeom prst="curvedConnector3">
            <a:avLst>
              <a:gd name="adj1" fmla="val -40330167"/>
            </a:avLst>
          </a:prstGeom>
          <a:noFill/>
          <a:ln w="28575" cap="flat" cmpd="sng">
            <a:solidFill>
              <a:srgbClr val="A48DD3"/>
            </a:solidFill>
            <a:prstDash val="solid"/>
            <a:round/>
            <a:headEnd type="none" w="sm" len="sm"/>
            <a:tailEnd type="triangle" w="lg" len="lg"/>
          </a:ln>
        </p:spPr>
      </p:cxnSp>
      <p:sp>
        <p:nvSpPr>
          <p:cNvPr id="646" name="Google Shape;646;p37"/>
          <p:cNvSpPr txBox="1"/>
          <p:nvPr/>
        </p:nvSpPr>
        <p:spPr>
          <a:xfrm>
            <a:off x="8204623" y="1219200"/>
            <a:ext cx="1556820"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Quattrocento Sans"/>
                <a:ea typeface="Quattrocento Sans"/>
                <a:cs typeface="Quattrocento Sans"/>
                <a:sym typeface="Quattrocento Sans"/>
              </a:rPr>
              <a:t>Given a DAG</a:t>
            </a:r>
            <a:endParaRPr dirty="0"/>
          </a:p>
        </p:txBody>
      </p:sp>
      <p:grpSp>
        <p:nvGrpSpPr>
          <p:cNvPr id="26" name="Group 25">
            <a:extLst>
              <a:ext uri="{FF2B5EF4-FFF2-40B4-BE49-F238E27FC236}">
                <a16:creationId xmlns:a16="http://schemas.microsoft.com/office/drawing/2014/main" id="{44862F1D-5D41-D008-0CD0-1C407BA15885}"/>
              </a:ext>
            </a:extLst>
          </p:cNvPr>
          <p:cNvGrpSpPr/>
          <p:nvPr/>
        </p:nvGrpSpPr>
        <p:grpSpPr>
          <a:xfrm>
            <a:off x="4318016" y="4429165"/>
            <a:ext cx="4224759" cy="2099943"/>
            <a:chOff x="4318016" y="4429165"/>
            <a:chExt cx="4224759" cy="2099943"/>
          </a:xfrm>
        </p:grpSpPr>
        <p:sp>
          <p:nvSpPr>
            <p:cNvPr id="12" name="Google Shape;623;p37">
              <a:extLst>
                <a:ext uri="{FF2B5EF4-FFF2-40B4-BE49-F238E27FC236}">
                  <a16:creationId xmlns:a16="http://schemas.microsoft.com/office/drawing/2014/main" id="{E644F7E5-0824-8E4B-E4C2-E722741CD05D}"/>
                </a:ext>
              </a:extLst>
            </p:cNvPr>
            <p:cNvSpPr/>
            <p:nvPr/>
          </p:nvSpPr>
          <p:spPr>
            <a:xfrm>
              <a:off x="5534255" y="4642890"/>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A</a:t>
              </a:r>
              <a:endParaRPr/>
            </a:p>
          </p:txBody>
        </p:sp>
        <p:cxnSp>
          <p:nvCxnSpPr>
            <p:cNvPr id="13" name="Google Shape;624;p37">
              <a:extLst>
                <a:ext uri="{FF2B5EF4-FFF2-40B4-BE49-F238E27FC236}">
                  <a16:creationId xmlns:a16="http://schemas.microsoft.com/office/drawing/2014/main" id="{76B39C9A-D7AB-4E0C-2736-7FF66AF02D25}"/>
                </a:ext>
              </a:extLst>
            </p:cNvPr>
            <p:cNvCxnSpPr>
              <a:cxnSpLocks/>
              <a:endCxn id="12" idx="3"/>
            </p:cNvCxnSpPr>
            <p:nvPr/>
          </p:nvCxnSpPr>
          <p:spPr>
            <a:xfrm flipH="1" flipV="1">
              <a:off x="5958455" y="4800690"/>
              <a:ext cx="854151" cy="543898"/>
            </a:xfrm>
            <a:prstGeom prst="straightConnector1">
              <a:avLst/>
            </a:prstGeom>
            <a:noFill/>
            <a:ln w="28575" cap="flat" cmpd="sng">
              <a:solidFill>
                <a:srgbClr val="A48DD3"/>
              </a:solidFill>
              <a:prstDash val="solid"/>
              <a:round/>
              <a:headEnd type="none" w="sm" len="sm"/>
              <a:tailEnd type="triangle" w="lg" len="lg"/>
            </a:ln>
          </p:spPr>
        </p:cxnSp>
        <p:sp>
          <p:nvSpPr>
            <p:cNvPr id="14" name="Google Shape;626;p37">
              <a:extLst>
                <a:ext uri="{FF2B5EF4-FFF2-40B4-BE49-F238E27FC236}">
                  <a16:creationId xmlns:a16="http://schemas.microsoft.com/office/drawing/2014/main" id="{5B3B3DBC-1C7B-2833-1D54-2F897AABA0B2}"/>
                </a:ext>
              </a:extLst>
            </p:cNvPr>
            <p:cNvSpPr/>
            <p:nvPr/>
          </p:nvSpPr>
          <p:spPr>
            <a:xfrm>
              <a:off x="5746392" y="5651126"/>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B</a:t>
              </a:r>
              <a:endParaRPr/>
            </a:p>
          </p:txBody>
        </p:sp>
        <p:cxnSp>
          <p:nvCxnSpPr>
            <p:cNvPr id="15" name="Google Shape;627;p37">
              <a:extLst>
                <a:ext uri="{FF2B5EF4-FFF2-40B4-BE49-F238E27FC236}">
                  <a16:creationId xmlns:a16="http://schemas.microsoft.com/office/drawing/2014/main" id="{8CCB7F42-1D28-65D9-77EC-4F5EC6CC5633}"/>
                </a:ext>
              </a:extLst>
            </p:cNvPr>
            <p:cNvCxnSpPr>
              <a:stCxn id="14" idx="3"/>
              <a:endCxn id="16" idx="1"/>
            </p:cNvCxnSpPr>
            <p:nvPr/>
          </p:nvCxnSpPr>
          <p:spPr>
            <a:xfrm rot="10800000" flipH="1">
              <a:off x="6170592" y="5304926"/>
              <a:ext cx="605700" cy="504000"/>
            </a:xfrm>
            <a:prstGeom prst="straightConnector1">
              <a:avLst/>
            </a:prstGeom>
            <a:noFill/>
            <a:ln w="28575" cap="flat" cmpd="sng">
              <a:solidFill>
                <a:srgbClr val="A48DD3"/>
              </a:solidFill>
              <a:prstDash val="solid"/>
              <a:round/>
              <a:headEnd type="none" w="sm" len="sm"/>
              <a:tailEnd type="triangle" w="lg" len="lg"/>
            </a:ln>
          </p:spPr>
        </p:cxnSp>
        <p:sp>
          <p:nvSpPr>
            <p:cNvPr id="16" name="Google Shape;625;p37">
              <a:extLst>
                <a:ext uri="{FF2B5EF4-FFF2-40B4-BE49-F238E27FC236}">
                  <a16:creationId xmlns:a16="http://schemas.microsoft.com/office/drawing/2014/main" id="{F401AAAE-981C-A761-B35A-C595418F07F4}"/>
                </a:ext>
              </a:extLst>
            </p:cNvPr>
            <p:cNvSpPr/>
            <p:nvPr/>
          </p:nvSpPr>
          <p:spPr>
            <a:xfrm>
              <a:off x="6776308" y="5147008"/>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C</a:t>
              </a:r>
              <a:endParaRPr/>
            </a:p>
          </p:txBody>
        </p:sp>
        <p:cxnSp>
          <p:nvCxnSpPr>
            <p:cNvPr id="17" name="Google Shape;628;p37">
              <a:extLst>
                <a:ext uri="{FF2B5EF4-FFF2-40B4-BE49-F238E27FC236}">
                  <a16:creationId xmlns:a16="http://schemas.microsoft.com/office/drawing/2014/main" id="{2275B930-34B7-A612-57CC-C127162F8939}"/>
                </a:ext>
              </a:extLst>
            </p:cNvPr>
            <p:cNvCxnSpPr>
              <a:stCxn id="12" idx="2"/>
              <a:endCxn id="14" idx="0"/>
            </p:cNvCxnSpPr>
            <p:nvPr/>
          </p:nvCxnSpPr>
          <p:spPr>
            <a:xfrm>
              <a:off x="5746355" y="4958490"/>
              <a:ext cx="212100" cy="692700"/>
            </a:xfrm>
            <a:prstGeom prst="straightConnector1">
              <a:avLst/>
            </a:prstGeom>
            <a:noFill/>
            <a:ln w="28575" cap="flat" cmpd="sng">
              <a:solidFill>
                <a:srgbClr val="A48DD3"/>
              </a:solidFill>
              <a:prstDash val="solid"/>
              <a:round/>
              <a:headEnd type="none" w="sm" len="sm"/>
              <a:tailEnd type="triangle" w="lg" len="lg"/>
            </a:ln>
          </p:spPr>
        </p:cxnSp>
        <p:grpSp>
          <p:nvGrpSpPr>
            <p:cNvPr id="18" name="Google Shape;629;p37">
              <a:extLst>
                <a:ext uri="{FF2B5EF4-FFF2-40B4-BE49-F238E27FC236}">
                  <a16:creationId xmlns:a16="http://schemas.microsoft.com/office/drawing/2014/main" id="{CA9D6E79-31F7-F8E9-E5DB-FFF8C23E98ED}"/>
                </a:ext>
              </a:extLst>
            </p:cNvPr>
            <p:cNvGrpSpPr/>
            <p:nvPr/>
          </p:nvGrpSpPr>
          <p:grpSpPr>
            <a:xfrm>
              <a:off x="4401649" y="4429165"/>
              <a:ext cx="3382238" cy="1672501"/>
              <a:chOff x="8204637" y="1921808"/>
              <a:chExt cx="3382238" cy="1672501"/>
            </a:xfrm>
          </p:grpSpPr>
          <p:sp>
            <p:nvSpPr>
              <p:cNvPr id="19" name="Google Shape;630;p37">
                <a:extLst>
                  <a:ext uri="{FF2B5EF4-FFF2-40B4-BE49-F238E27FC236}">
                    <a16:creationId xmlns:a16="http://schemas.microsoft.com/office/drawing/2014/main" id="{2304E96F-6A5B-C4B7-B525-8F2EA7CC3759}"/>
                  </a:ext>
                </a:extLst>
              </p:cNvPr>
              <p:cNvSpPr/>
              <p:nvPr/>
            </p:nvSpPr>
            <p:spPr>
              <a:xfrm>
                <a:off x="10070679" y="1921808"/>
                <a:ext cx="1310400" cy="340500"/>
              </a:xfrm>
              <a:prstGeom prst="wedgeRoundRectCallout">
                <a:avLst>
                  <a:gd name="adj1" fmla="val -45299"/>
                  <a:gd name="adj2" fmla="val 97384"/>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C before A</a:t>
                </a:r>
                <a:endParaRPr dirty="0"/>
              </a:p>
            </p:txBody>
          </p:sp>
          <p:sp>
            <p:nvSpPr>
              <p:cNvPr id="20" name="Google Shape;631;p37">
                <a:extLst>
                  <a:ext uri="{FF2B5EF4-FFF2-40B4-BE49-F238E27FC236}">
                    <a16:creationId xmlns:a16="http://schemas.microsoft.com/office/drawing/2014/main" id="{95F6F88C-0077-7140-F5E8-2213AEAB4AC9}"/>
                  </a:ext>
                </a:extLst>
              </p:cNvPr>
              <p:cNvSpPr/>
              <p:nvPr/>
            </p:nvSpPr>
            <p:spPr>
              <a:xfrm>
                <a:off x="10276475" y="3253809"/>
                <a:ext cx="1310400" cy="340500"/>
              </a:xfrm>
              <a:prstGeom prst="wedgeRoundRectCallout">
                <a:avLst>
                  <a:gd name="adj1" fmla="val -48017"/>
                  <a:gd name="adj2" fmla="val -80523"/>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B before C</a:t>
                </a:r>
                <a:endParaRPr/>
              </a:p>
            </p:txBody>
          </p:sp>
          <p:sp>
            <p:nvSpPr>
              <p:cNvPr id="21" name="Google Shape;632;p37">
                <a:extLst>
                  <a:ext uri="{FF2B5EF4-FFF2-40B4-BE49-F238E27FC236}">
                    <a16:creationId xmlns:a16="http://schemas.microsoft.com/office/drawing/2014/main" id="{64165787-D79A-DA51-5FE7-F5154A3A7910}"/>
                  </a:ext>
                </a:extLst>
              </p:cNvPr>
              <p:cNvSpPr/>
              <p:nvPr/>
            </p:nvSpPr>
            <p:spPr>
              <a:xfrm>
                <a:off x="8204637" y="2766469"/>
                <a:ext cx="1310400" cy="340500"/>
              </a:xfrm>
              <a:prstGeom prst="wedgeRoundRectCallout">
                <a:avLst>
                  <a:gd name="adj1" fmla="val 48035"/>
                  <a:gd name="adj2" fmla="val -90987"/>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A before B</a:t>
                </a:r>
                <a:endParaRPr/>
              </a:p>
            </p:txBody>
          </p:sp>
        </p:grpSp>
        <p:sp>
          <p:nvSpPr>
            <p:cNvPr id="24" name="Google Shape;646;p37">
              <a:extLst>
                <a:ext uri="{FF2B5EF4-FFF2-40B4-BE49-F238E27FC236}">
                  <a16:creationId xmlns:a16="http://schemas.microsoft.com/office/drawing/2014/main" id="{777BCAFB-675C-65F2-DFC7-A9BD0A29B8D3}"/>
                </a:ext>
              </a:extLst>
            </p:cNvPr>
            <p:cNvSpPr txBox="1"/>
            <p:nvPr/>
          </p:nvSpPr>
          <p:spPr>
            <a:xfrm>
              <a:off x="4318016" y="6159817"/>
              <a:ext cx="4224759"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Quattrocento Sans"/>
                  <a:ea typeface="Quattrocento Sans"/>
                  <a:cs typeface="Quattrocento Sans"/>
                  <a:sym typeface="Quattrocento Sans"/>
                </a:rPr>
                <a:t>Not a DAG. No possible topological sort</a:t>
              </a:r>
              <a:endParaRPr dirty="0"/>
            </a:p>
          </p:txBody>
        </p:sp>
      </p:grpSp>
    </p:spTree>
    <p:extLst>
      <p:ext uri="{BB962C8B-B14F-4D97-AF65-F5344CB8AC3E}">
        <p14:creationId xmlns:p14="http://schemas.microsoft.com/office/powerpoint/2010/main" val="2831365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0AB0A-9BE1-82D4-7F37-D80895ABCAFA}"/>
              </a:ext>
            </a:extLst>
          </p:cNvPr>
          <p:cNvSpPr>
            <a:spLocks noGrp="1"/>
          </p:cNvSpPr>
          <p:nvPr>
            <p:ph type="title"/>
          </p:nvPr>
        </p:nvSpPr>
        <p:spPr/>
        <p:txBody>
          <a:bodyPr/>
          <a:lstStyle/>
          <a:p>
            <a:r>
              <a:rPr lang="en-GB" dirty="0"/>
              <a:t>Cycles and Undirected Edges </a:t>
            </a:r>
            <a:endParaRPr lang="en-SE" dirty="0"/>
          </a:p>
        </p:txBody>
      </p:sp>
      <p:sp>
        <p:nvSpPr>
          <p:cNvPr id="3" name="Text Placeholder 2">
            <a:extLst>
              <a:ext uri="{FF2B5EF4-FFF2-40B4-BE49-F238E27FC236}">
                <a16:creationId xmlns:a16="http://schemas.microsoft.com/office/drawing/2014/main" id="{EEE7DBC7-BA34-9A1D-8782-68F711DEB579}"/>
              </a:ext>
            </a:extLst>
          </p:cNvPr>
          <p:cNvSpPr>
            <a:spLocks noGrp="1"/>
          </p:cNvSpPr>
          <p:nvPr>
            <p:ph type="body" idx="1"/>
          </p:nvPr>
        </p:nvSpPr>
        <p:spPr>
          <a:xfrm>
            <a:off x="424945" y="1568275"/>
            <a:ext cx="9040884" cy="4822816"/>
          </a:xfrm>
        </p:spPr>
        <p:txBody>
          <a:bodyPr/>
          <a:lstStyle/>
          <a:p>
            <a:r>
              <a:rPr lang="en-GB" dirty="0"/>
              <a:t>Why is topological sort not possible for digraphs containing cycles?</a:t>
            </a:r>
          </a:p>
          <a:p>
            <a:pPr lvl="1"/>
            <a:r>
              <a:rPr lang="en-GB" dirty="0"/>
              <a:t>Imagine a graph with 3 vertices and edges = {1 to 2 , 2 to 3, 3 to 1} forming a cycle. Now if we try to topologically sort this graph starting from any vertex, it will always create a contradiction to our definition. All the vertices in a cycle are indirectly dependent on each other hence topological </a:t>
            </a:r>
            <a:r>
              <a:rPr lang="en-GB" dirty="0" err="1"/>
              <a:t>sortfails</a:t>
            </a:r>
            <a:endParaRPr lang="en-GB" dirty="0"/>
          </a:p>
          <a:p>
            <a:r>
              <a:rPr lang="en-GB" dirty="0"/>
              <a:t>Why is topological sort not possible for graphs with undirected edges?</a:t>
            </a:r>
          </a:p>
          <a:p>
            <a:pPr lvl="1"/>
            <a:r>
              <a:rPr lang="en-GB" dirty="0"/>
              <a:t>Special case of a cycle. Undirected edge between two vertices u and v means, there is an edge from u to v as well as from v to u. Because of this both the nodes u and v depend upon each other and none of them can appear before the other in the topological </a:t>
            </a:r>
            <a:r>
              <a:rPr lang="en-GB" dirty="0" err="1"/>
              <a:t>sortwithout</a:t>
            </a:r>
            <a:r>
              <a:rPr lang="en-GB" dirty="0"/>
              <a:t> creating a contradiction</a:t>
            </a:r>
          </a:p>
        </p:txBody>
      </p:sp>
      <p:sp>
        <p:nvSpPr>
          <p:cNvPr id="9" name="object 5">
            <a:extLst>
              <a:ext uri="{FF2B5EF4-FFF2-40B4-BE49-F238E27FC236}">
                <a16:creationId xmlns:a16="http://schemas.microsoft.com/office/drawing/2014/main" id="{80661710-AF97-F4F9-5B49-EAA79880403A}"/>
              </a:ext>
            </a:extLst>
          </p:cNvPr>
          <p:cNvSpPr/>
          <p:nvPr/>
        </p:nvSpPr>
        <p:spPr>
          <a:xfrm>
            <a:off x="11040162" y="4013732"/>
            <a:ext cx="929580" cy="305842"/>
          </a:xfrm>
          <a:custGeom>
            <a:avLst/>
            <a:gdLst/>
            <a:ahLst/>
            <a:cxnLst/>
            <a:rect l="l" t="t" r="r" b="b"/>
            <a:pathLst>
              <a:path w="1322070" h="434975">
                <a:moveTo>
                  <a:pt x="1321880" y="434787"/>
                </a:moveTo>
                <a:lnTo>
                  <a:pt x="1294061" y="382851"/>
                </a:lnTo>
                <a:lnTo>
                  <a:pt x="1257685" y="330450"/>
                </a:lnTo>
                <a:lnTo>
                  <a:pt x="1213352" y="278581"/>
                </a:lnTo>
                <a:lnTo>
                  <a:pt x="1161659" y="228241"/>
                </a:lnTo>
                <a:lnTo>
                  <a:pt x="1103204" y="180425"/>
                </a:lnTo>
                <a:lnTo>
                  <a:pt x="1071628" y="157775"/>
                </a:lnTo>
                <a:lnTo>
                  <a:pt x="1038585" y="136131"/>
                </a:lnTo>
                <a:lnTo>
                  <a:pt x="1004151" y="115616"/>
                </a:lnTo>
                <a:lnTo>
                  <a:pt x="968400" y="96355"/>
                </a:lnTo>
                <a:lnTo>
                  <a:pt x="931406" y="78473"/>
                </a:lnTo>
                <a:lnTo>
                  <a:pt x="893246" y="62094"/>
                </a:lnTo>
                <a:lnTo>
                  <a:pt x="853993" y="47343"/>
                </a:lnTo>
                <a:lnTo>
                  <a:pt x="813722" y="34345"/>
                </a:lnTo>
                <a:lnTo>
                  <a:pt x="772508" y="23223"/>
                </a:lnTo>
                <a:lnTo>
                  <a:pt x="730426" y="14103"/>
                </a:lnTo>
                <a:lnTo>
                  <a:pt x="687550" y="7110"/>
                </a:lnTo>
                <a:lnTo>
                  <a:pt x="643955" y="2367"/>
                </a:lnTo>
                <a:lnTo>
                  <a:pt x="599716" y="0"/>
                </a:lnTo>
                <a:lnTo>
                  <a:pt x="554908" y="132"/>
                </a:lnTo>
                <a:lnTo>
                  <a:pt x="509605" y="2889"/>
                </a:lnTo>
                <a:lnTo>
                  <a:pt x="463882" y="8395"/>
                </a:lnTo>
                <a:lnTo>
                  <a:pt x="417814" y="16775"/>
                </a:lnTo>
                <a:lnTo>
                  <a:pt x="371475" y="28153"/>
                </a:lnTo>
                <a:lnTo>
                  <a:pt x="324941" y="42654"/>
                </a:lnTo>
                <a:lnTo>
                  <a:pt x="278286" y="60402"/>
                </a:lnTo>
                <a:lnTo>
                  <a:pt x="231584" y="81523"/>
                </a:lnTo>
                <a:lnTo>
                  <a:pt x="184911" y="106140"/>
                </a:lnTo>
                <a:lnTo>
                  <a:pt x="138342" y="134378"/>
                </a:lnTo>
                <a:lnTo>
                  <a:pt x="91950" y="166362"/>
                </a:lnTo>
                <a:lnTo>
                  <a:pt x="45811" y="202216"/>
                </a:lnTo>
                <a:lnTo>
                  <a:pt x="0" y="242065"/>
                </a:lnTo>
              </a:path>
            </a:pathLst>
          </a:custGeom>
          <a:ln w="42693">
            <a:solidFill>
              <a:srgbClr val="231F2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0" name="object 6">
            <a:extLst>
              <a:ext uri="{FF2B5EF4-FFF2-40B4-BE49-F238E27FC236}">
                <a16:creationId xmlns:a16="http://schemas.microsoft.com/office/drawing/2014/main" id="{10E9C4DD-AB2D-C485-C5DA-83DDBE33C643}"/>
              </a:ext>
            </a:extLst>
          </p:cNvPr>
          <p:cNvSpPr/>
          <p:nvPr/>
        </p:nvSpPr>
        <p:spPr>
          <a:xfrm>
            <a:off x="10961537" y="4125767"/>
            <a:ext cx="135776" cy="130391"/>
          </a:xfrm>
          <a:prstGeom prst="rect">
            <a:avLst/>
          </a:prstGeom>
          <a:blipFill>
            <a:blip r:embed="rId2" cstate="print"/>
            <a:stretch>
              <a:fillRect/>
            </a:stretch>
          </a:blip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1" name="object 7">
            <a:extLst>
              <a:ext uri="{FF2B5EF4-FFF2-40B4-BE49-F238E27FC236}">
                <a16:creationId xmlns:a16="http://schemas.microsoft.com/office/drawing/2014/main" id="{5B579EAA-23C0-45C6-8A55-58202157E6BF}"/>
              </a:ext>
            </a:extLst>
          </p:cNvPr>
          <p:cNvSpPr/>
          <p:nvPr/>
        </p:nvSpPr>
        <p:spPr>
          <a:xfrm>
            <a:off x="9488978" y="4123704"/>
            <a:ext cx="0" cy="1386334"/>
          </a:xfrm>
          <a:custGeom>
            <a:avLst/>
            <a:gdLst/>
            <a:ahLst/>
            <a:cxnLst/>
            <a:rect l="l" t="t" r="r" b="b"/>
            <a:pathLst>
              <a:path h="1971675">
                <a:moveTo>
                  <a:pt x="0" y="0"/>
                </a:moveTo>
                <a:lnTo>
                  <a:pt x="0" y="1971529"/>
                </a:lnTo>
              </a:path>
            </a:pathLst>
          </a:custGeom>
          <a:ln w="42338">
            <a:solidFill>
              <a:srgbClr val="231F2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2" name="object 8">
            <a:extLst>
              <a:ext uri="{FF2B5EF4-FFF2-40B4-BE49-F238E27FC236}">
                <a16:creationId xmlns:a16="http://schemas.microsoft.com/office/drawing/2014/main" id="{4B51BBBA-2F0A-5120-8D06-F86E3ADF5944}"/>
              </a:ext>
            </a:extLst>
          </p:cNvPr>
          <p:cNvSpPr/>
          <p:nvPr/>
        </p:nvSpPr>
        <p:spPr>
          <a:xfrm>
            <a:off x="9315110" y="3948319"/>
            <a:ext cx="2783401" cy="2049724"/>
          </a:xfrm>
          <a:prstGeom prst="rect">
            <a:avLst/>
          </a:prstGeom>
          <a:blipFill>
            <a:blip r:embed="rId3" cstate="print"/>
            <a:stretch>
              <a:fillRect/>
            </a:stretch>
          </a:blip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3" name="Rectangle 12">
            <a:extLst>
              <a:ext uri="{FF2B5EF4-FFF2-40B4-BE49-F238E27FC236}">
                <a16:creationId xmlns:a16="http://schemas.microsoft.com/office/drawing/2014/main" id="{BBF61BB4-47DE-2174-1144-731A7D38E70C}"/>
              </a:ext>
            </a:extLst>
          </p:cNvPr>
          <p:cNvSpPr/>
          <p:nvPr/>
        </p:nvSpPr>
        <p:spPr>
          <a:xfrm>
            <a:off x="9542474" y="6036991"/>
            <a:ext cx="2247731" cy="276999"/>
          </a:xfrm>
          <a:prstGeom prst="rect">
            <a:avLst/>
          </a:prstGeom>
        </p:spPr>
        <p:txBody>
          <a:bodyPr wrap="none">
            <a:spAutoFit/>
          </a:bodyPr>
          <a:lstStyle/>
          <a:p>
            <a:pPr defTabSz="457200">
              <a:buClrTx/>
              <a:buFontTx/>
              <a:buNone/>
            </a:pPr>
            <a:r>
              <a:rPr lang="en-US" sz="1200" kern="1200" dirty="0">
                <a:solidFill>
                  <a:srgbClr val="1B8E1D"/>
                </a:solidFill>
                <a:latin typeface="Arial" panose="020B0604020202020204" pitchFamily="34" charset="0"/>
                <a:ea typeface="+mn-ea"/>
                <a:cs typeface="Arial" panose="020B0604020202020204" pitchFamily="34" charset="0"/>
              </a:rPr>
              <a:t>a </a:t>
            </a:r>
            <a:r>
              <a:rPr lang="en-US" sz="1200" dirty="0">
                <a:solidFill>
                  <a:srgbClr val="1B8E1D"/>
                </a:solidFill>
                <a:latin typeface="Arial" panose="020B0604020202020204" pitchFamily="34" charset="0"/>
                <a:ea typeface="+mn-ea"/>
                <a:cs typeface="Arial" panose="020B0604020202020204" pitchFamily="34" charset="0"/>
              </a:rPr>
              <a:t>digraph</a:t>
            </a:r>
            <a:r>
              <a:rPr lang="en-US" sz="1200" kern="1200" dirty="0">
                <a:solidFill>
                  <a:srgbClr val="1B8E1D"/>
                </a:solidFill>
                <a:latin typeface="Arial" panose="020B0604020202020204" pitchFamily="34" charset="0"/>
                <a:ea typeface="+mn-ea"/>
                <a:cs typeface="Arial" panose="020B0604020202020204" pitchFamily="34" charset="0"/>
              </a:rPr>
              <a:t> with a directed cycle</a:t>
            </a:r>
          </a:p>
        </p:txBody>
      </p:sp>
    </p:spTree>
    <p:extLst>
      <p:ext uri="{BB962C8B-B14F-4D97-AF65-F5344CB8AC3E}">
        <p14:creationId xmlns:p14="http://schemas.microsoft.com/office/powerpoint/2010/main" val="1956669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500"/>
                                        <p:tgtEl>
                                          <p:spTgt spid="1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dissolv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67B29-BA52-EA07-B058-E08D4D18093F}"/>
              </a:ext>
            </a:extLst>
          </p:cNvPr>
          <p:cNvSpPr>
            <a:spLocks noGrp="1"/>
          </p:cNvSpPr>
          <p:nvPr>
            <p:ph type="title"/>
          </p:nvPr>
        </p:nvSpPr>
        <p:spPr/>
        <p:txBody>
          <a:bodyPr>
            <a:normAutofit fontScale="90000"/>
          </a:bodyPr>
          <a:lstStyle/>
          <a:p>
            <a:r>
              <a:rPr lang="en-GB" dirty="0"/>
              <a:t>Topological Sort</a:t>
            </a:r>
            <a:br>
              <a:rPr lang="en-GB" dirty="0"/>
            </a:br>
            <a:r>
              <a:rPr lang="en-GB" dirty="0"/>
              <a:t>Example I</a:t>
            </a:r>
            <a:endParaRPr lang="en-SE" dirty="0"/>
          </a:p>
        </p:txBody>
      </p:sp>
      <p:sp>
        <p:nvSpPr>
          <p:cNvPr id="3" name="Text Placeholder 2">
            <a:extLst>
              <a:ext uri="{FF2B5EF4-FFF2-40B4-BE49-F238E27FC236}">
                <a16:creationId xmlns:a16="http://schemas.microsoft.com/office/drawing/2014/main" id="{79C0F753-9B9C-1F7C-2B09-73B800417D92}"/>
              </a:ext>
            </a:extLst>
          </p:cNvPr>
          <p:cNvSpPr>
            <a:spLocks noGrp="1"/>
          </p:cNvSpPr>
          <p:nvPr>
            <p:ph type="body" idx="1"/>
          </p:nvPr>
        </p:nvSpPr>
        <p:spPr/>
        <p:txBody>
          <a:bodyPr/>
          <a:lstStyle/>
          <a:p>
            <a:endParaRPr lang="en-SE"/>
          </a:p>
        </p:txBody>
      </p:sp>
      <p:pic>
        <p:nvPicPr>
          <p:cNvPr id="4" name="Picture 3">
            <a:extLst>
              <a:ext uri="{FF2B5EF4-FFF2-40B4-BE49-F238E27FC236}">
                <a16:creationId xmlns:a16="http://schemas.microsoft.com/office/drawing/2014/main" id="{44F6ABEF-345E-92A3-5932-9CBB274899A7}"/>
              </a:ext>
            </a:extLst>
          </p:cNvPr>
          <p:cNvPicPr>
            <a:picLocks noChangeAspect="1"/>
          </p:cNvPicPr>
          <p:nvPr/>
        </p:nvPicPr>
        <p:blipFill>
          <a:blip r:embed="rId2"/>
          <a:stretch>
            <a:fillRect/>
          </a:stretch>
        </p:blipFill>
        <p:spPr>
          <a:xfrm>
            <a:off x="4276309" y="0"/>
            <a:ext cx="7169517" cy="6645216"/>
          </a:xfrm>
          <a:prstGeom prst="rect">
            <a:avLst/>
          </a:prstGeom>
        </p:spPr>
      </p:pic>
    </p:spTree>
    <p:extLst>
      <p:ext uri="{BB962C8B-B14F-4D97-AF65-F5344CB8AC3E}">
        <p14:creationId xmlns:p14="http://schemas.microsoft.com/office/powerpoint/2010/main" val="2312219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39"/>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GB" dirty="0"/>
              <a:t>Topological Sort Example II</a:t>
            </a:r>
            <a:endParaRPr dirty="0"/>
          </a:p>
        </p:txBody>
      </p:sp>
      <p:sp>
        <p:nvSpPr>
          <p:cNvPr id="660" name="Google Shape;660;p39"/>
          <p:cNvSpPr txBox="1">
            <a:spLocks noGrp="1"/>
          </p:cNvSpPr>
          <p:nvPr>
            <p:ph type="body" idx="1"/>
          </p:nvPr>
        </p:nvSpPr>
        <p:spPr>
          <a:xfrm>
            <a:off x="614551" y="1290596"/>
            <a:ext cx="11187300" cy="508500"/>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sz="2600" dirty="0">
                <a:solidFill>
                  <a:schemeClr val="dk1"/>
                </a:solidFill>
                <a:latin typeface="Quattrocento Sans"/>
                <a:ea typeface="Quattrocento Sans"/>
                <a:cs typeface="Quattrocento Sans"/>
                <a:sym typeface="Quattrocento Sans"/>
              </a:rPr>
              <a:t>Give all possible topological orderings of this DAG</a:t>
            </a:r>
            <a:endParaRPr sz="2600" dirty="0">
              <a:solidFill>
                <a:schemeClr val="dk1"/>
              </a:solidFill>
              <a:latin typeface="Quattrocento Sans"/>
              <a:ea typeface="Quattrocento Sans"/>
              <a:cs typeface="Quattrocento Sans"/>
              <a:sym typeface="Quattrocento Sans"/>
            </a:endParaRPr>
          </a:p>
        </p:txBody>
      </p:sp>
      <p:sp>
        <p:nvSpPr>
          <p:cNvPr id="661" name="Google Shape;661;p39"/>
          <p:cNvSpPr/>
          <p:nvPr/>
        </p:nvSpPr>
        <p:spPr>
          <a:xfrm>
            <a:off x="2825114" y="2294039"/>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sp>
        <p:nvSpPr>
          <p:cNvPr id="662" name="Google Shape;662;p39"/>
          <p:cNvSpPr/>
          <p:nvPr/>
        </p:nvSpPr>
        <p:spPr>
          <a:xfrm>
            <a:off x="4176710" y="3394571"/>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sp>
        <p:nvSpPr>
          <p:cNvPr id="663" name="Google Shape;663;p39"/>
          <p:cNvSpPr/>
          <p:nvPr/>
        </p:nvSpPr>
        <p:spPr>
          <a:xfrm>
            <a:off x="4153171" y="2298028"/>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sp>
        <p:nvSpPr>
          <p:cNvPr id="664" name="Google Shape;664;p39"/>
          <p:cNvSpPr/>
          <p:nvPr/>
        </p:nvSpPr>
        <p:spPr>
          <a:xfrm>
            <a:off x="5715301" y="3394571"/>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E</a:t>
            </a:r>
            <a:endParaRPr/>
          </a:p>
        </p:txBody>
      </p:sp>
      <p:sp>
        <p:nvSpPr>
          <p:cNvPr id="665" name="Google Shape;665;p39"/>
          <p:cNvSpPr/>
          <p:nvPr/>
        </p:nvSpPr>
        <p:spPr>
          <a:xfrm>
            <a:off x="5676017" y="2288017"/>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cxnSp>
        <p:nvCxnSpPr>
          <p:cNvPr id="666" name="Google Shape;666;p39"/>
          <p:cNvCxnSpPr>
            <a:stCxn id="661" idx="5"/>
            <a:endCxn id="662" idx="1"/>
          </p:cNvCxnSpPr>
          <p:nvPr/>
        </p:nvCxnSpPr>
        <p:spPr>
          <a:xfrm>
            <a:off x="3245830" y="2705793"/>
            <a:ext cx="1003200" cy="759300"/>
          </a:xfrm>
          <a:prstGeom prst="straightConnector1">
            <a:avLst/>
          </a:prstGeom>
          <a:noFill/>
          <a:ln w="28575" cap="flat" cmpd="sng">
            <a:solidFill>
              <a:schemeClr val="dk1"/>
            </a:solidFill>
            <a:prstDash val="solid"/>
            <a:round/>
            <a:headEnd type="none" w="sm" len="sm"/>
            <a:tailEnd type="triangle" w="lg" len="lg"/>
          </a:ln>
        </p:spPr>
      </p:cxnSp>
      <p:cxnSp>
        <p:nvCxnSpPr>
          <p:cNvPr id="667" name="Google Shape;667;p39"/>
          <p:cNvCxnSpPr>
            <a:stCxn id="661" idx="6"/>
            <a:endCxn id="663" idx="2"/>
          </p:cNvCxnSpPr>
          <p:nvPr/>
        </p:nvCxnSpPr>
        <p:spPr>
          <a:xfrm>
            <a:off x="3318014" y="2535239"/>
            <a:ext cx="835200" cy="3900"/>
          </a:xfrm>
          <a:prstGeom prst="straightConnector1">
            <a:avLst/>
          </a:prstGeom>
          <a:noFill/>
          <a:ln w="28575" cap="flat" cmpd="sng">
            <a:solidFill>
              <a:schemeClr val="dk1"/>
            </a:solidFill>
            <a:prstDash val="solid"/>
            <a:round/>
            <a:headEnd type="none" w="sm" len="sm"/>
            <a:tailEnd type="triangle" w="lg" len="lg"/>
          </a:ln>
        </p:spPr>
      </p:cxnSp>
      <p:cxnSp>
        <p:nvCxnSpPr>
          <p:cNvPr id="668" name="Google Shape;668;p39"/>
          <p:cNvCxnSpPr>
            <a:stCxn id="663" idx="4"/>
            <a:endCxn id="662" idx="0"/>
          </p:cNvCxnSpPr>
          <p:nvPr/>
        </p:nvCxnSpPr>
        <p:spPr>
          <a:xfrm>
            <a:off x="4399621" y="2780428"/>
            <a:ext cx="23400" cy="614100"/>
          </a:xfrm>
          <a:prstGeom prst="straightConnector1">
            <a:avLst/>
          </a:prstGeom>
          <a:noFill/>
          <a:ln w="28575" cap="flat" cmpd="sng">
            <a:solidFill>
              <a:schemeClr val="dk1"/>
            </a:solidFill>
            <a:prstDash val="solid"/>
            <a:round/>
            <a:headEnd type="none" w="sm" len="sm"/>
            <a:tailEnd type="triangle" w="lg" len="lg"/>
          </a:ln>
        </p:spPr>
      </p:cxnSp>
      <p:cxnSp>
        <p:nvCxnSpPr>
          <p:cNvPr id="669" name="Google Shape;669;p39"/>
          <p:cNvCxnSpPr>
            <a:stCxn id="663" idx="6"/>
            <a:endCxn id="665" idx="2"/>
          </p:cNvCxnSpPr>
          <p:nvPr/>
        </p:nvCxnSpPr>
        <p:spPr>
          <a:xfrm rot="10800000" flipH="1">
            <a:off x="4646071" y="2529328"/>
            <a:ext cx="1029900" cy="9900"/>
          </a:xfrm>
          <a:prstGeom prst="straightConnector1">
            <a:avLst/>
          </a:prstGeom>
          <a:noFill/>
          <a:ln w="28575" cap="flat" cmpd="sng">
            <a:solidFill>
              <a:schemeClr val="dk1"/>
            </a:solidFill>
            <a:prstDash val="solid"/>
            <a:round/>
            <a:headEnd type="none" w="sm" len="sm"/>
            <a:tailEnd type="triangle" w="lg" len="lg"/>
          </a:ln>
        </p:spPr>
      </p:cxnSp>
      <p:cxnSp>
        <p:nvCxnSpPr>
          <p:cNvPr id="670" name="Google Shape;670;p39"/>
          <p:cNvCxnSpPr>
            <a:stCxn id="663" idx="5"/>
            <a:endCxn id="664" idx="1"/>
          </p:cNvCxnSpPr>
          <p:nvPr/>
        </p:nvCxnSpPr>
        <p:spPr>
          <a:xfrm>
            <a:off x="4573887" y="2709782"/>
            <a:ext cx="1213500" cy="755400"/>
          </a:xfrm>
          <a:prstGeom prst="straightConnector1">
            <a:avLst/>
          </a:prstGeom>
          <a:noFill/>
          <a:ln w="28575" cap="flat" cmpd="sng">
            <a:solidFill>
              <a:schemeClr val="dk1"/>
            </a:solidFill>
            <a:prstDash val="solid"/>
            <a:round/>
            <a:headEnd type="none" w="sm" len="sm"/>
            <a:tailEnd type="triangle" w="lg" len="lg"/>
          </a:ln>
        </p:spPr>
      </p:cxnSp>
      <p:sp>
        <p:nvSpPr>
          <p:cNvPr id="7" name="Google Shape;692;p40">
            <a:extLst>
              <a:ext uri="{FF2B5EF4-FFF2-40B4-BE49-F238E27FC236}">
                <a16:creationId xmlns:a16="http://schemas.microsoft.com/office/drawing/2014/main" id="{42B06AC4-5F54-C961-9788-D89A7FA3C563}"/>
              </a:ext>
            </a:extLst>
          </p:cNvPr>
          <p:cNvSpPr txBox="1">
            <a:spLocks/>
          </p:cNvSpPr>
          <p:nvPr/>
        </p:nvSpPr>
        <p:spPr>
          <a:xfrm>
            <a:off x="723227" y="4373577"/>
            <a:ext cx="7934636" cy="1193827"/>
          </a:xfrm>
          <a:prstGeom prst="rect">
            <a:avLst/>
          </a:prstGeom>
          <a:noFill/>
          <a:ln>
            <a:noFill/>
          </a:ln>
        </p:spPr>
        <p:txBody>
          <a:bodyPr spcFirstLastPara="1" wrap="square" lIns="45700" tIns="45700" rIns="45700" bIns="45700" anchor="t" anchorCtr="0">
            <a:normAutofit/>
          </a:bodyPr>
          <a:lstStyle>
            <a:defPPr marR="0" lvl="0" algn="l" rtl="0">
              <a:lnSpc>
                <a:spcPct val="100000"/>
              </a:lnSpc>
              <a:spcBef>
                <a:spcPts val="0"/>
              </a:spcBef>
              <a:spcAft>
                <a:spcPts val="0"/>
              </a:spcAft>
            </a:defPPr>
            <a:lvl1pPr marL="457200" marR="0" lvl="0" indent="-393700" algn="l" rtl="0">
              <a:lnSpc>
                <a:spcPct val="90000"/>
              </a:lnSpc>
              <a:spcBef>
                <a:spcPts val="1200"/>
              </a:spcBef>
              <a:spcAft>
                <a:spcPts val="0"/>
              </a:spcAft>
              <a:buClr>
                <a:srgbClr val="4C3282"/>
              </a:buClr>
              <a:buSzPts val="2600"/>
              <a:buFont typeface="Twentieth Century"/>
              <a:buChar char="●"/>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pPr marL="0" indent="0">
              <a:spcBef>
                <a:spcPts val="0"/>
              </a:spcBef>
              <a:buFont typeface="Twentieth Century"/>
              <a:buNone/>
            </a:pPr>
            <a:r>
              <a:rPr lang="en-GB" dirty="0"/>
              <a:t>By observation, we can get (A, C, B, D, E), (A, C, B, E, D)</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4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GB" dirty="0"/>
              <a:t>Topological Sort Example III</a:t>
            </a:r>
            <a:endParaRPr dirty="0"/>
          </a:p>
        </p:txBody>
      </p:sp>
      <p:sp>
        <p:nvSpPr>
          <p:cNvPr id="692" name="Google Shape;692;p40"/>
          <p:cNvSpPr txBox="1">
            <a:spLocks noGrp="1"/>
          </p:cNvSpPr>
          <p:nvPr>
            <p:ph type="body" idx="1"/>
          </p:nvPr>
        </p:nvSpPr>
        <p:spPr>
          <a:xfrm>
            <a:off x="596207" y="1384389"/>
            <a:ext cx="11187300" cy="794700"/>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GB" sz="2600" dirty="0">
                <a:solidFill>
                  <a:schemeClr val="dk1"/>
                </a:solidFill>
                <a:latin typeface="Quattrocento Sans"/>
                <a:sym typeface="Quattrocento Sans"/>
              </a:rPr>
              <a:t>Give</a:t>
            </a:r>
            <a:r>
              <a:rPr lang="en-GB" sz="2400" dirty="0"/>
              <a:t> </a:t>
            </a:r>
            <a:r>
              <a:rPr lang="en-GB" sz="2600" dirty="0">
                <a:solidFill>
                  <a:schemeClr val="dk1"/>
                </a:solidFill>
                <a:latin typeface="Quattrocento Sans"/>
                <a:sym typeface="Quattrocento Sans"/>
              </a:rPr>
              <a:t>all possible topological orderings of this DAG</a:t>
            </a:r>
          </a:p>
        </p:txBody>
      </p:sp>
      <p:sp>
        <p:nvSpPr>
          <p:cNvPr id="13" name="Google Shape;661;p39">
            <a:extLst>
              <a:ext uri="{FF2B5EF4-FFF2-40B4-BE49-F238E27FC236}">
                <a16:creationId xmlns:a16="http://schemas.microsoft.com/office/drawing/2014/main" id="{90C54AEA-E89E-D124-3B1F-7DDA9CB49CF8}"/>
              </a:ext>
            </a:extLst>
          </p:cNvPr>
          <p:cNvSpPr/>
          <p:nvPr/>
        </p:nvSpPr>
        <p:spPr>
          <a:xfrm>
            <a:off x="2939102" y="2132198"/>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sp>
        <p:nvSpPr>
          <p:cNvPr id="14" name="Google Shape;662;p39">
            <a:extLst>
              <a:ext uri="{FF2B5EF4-FFF2-40B4-BE49-F238E27FC236}">
                <a16:creationId xmlns:a16="http://schemas.microsoft.com/office/drawing/2014/main" id="{5D3D064A-CA52-D246-6FB7-A20CBBA7E4DA}"/>
              </a:ext>
            </a:extLst>
          </p:cNvPr>
          <p:cNvSpPr/>
          <p:nvPr/>
        </p:nvSpPr>
        <p:spPr>
          <a:xfrm>
            <a:off x="2949398" y="3147785"/>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sp>
        <p:nvSpPr>
          <p:cNvPr id="15" name="Google Shape;663;p39">
            <a:extLst>
              <a:ext uri="{FF2B5EF4-FFF2-40B4-BE49-F238E27FC236}">
                <a16:creationId xmlns:a16="http://schemas.microsoft.com/office/drawing/2014/main" id="{CB9CB51B-4AF8-9DD0-0B00-EA39A63B2B22}"/>
              </a:ext>
            </a:extLst>
          </p:cNvPr>
          <p:cNvSpPr/>
          <p:nvPr/>
        </p:nvSpPr>
        <p:spPr>
          <a:xfrm>
            <a:off x="4267159" y="2136187"/>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sp>
        <p:nvSpPr>
          <p:cNvPr id="16" name="Google Shape;664;p39">
            <a:extLst>
              <a:ext uri="{FF2B5EF4-FFF2-40B4-BE49-F238E27FC236}">
                <a16:creationId xmlns:a16="http://schemas.microsoft.com/office/drawing/2014/main" id="{ACBFEE98-E04D-C391-877F-412D294D9889}"/>
              </a:ext>
            </a:extLst>
          </p:cNvPr>
          <p:cNvSpPr/>
          <p:nvPr/>
        </p:nvSpPr>
        <p:spPr>
          <a:xfrm>
            <a:off x="5789959" y="3147785"/>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E</a:t>
            </a:r>
            <a:endParaRPr/>
          </a:p>
        </p:txBody>
      </p:sp>
      <p:sp>
        <p:nvSpPr>
          <p:cNvPr id="17" name="Google Shape;665;p39">
            <a:extLst>
              <a:ext uri="{FF2B5EF4-FFF2-40B4-BE49-F238E27FC236}">
                <a16:creationId xmlns:a16="http://schemas.microsoft.com/office/drawing/2014/main" id="{4D04AA7C-4E46-2E49-250C-950413C102A2}"/>
              </a:ext>
            </a:extLst>
          </p:cNvPr>
          <p:cNvSpPr/>
          <p:nvPr/>
        </p:nvSpPr>
        <p:spPr>
          <a:xfrm>
            <a:off x="5790005" y="2126176"/>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cxnSp>
        <p:nvCxnSpPr>
          <p:cNvPr id="19" name="Google Shape;667;p39">
            <a:extLst>
              <a:ext uri="{FF2B5EF4-FFF2-40B4-BE49-F238E27FC236}">
                <a16:creationId xmlns:a16="http://schemas.microsoft.com/office/drawing/2014/main" id="{ADD8EC74-02F1-C9F8-7D20-25845BE4D292}"/>
              </a:ext>
            </a:extLst>
          </p:cNvPr>
          <p:cNvCxnSpPr>
            <a:stCxn id="13" idx="6"/>
            <a:endCxn id="15" idx="2"/>
          </p:cNvCxnSpPr>
          <p:nvPr/>
        </p:nvCxnSpPr>
        <p:spPr>
          <a:xfrm>
            <a:off x="3432002" y="2373398"/>
            <a:ext cx="835200" cy="3900"/>
          </a:xfrm>
          <a:prstGeom prst="straightConnector1">
            <a:avLst/>
          </a:prstGeom>
          <a:noFill/>
          <a:ln w="28575" cap="flat" cmpd="sng">
            <a:solidFill>
              <a:schemeClr val="dk1"/>
            </a:solidFill>
            <a:prstDash val="solid"/>
            <a:round/>
            <a:headEnd type="none" w="sm" len="sm"/>
            <a:tailEnd type="triangle" w="lg" len="lg"/>
          </a:ln>
        </p:spPr>
      </p:cxnSp>
      <p:cxnSp>
        <p:nvCxnSpPr>
          <p:cNvPr id="21" name="Google Shape;669;p39">
            <a:extLst>
              <a:ext uri="{FF2B5EF4-FFF2-40B4-BE49-F238E27FC236}">
                <a16:creationId xmlns:a16="http://schemas.microsoft.com/office/drawing/2014/main" id="{294C835E-D443-702A-58C5-455E88505045}"/>
              </a:ext>
            </a:extLst>
          </p:cNvPr>
          <p:cNvCxnSpPr>
            <a:stCxn id="15" idx="6"/>
            <a:endCxn id="17" idx="2"/>
          </p:cNvCxnSpPr>
          <p:nvPr/>
        </p:nvCxnSpPr>
        <p:spPr>
          <a:xfrm rot="10800000" flipH="1">
            <a:off x="4760059" y="2367487"/>
            <a:ext cx="1029900" cy="9900"/>
          </a:xfrm>
          <a:prstGeom prst="straightConnector1">
            <a:avLst/>
          </a:prstGeom>
          <a:noFill/>
          <a:ln w="28575" cap="flat" cmpd="sng">
            <a:solidFill>
              <a:schemeClr val="dk1"/>
            </a:solidFill>
            <a:prstDash val="solid"/>
            <a:round/>
            <a:headEnd type="none" w="sm" len="sm"/>
            <a:tailEnd type="triangle" w="lg" len="lg"/>
          </a:ln>
        </p:spPr>
      </p:cxnSp>
      <p:cxnSp>
        <p:nvCxnSpPr>
          <p:cNvPr id="23" name="Google Shape;670;p39">
            <a:extLst>
              <a:ext uri="{FF2B5EF4-FFF2-40B4-BE49-F238E27FC236}">
                <a16:creationId xmlns:a16="http://schemas.microsoft.com/office/drawing/2014/main" id="{B3D65E7A-E71E-0EEE-D2C6-DD78717457F8}"/>
              </a:ext>
            </a:extLst>
          </p:cNvPr>
          <p:cNvCxnSpPr>
            <a:stCxn id="15" idx="5"/>
            <a:endCxn id="16" idx="1"/>
          </p:cNvCxnSpPr>
          <p:nvPr/>
        </p:nvCxnSpPr>
        <p:spPr>
          <a:xfrm>
            <a:off x="4687875" y="2547941"/>
            <a:ext cx="1174268" cy="670490"/>
          </a:xfrm>
          <a:prstGeom prst="straightConnector1">
            <a:avLst/>
          </a:prstGeom>
          <a:noFill/>
          <a:ln w="28575" cap="flat" cmpd="sng">
            <a:solidFill>
              <a:schemeClr val="dk1"/>
            </a:solidFill>
            <a:prstDash val="solid"/>
            <a:round/>
            <a:headEnd type="none" w="sm" len="sm"/>
            <a:tailEnd type="triangle" w="lg" len="lg"/>
          </a:ln>
        </p:spPr>
      </p:cxnSp>
      <p:cxnSp>
        <p:nvCxnSpPr>
          <p:cNvPr id="30" name="Google Shape;667;p39">
            <a:extLst>
              <a:ext uri="{FF2B5EF4-FFF2-40B4-BE49-F238E27FC236}">
                <a16:creationId xmlns:a16="http://schemas.microsoft.com/office/drawing/2014/main" id="{04073208-5E0F-8D7B-B171-B7AF6F226FB6}"/>
              </a:ext>
            </a:extLst>
          </p:cNvPr>
          <p:cNvCxnSpPr>
            <a:cxnSpLocks/>
            <a:endCxn id="15" idx="3"/>
          </p:cNvCxnSpPr>
          <p:nvPr/>
        </p:nvCxnSpPr>
        <p:spPr>
          <a:xfrm flipV="1">
            <a:off x="3413983" y="2547941"/>
            <a:ext cx="925360" cy="764323"/>
          </a:xfrm>
          <a:prstGeom prst="straightConnector1">
            <a:avLst/>
          </a:prstGeom>
          <a:noFill/>
          <a:ln w="28575" cap="flat" cmpd="sng">
            <a:solidFill>
              <a:schemeClr val="dk1"/>
            </a:solidFill>
            <a:prstDash val="solid"/>
            <a:round/>
            <a:headEnd type="none" w="sm" len="sm"/>
            <a:tailEnd type="triangle" w="lg" len="lg"/>
          </a:ln>
        </p:spPr>
      </p:cxnSp>
      <p:sp>
        <p:nvSpPr>
          <p:cNvPr id="33" name="Google Shape;664;p39">
            <a:extLst>
              <a:ext uri="{FF2B5EF4-FFF2-40B4-BE49-F238E27FC236}">
                <a16:creationId xmlns:a16="http://schemas.microsoft.com/office/drawing/2014/main" id="{ECDCA0B3-6468-3681-F2C2-35674659B062}"/>
              </a:ext>
            </a:extLst>
          </p:cNvPr>
          <p:cNvSpPr/>
          <p:nvPr/>
        </p:nvSpPr>
        <p:spPr>
          <a:xfrm>
            <a:off x="7127476" y="3147785"/>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E</a:t>
            </a:r>
            <a:endParaRPr/>
          </a:p>
        </p:txBody>
      </p:sp>
      <p:cxnSp>
        <p:nvCxnSpPr>
          <p:cNvPr id="34" name="Google Shape;667;p39">
            <a:extLst>
              <a:ext uri="{FF2B5EF4-FFF2-40B4-BE49-F238E27FC236}">
                <a16:creationId xmlns:a16="http://schemas.microsoft.com/office/drawing/2014/main" id="{6D6A2198-B3F8-41D8-1E8E-8A674A4CAA99}"/>
              </a:ext>
            </a:extLst>
          </p:cNvPr>
          <p:cNvCxnSpPr>
            <a:cxnSpLocks/>
          </p:cNvCxnSpPr>
          <p:nvPr/>
        </p:nvCxnSpPr>
        <p:spPr>
          <a:xfrm>
            <a:off x="6295330" y="3387035"/>
            <a:ext cx="835200" cy="3900"/>
          </a:xfrm>
          <a:prstGeom prst="straightConnector1">
            <a:avLst/>
          </a:prstGeom>
          <a:noFill/>
          <a:ln w="28575" cap="flat" cmpd="sng">
            <a:solidFill>
              <a:schemeClr val="dk1"/>
            </a:solidFill>
            <a:prstDash val="solid"/>
            <a:round/>
            <a:headEnd type="none" w="sm" len="sm"/>
            <a:tailEnd type="triangle" w="lg" len="lg"/>
          </a:ln>
        </p:spPr>
      </p:cxnSp>
      <p:sp>
        <p:nvSpPr>
          <p:cNvPr id="35" name="Google Shape;692;p40">
            <a:extLst>
              <a:ext uri="{FF2B5EF4-FFF2-40B4-BE49-F238E27FC236}">
                <a16:creationId xmlns:a16="http://schemas.microsoft.com/office/drawing/2014/main" id="{CAD3A4FE-8B6E-04AB-FE17-A0541FBFD8D7}"/>
              </a:ext>
            </a:extLst>
          </p:cNvPr>
          <p:cNvSpPr txBox="1">
            <a:spLocks/>
          </p:cNvSpPr>
          <p:nvPr/>
        </p:nvSpPr>
        <p:spPr>
          <a:xfrm>
            <a:off x="723226" y="4373577"/>
            <a:ext cx="10654687" cy="2217247"/>
          </a:xfrm>
          <a:prstGeom prst="rect">
            <a:avLst/>
          </a:prstGeom>
          <a:noFill/>
          <a:ln>
            <a:noFill/>
          </a:ln>
        </p:spPr>
        <p:txBody>
          <a:bodyPr spcFirstLastPara="1" wrap="square" lIns="45700" tIns="45700" rIns="45700" bIns="45700" anchor="t" anchorCtr="0">
            <a:normAutofit/>
          </a:bodyPr>
          <a:lstStyle>
            <a:defPPr marR="0" lvl="0" algn="l" rtl="0">
              <a:lnSpc>
                <a:spcPct val="100000"/>
              </a:lnSpc>
              <a:spcBef>
                <a:spcPts val="0"/>
              </a:spcBef>
              <a:spcAft>
                <a:spcPts val="0"/>
              </a:spcAft>
            </a:defPPr>
            <a:lvl1pPr marL="457200" marR="0" lvl="0" indent="-393700" algn="l" rtl="0">
              <a:lnSpc>
                <a:spcPct val="90000"/>
              </a:lnSpc>
              <a:spcBef>
                <a:spcPts val="1200"/>
              </a:spcBef>
              <a:spcAft>
                <a:spcPts val="0"/>
              </a:spcAft>
              <a:buClr>
                <a:srgbClr val="4C3282"/>
              </a:buClr>
              <a:buSzPts val="2600"/>
              <a:buFont typeface="Twentieth Century"/>
              <a:buChar char="●"/>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pPr marL="0" indent="0">
              <a:spcBef>
                <a:spcPts val="0"/>
              </a:spcBef>
              <a:buFont typeface="Twentieth Century"/>
              <a:buNone/>
            </a:pPr>
            <a:r>
              <a:rPr lang="en-GB" dirty="0"/>
              <a:t>By observation, we can get: all possible </a:t>
            </a:r>
            <a:r>
              <a:rPr lang="en-GB" dirty="0" err="1"/>
              <a:t>interleavings</a:t>
            </a:r>
            <a:r>
              <a:rPr lang="en-GB" dirty="0"/>
              <a:t> with (AB) or (BA) before C, (DEF) or (DFE) or (EFD) after C. e.g., ABCDEF, BACEDF, etc.</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2"/>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Applications</a:t>
            </a:r>
            <a:endParaRPr/>
          </a:p>
        </p:txBody>
      </p:sp>
      <p:sp>
        <p:nvSpPr>
          <p:cNvPr id="194" name="Google Shape;194;p22"/>
          <p:cNvSpPr txBox="1">
            <a:spLocks noGrp="1"/>
          </p:cNvSpPr>
          <p:nvPr>
            <p:ph type="body" idx="1"/>
          </p:nvPr>
        </p:nvSpPr>
        <p:spPr>
          <a:xfrm>
            <a:off x="575250" y="1277875"/>
            <a:ext cx="4052100" cy="1748700"/>
          </a:xfrm>
          <a:prstGeom prst="rect">
            <a:avLst/>
          </a:prstGeom>
          <a:noFill/>
          <a:ln>
            <a:noFill/>
          </a:ln>
        </p:spPr>
        <p:txBody>
          <a:bodyPr spcFirstLastPara="1" wrap="square" lIns="45700" tIns="45700" rIns="45700" bIns="45700" anchor="t" anchorCtr="0">
            <a:normAutofit/>
          </a:bodyPr>
          <a:lstStyle/>
          <a:p>
            <a:pPr marL="0" lvl="0" indent="0" algn="l" rtl="0">
              <a:lnSpc>
                <a:spcPct val="80000"/>
              </a:lnSpc>
              <a:spcBef>
                <a:spcPts val="0"/>
              </a:spcBef>
              <a:spcAft>
                <a:spcPts val="0"/>
              </a:spcAft>
              <a:buNone/>
            </a:pPr>
            <a:r>
              <a:rPr lang="en-US" sz="2000"/>
              <a:t>Physical Maps</a:t>
            </a:r>
            <a:endParaRPr sz="2000"/>
          </a:p>
          <a:p>
            <a:pPr marL="285750" lvl="0" indent="-158750" algn="l" rtl="0">
              <a:lnSpc>
                <a:spcPct val="80000"/>
              </a:lnSpc>
              <a:spcBef>
                <a:spcPts val="400"/>
              </a:spcBef>
              <a:spcAft>
                <a:spcPts val="0"/>
              </a:spcAft>
              <a:buSzPts val="1600"/>
              <a:buChar char="●"/>
            </a:pPr>
            <a:r>
              <a:rPr lang="en-US" sz="1600"/>
              <a:t>Airline maps</a:t>
            </a:r>
            <a:endParaRPr sz="1600"/>
          </a:p>
          <a:p>
            <a:pPr marL="457200" lvl="1" indent="-133350" algn="l" rtl="0">
              <a:lnSpc>
                <a:spcPct val="80000"/>
              </a:lnSpc>
              <a:spcBef>
                <a:spcPts val="0"/>
              </a:spcBef>
              <a:spcAft>
                <a:spcPts val="0"/>
              </a:spcAft>
              <a:buSzPts val="1200"/>
              <a:buChar char="○"/>
            </a:pPr>
            <a:r>
              <a:rPr lang="en-US" sz="1200"/>
              <a:t>Vertices are airports, edges are flight paths</a:t>
            </a:r>
            <a:endParaRPr sz="1200"/>
          </a:p>
          <a:p>
            <a:pPr marL="285750" lvl="0" indent="-158750" algn="l" rtl="0">
              <a:lnSpc>
                <a:spcPct val="80000"/>
              </a:lnSpc>
              <a:spcBef>
                <a:spcPts val="1000"/>
              </a:spcBef>
              <a:spcAft>
                <a:spcPts val="0"/>
              </a:spcAft>
              <a:buSzPts val="1600"/>
              <a:buChar char="●"/>
            </a:pPr>
            <a:r>
              <a:rPr lang="en-US" sz="1600"/>
              <a:t>Traffic</a:t>
            </a:r>
            <a:endParaRPr sz="1600"/>
          </a:p>
          <a:p>
            <a:pPr marL="457200" lvl="1" indent="-133350" algn="l" rtl="0">
              <a:lnSpc>
                <a:spcPct val="80000"/>
              </a:lnSpc>
              <a:spcBef>
                <a:spcPts val="0"/>
              </a:spcBef>
              <a:spcAft>
                <a:spcPts val="0"/>
              </a:spcAft>
              <a:buSzPts val="1200"/>
              <a:buChar char="○"/>
            </a:pPr>
            <a:r>
              <a:rPr lang="en-US" sz="1200"/>
              <a:t>Vertices are addresses, edges are streets</a:t>
            </a:r>
            <a:endParaRPr sz="1200"/>
          </a:p>
          <a:p>
            <a:pPr marL="128016" lvl="1" indent="0" algn="l" rtl="0">
              <a:lnSpc>
                <a:spcPct val="80000"/>
              </a:lnSpc>
              <a:spcBef>
                <a:spcPts val="600"/>
              </a:spcBef>
              <a:spcAft>
                <a:spcPts val="0"/>
              </a:spcAft>
              <a:buSzPts val="1800"/>
              <a:buNone/>
            </a:pPr>
            <a:endParaRPr sz="1600"/>
          </a:p>
        </p:txBody>
      </p:sp>
      <p:pic>
        <p:nvPicPr>
          <p:cNvPr id="195" name="Google Shape;195;p22"/>
          <p:cNvPicPr preferRelativeResize="0"/>
          <p:nvPr/>
        </p:nvPicPr>
        <p:blipFill rotWithShape="1">
          <a:blip r:embed="rId3">
            <a:alphaModFix/>
          </a:blip>
          <a:srcRect l="21556" r="24157"/>
          <a:stretch/>
        </p:blipFill>
        <p:spPr>
          <a:xfrm>
            <a:off x="5923471" y="1367804"/>
            <a:ext cx="5170099" cy="4444444"/>
          </a:xfrm>
          <a:prstGeom prst="rect">
            <a:avLst/>
          </a:prstGeom>
          <a:noFill/>
          <a:ln>
            <a:noFill/>
          </a:ln>
        </p:spPr>
      </p:pic>
      <p:pic>
        <p:nvPicPr>
          <p:cNvPr id="196" name="Google Shape;196;p22"/>
          <p:cNvPicPr preferRelativeResize="0"/>
          <p:nvPr/>
        </p:nvPicPr>
        <p:blipFill rotWithShape="1">
          <a:blip r:embed="rId4">
            <a:alphaModFix/>
          </a:blip>
          <a:srcRect/>
          <a:stretch/>
        </p:blipFill>
        <p:spPr>
          <a:xfrm>
            <a:off x="5858516" y="906217"/>
            <a:ext cx="5045566" cy="5045566"/>
          </a:xfrm>
          <a:prstGeom prst="rect">
            <a:avLst/>
          </a:prstGeom>
          <a:noFill/>
          <a:ln>
            <a:noFill/>
          </a:ln>
        </p:spPr>
      </p:pic>
      <p:pic>
        <p:nvPicPr>
          <p:cNvPr id="197" name="Google Shape;197;p22"/>
          <p:cNvPicPr preferRelativeResize="0"/>
          <p:nvPr/>
        </p:nvPicPr>
        <p:blipFill rotWithShape="1">
          <a:blip r:embed="rId5">
            <a:alphaModFix/>
          </a:blip>
          <a:srcRect/>
          <a:stretch/>
        </p:blipFill>
        <p:spPr>
          <a:xfrm>
            <a:off x="5367253" y="560586"/>
            <a:ext cx="6282531" cy="5289853"/>
          </a:xfrm>
          <a:prstGeom prst="rect">
            <a:avLst/>
          </a:prstGeom>
          <a:noFill/>
          <a:ln>
            <a:noFill/>
          </a:ln>
        </p:spPr>
      </p:pic>
      <p:pic>
        <p:nvPicPr>
          <p:cNvPr id="198" name="Google Shape;198;p22"/>
          <p:cNvPicPr preferRelativeResize="0"/>
          <p:nvPr/>
        </p:nvPicPr>
        <p:blipFill rotWithShape="1">
          <a:blip r:embed="rId6">
            <a:alphaModFix/>
          </a:blip>
          <a:srcRect/>
          <a:stretch/>
        </p:blipFill>
        <p:spPr>
          <a:xfrm>
            <a:off x="4838456" y="1575253"/>
            <a:ext cx="7265137" cy="3627706"/>
          </a:xfrm>
          <a:prstGeom prst="rect">
            <a:avLst/>
          </a:prstGeom>
          <a:noFill/>
          <a:ln>
            <a:noFill/>
          </a:ln>
        </p:spPr>
      </p:pic>
      <p:sp>
        <p:nvSpPr>
          <p:cNvPr id="199" name="Google Shape;199;p22"/>
          <p:cNvSpPr txBox="1"/>
          <p:nvPr/>
        </p:nvSpPr>
        <p:spPr>
          <a:xfrm>
            <a:off x="575250" y="2572450"/>
            <a:ext cx="3895200" cy="14478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n-US" sz="2000">
                <a:solidFill>
                  <a:schemeClr val="dk1"/>
                </a:solidFill>
                <a:latin typeface="Quattrocento Sans"/>
                <a:ea typeface="Quattrocento Sans"/>
                <a:cs typeface="Quattrocento Sans"/>
                <a:sym typeface="Quattrocento Sans"/>
              </a:rPr>
              <a:t>Relationships</a:t>
            </a:r>
            <a:endParaRPr sz="2000">
              <a:solidFill>
                <a:schemeClr val="dk1"/>
              </a:solidFill>
              <a:latin typeface="Quattrocento Sans"/>
              <a:ea typeface="Quattrocento Sans"/>
              <a:cs typeface="Quattrocento Sans"/>
              <a:sym typeface="Quattrocento Sans"/>
            </a:endParaRPr>
          </a:p>
          <a:p>
            <a:pPr marL="285750" lvl="0" indent="-158750" algn="l" rtl="0">
              <a:lnSpc>
                <a:spcPct val="80000"/>
              </a:lnSpc>
              <a:spcBef>
                <a:spcPts val="400"/>
              </a:spcBef>
              <a:spcAft>
                <a:spcPts val="0"/>
              </a:spcAft>
              <a:buClr>
                <a:srgbClr val="4C3282"/>
              </a:buClr>
              <a:buSzPts val="1600"/>
              <a:buFont typeface="Twentieth Century"/>
              <a:buChar char="●"/>
            </a:pPr>
            <a:r>
              <a:rPr lang="en-US" sz="1600">
                <a:solidFill>
                  <a:schemeClr val="dk1"/>
                </a:solidFill>
                <a:latin typeface="Quattrocento Sans"/>
                <a:ea typeface="Quattrocento Sans"/>
                <a:cs typeface="Quattrocento Sans"/>
                <a:sym typeface="Quattrocento Sans"/>
              </a:rPr>
              <a:t>Social media graphs</a:t>
            </a:r>
            <a:endParaRPr sz="1600">
              <a:solidFill>
                <a:schemeClr val="dk1"/>
              </a:solidFill>
              <a:latin typeface="Quattrocento Sans"/>
              <a:ea typeface="Quattrocento Sans"/>
              <a:cs typeface="Quattrocento Sans"/>
              <a:sym typeface="Quattrocento Sans"/>
            </a:endParaRPr>
          </a:p>
          <a:p>
            <a:pPr marL="457200" lvl="1" indent="-133350" algn="l" rtl="0">
              <a:lnSpc>
                <a:spcPct val="80000"/>
              </a:lnSpc>
              <a:spcBef>
                <a:spcPts val="0"/>
              </a:spcBef>
              <a:spcAft>
                <a:spcPts val="0"/>
              </a:spcAft>
              <a:buClr>
                <a:srgbClr val="B6A479"/>
              </a:buClr>
              <a:buSzPts val="1200"/>
              <a:buFont typeface="Quattrocento Sans"/>
              <a:buChar char="○"/>
            </a:pPr>
            <a:r>
              <a:rPr lang="en-US" sz="1200">
                <a:solidFill>
                  <a:schemeClr val="dk1"/>
                </a:solidFill>
                <a:latin typeface="Quattrocento Sans"/>
                <a:ea typeface="Quattrocento Sans"/>
                <a:cs typeface="Quattrocento Sans"/>
                <a:sym typeface="Quattrocento Sans"/>
              </a:rPr>
              <a:t>Vertices are accounts, edges are follower relationships</a:t>
            </a:r>
            <a:endParaRPr sz="1200">
              <a:solidFill>
                <a:schemeClr val="dk1"/>
              </a:solidFill>
              <a:latin typeface="Quattrocento Sans"/>
              <a:ea typeface="Quattrocento Sans"/>
              <a:cs typeface="Quattrocento Sans"/>
              <a:sym typeface="Quattrocento Sans"/>
            </a:endParaRPr>
          </a:p>
          <a:p>
            <a:pPr marL="285750" lvl="0" indent="-158750" algn="l" rtl="0">
              <a:lnSpc>
                <a:spcPct val="80000"/>
              </a:lnSpc>
              <a:spcBef>
                <a:spcPts val="1000"/>
              </a:spcBef>
              <a:spcAft>
                <a:spcPts val="0"/>
              </a:spcAft>
              <a:buClr>
                <a:srgbClr val="4C3282"/>
              </a:buClr>
              <a:buSzPts val="1600"/>
              <a:buFont typeface="Twentieth Century"/>
              <a:buChar char="●"/>
            </a:pPr>
            <a:r>
              <a:rPr lang="en-US" sz="1600">
                <a:solidFill>
                  <a:schemeClr val="dk1"/>
                </a:solidFill>
                <a:latin typeface="Quattrocento Sans"/>
                <a:ea typeface="Quattrocento Sans"/>
                <a:cs typeface="Quattrocento Sans"/>
                <a:sym typeface="Quattrocento Sans"/>
              </a:rPr>
              <a:t>Traffic</a:t>
            </a:r>
            <a:endParaRPr sz="1600">
              <a:solidFill>
                <a:schemeClr val="dk1"/>
              </a:solidFill>
              <a:latin typeface="Quattrocento Sans"/>
              <a:ea typeface="Quattrocento Sans"/>
              <a:cs typeface="Quattrocento Sans"/>
              <a:sym typeface="Quattrocento Sans"/>
            </a:endParaRPr>
          </a:p>
          <a:p>
            <a:pPr marL="457200" lvl="1" indent="-133350" algn="l" rtl="0">
              <a:lnSpc>
                <a:spcPct val="80000"/>
              </a:lnSpc>
              <a:spcBef>
                <a:spcPts val="0"/>
              </a:spcBef>
              <a:spcAft>
                <a:spcPts val="0"/>
              </a:spcAft>
              <a:buClr>
                <a:srgbClr val="B6A479"/>
              </a:buClr>
              <a:buSzPts val="1200"/>
              <a:buFont typeface="Quattrocento Sans"/>
              <a:buChar char="○"/>
            </a:pPr>
            <a:r>
              <a:rPr lang="en-US" sz="1200">
                <a:solidFill>
                  <a:schemeClr val="dk1"/>
                </a:solidFill>
                <a:latin typeface="Quattrocento Sans"/>
                <a:ea typeface="Quattrocento Sans"/>
                <a:cs typeface="Quattrocento Sans"/>
                <a:sym typeface="Quattrocento Sans"/>
              </a:rPr>
              <a:t>Vertices are classes, edges are usage</a:t>
            </a:r>
            <a:endParaRPr sz="1200">
              <a:latin typeface="Quattrocento Sans"/>
              <a:ea typeface="Quattrocento Sans"/>
              <a:cs typeface="Quattrocento Sans"/>
              <a:sym typeface="Quattrocento Sans"/>
            </a:endParaRPr>
          </a:p>
        </p:txBody>
      </p:sp>
      <p:sp>
        <p:nvSpPr>
          <p:cNvPr id="200" name="Google Shape;200;p22"/>
          <p:cNvSpPr txBox="1"/>
          <p:nvPr/>
        </p:nvSpPr>
        <p:spPr>
          <a:xfrm>
            <a:off x="575250" y="4020250"/>
            <a:ext cx="3895200" cy="12693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n-US" sz="2000">
                <a:solidFill>
                  <a:schemeClr val="dk1"/>
                </a:solidFill>
                <a:latin typeface="Quattrocento Sans"/>
                <a:ea typeface="Quattrocento Sans"/>
                <a:cs typeface="Quattrocento Sans"/>
                <a:sym typeface="Quattrocento Sans"/>
              </a:rPr>
              <a:t>Influence</a:t>
            </a:r>
            <a:endParaRPr sz="2000">
              <a:solidFill>
                <a:schemeClr val="dk1"/>
              </a:solidFill>
              <a:latin typeface="Quattrocento Sans"/>
              <a:ea typeface="Quattrocento Sans"/>
              <a:cs typeface="Quattrocento Sans"/>
              <a:sym typeface="Quattrocento Sans"/>
            </a:endParaRPr>
          </a:p>
          <a:p>
            <a:pPr marL="285750" lvl="0" indent="-158750" algn="l" rtl="0">
              <a:lnSpc>
                <a:spcPct val="80000"/>
              </a:lnSpc>
              <a:spcBef>
                <a:spcPts val="400"/>
              </a:spcBef>
              <a:spcAft>
                <a:spcPts val="0"/>
              </a:spcAft>
              <a:buClr>
                <a:srgbClr val="4C3282"/>
              </a:buClr>
              <a:buSzPts val="1600"/>
              <a:buFont typeface="Twentieth Century"/>
              <a:buChar char="●"/>
            </a:pPr>
            <a:r>
              <a:rPr lang="en-US" sz="1600">
                <a:solidFill>
                  <a:schemeClr val="dk1"/>
                </a:solidFill>
                <a:latin typeface="Quattrocento Sans"/>
                <a:ea typeface="Quattrocento Sans"/>
                <a:cs typeface="Quattrocento Sans"/>
                <a:sym typeface="Quattrocento Sans"/>
              </a:rPr>
              <a:t>Biology</a:t>
            </a:r>
            <a:endParaRPr sz="1600">
              <a:solidFill>
                <a:schemeClr val="dk1"/>
              </a:solidFill>
              <a:latin typeface="Quattrocento Sans"/>
              <a:ea typeface="Quattrocento Sans"/>
              <a:cs typeface="Quattrocento Sans"/>
              <a:sym typeface="Quattrocento Sans"/>
            </a:endParaRPr>
          </a:p>
          <a:p>
            <a:pPr marL="457200" lvl="1" indent="-133350" algn="l" rtl="0">
              <a:lnSpc>
                <a:spcPct val="80000"/>
              </a:lnSpc>
              <a:spcBef>
                <a:spcPts val="0"/>
              </a:spcBef>
              <a:spcAft>
                <a:spcPts val="0"/>
              </a:spcAft>
              <a:buClr>
                <a:srgbClr val="B6A479"/>
              </a:buClr>
              <a:buSzPts val="1200"/>
              <a:buFont typeface="Quattrocento Sans"/>
              <a:buChar char="○"/>
            </a:pPr>
            <a:r>
              <a:rPr lang="en-US" sz="1200">
                <a:solidFill>
                  <a:schemeClr val="dk1"/>
                </a:solidFill>
                <a:latin typeface="Quattrocento Sans"/>
                <a:ea typeface="Quattrocento Sans"/>
                <a:cs typeface="Quattrocento Sans"/>
                <a:sym typeface="Quattrocento Sans"/>
              </a:rPr>
              <a:t>Vertices are cancer cell desinations, edges are migration paths</a:t>
            </a:r>
            <a:endParaRPr sz="1200">
              <a:solidFill>
                <a:schemeClr val="dk1"/>
              </a:solidFill>
              <a:latin typeface="Quattrocento Sans"/>
              <a:ea typeface="Quattrocento Sans"/>
              <a:cs typeface="Quattrocento Sans"/>
              <a:sym typeface="Quattrocento Sans"/>
            </a:endParaRPr>
          </a:p>
          <a:p>
            <a:pPr marL="128016" lvl="1" indent="0" algn="l" rtl="0">
              <a:lnSpc>
                <a:spcPct val="90000"/>
              </a:lnSpc>
              <a:spcBef>
                <a:spcPts val="1000"/>
              </a:spcBef>
              <a:spcAft>
                <a:spcPts val="0"/>
              </a:spcAft>
              <a:buClr>
                <a:schemeClr val="dk1"/>
              </a:buClr>
              <a:buSzPts val="1100"/>
              <a:buFont typeface="Arial"/>
              <a:buNone/>
            </a:pPr>
            <a:endParaRPr sz="1200">
              <a:latin typeface="Quattrocento Sans"/>
              <a:ea typeface="Quattrocento Sans"/>
              <a:cs typeface="Quattrocento Sans"/>
              <a:sym typeface="Quattrocento Sans"/>
            </a:endParaRPr>
          </a:p>
        </p:txBody>
      </p:sp>
      <p:sp>
        <p:nvSpPr>
          <p:cNvPr id="201" name="Google Shape;201;p22"/>
          <p:cNvSpPr txBox="1"/>
          <p:nvPr/>
        </p:nvSpPr>
        <p:spPr>
          <a:xfrm>
            <a:off x="575250" y="5007700"/>
            <a:ext cx="3000000" cy="22329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n-US" sz="2000">
                <a:solidFill>
                  <a:schemeClr val="dk1"/>
                </a:solidFill>
                <a:latin typeface="Quattrocento Sans"/>
                <a:ea typeface="Quattrocento Sans"/>
                <a:cs typeface="Quattrocento Sans"/>
                <a:sym typeface="Quattrocento Sans"/>
              </a:rPr>
              <a:t>Related topics</a:t>
            </a:r>
            <a:endParaRPr sz="2000">
              <a:solidFill>
                <a:schemeClr val="dk1"/>
              </a:solidFill>
              <a:latin typeface="Quattrocento Sans"/>
              <a:ea typeface="Quattrocento Sans"/>
              <a:cs typeface="Quattrocento Sans"/>
              <a:sym typeface="Quattrocento Sans"/>
            </a:endParaRPr>
          </a:p>
          <a:p>
            <a:pPr marL="285750" lvl="0" indent="-158750" algn="l" rtl="0">
              <a:lnSpc>
                <a:spcPct val="80000"/>
              </a:lnSpc>
              <a:spcBef>
                <a:spcPts val="400"/>
              </a:spcBef>
              <a:spcAft>
                <a:spcPts val="0"/>
              </a:spcAft>
              <a:buClr>
                <a:srgbClr val="4C3282"/>
              </a:buClr>
              <a:buSzPts val="1600"/>
              <a:buFont typeface="Twentieth Century"/>
              <a:buChar char="●"/>
            </a:pPr>
            <a:r>
              <a:rPr lang="en-US" sz="1600">
                <a:solidFill>
                  <a:schemeClr val="dk1"/>
                </a:solidFill>
                <a:latin typeface="Quattrocento Sans"/>
                <a:ea typeface="Quattrocento Sans"/>
                <a:cs typeface="Quattrocento Sans"/>
                <a:sym typeface="Quattrocento Sans"/>
              </a:rPr>
              <a:t>Web Page Ranking</a:t>
            </a:r>
            <a:endParaRPr sz="1600">
              <a:solidFill>
                <a:schemeClr val="dk1"/>
              </a:solidFill>
              <a:latin typeface="Quattrocento Sans"/>
              <a:ea typeface="Quattrocento Sans"/>
              <a:cs typeface="Quattrocento Sans"/>
              <a:sym typeface="Quattrocento Sans"/>
            </a:endParaRPr>
          </a:p>
          <a:p>
            <a:pPr marL="457200" lvl="1" indent="-133350" algn="l" rtl="0">
              <a:lnSpc>
                <a:spcPct val="80000"/>
              </a:lnSpc>
              <a:spcBef>
                <a:spcPts val="0"/>
              </a:spcBef>
              <a:spcAft>
                <a:spcPts val="0"/>
              </a:spcAft>
              <a:buClr>
                <a:srgbClr val="B6A479"/>
              </a:buClr>
              <a:buSzPts val="1200"/>
              <a:buFont typeface="Quattrocento Sans"/>
              <a:buChar char="○"/>
            </a:pPr>
            <a:r>
              <a:rPr lang="en-US" sz="1200">
                <a:solidFill>
                  <a:schemeClr val="dk1"/>
                </a:solidFill>
                <a:latin typeface="Quattrocento Sans"/>
                <a:ea typeface="Quattrocento Sans"/>
                <a:cs typeface="Quattrocento Sans"/>
                <a:sym typeface="Quattrocento Sans"/>
              </a:rPr>
              <a:t>Vertices are web pages, edges are hyperlinks</a:t>
            </a:r>
            <a:endParaRPr sz="1200">
              <a:solidFill>
                <a:schemeClr val="dk1"/>
              </a:solidFill>
              <a:latin typeface="Quattrocento Sans"/>
              <a:ea typeface="Quattrocento Sans"/>
              <a:cs typeface="Quattrocento Sans"/>
              <a:sym typeface="Quattrocento Sans"/>
            </a:endParaRPr>
          </a:p>
          <a:p>
            <a:pPr marL="285750" lvl="0" indent="-158750" algn="l" rtl="0">
              <a:lnSpc>
                <a:spcPct val="80000"/>
              </a:lnSpc>
              <a:spcBef>
                <a:spcPts val="1000"/>
              </a:spcBef>
              <a:spcAft>
                <a:spcPts val="0"/>
              </a:spcAft>
              <a:buClr>
                <a:srgbClr val="4C3282"/>
              </a:buClr>
              <a:buSzPts val="1600"/>
              <a:buFont typeface="Twentieth Century"/>
              <a:buChar char="●"/>
            </a:pPr>
            <a:r>
              <a:rPr lang="en-US" sz="1600">
                <a:solidFill>
                  <a:schemeClr val="dk1"/>
                </a:solidFill>
                <a:latin typeface="Quattrocento Sans"/>
                <a:ea typeface="Quattrocento Sans"/>
                <a:cs typeface="Quattrocento Sans"/>
                <a:sym typeface="Quattrocento Sans"/>
              </a:rPr>
              <a:t>Wikipedia</a:t>
            </a:r>
            <a:endParaRPr sz="1600">
              <a:solidFill>
                <a:schemeClr val="dk1"/>
              </a:solidFill>
              <a:latin typeface="Quattrocento Sans"/>
              <a:ea typeface="Quattrocento Sans"/>
              <a:cs typeface="Quattrocento Sans"/>
              <a:sym typeface="Quattrocento Sans"/>
            </a:endParaRPr>
          </a:p>
          <a:p>
            <a:pPr marL="457200" lvl="1" indent="-133350" algn="l" rtl="0">
              <a:lnSpc>
                <a:spcPct val="80000"/>
              </a:lnSpc>
              <a:spcBef>
                <a:spcPts val="0"/>
              </a:spcBef>
              <a:spcAft>
                <a:spcPts val="0"/>
              </a:spcAft>
              <a:buClr>
                <a:srgbClr val="B6A479"/>
              </a:buClr>
              <a:buSzPts val="1200"/>
              <a:buFont typeface="Quattrocento Sans"/>
              <a:buChar char="○"/>
            </a:pPr>
            <a:r>
              <a:rPr lang="en-US" sz="1200">
                <a:solidFill>
                  <a:schemeClr val="dk1"/>
                </a:solidFill>
                <a:latin typeface="Quattrocento Sans"/>
                <a:ea typeface="Quattrocento Sans"/>
                <a:cs typeface="Quattrocento Sans"/>
                <a:sym typeface="Quattrocento Sans"/>
              </a:rPr>
              <a:t>Vertices are articles, edges are links</a:t>
            </a:r>
            <a:endParaRPr sz="1200">
              <a:solidFill>
                <a:schemeClr val="dk1"/>
              </a:solidFill>
              <a:latin typeface="Quattrocento Sans"/>
              <a:ea typeface="Quattrocento Sans"/>
              <a:cs typeface="Quattrocento Sans"/>
              <a:sym typeface="Quattrocento Sans"/>
            </a:endParaRPr>
          </a:p>
          <a:p>
            <a:pPr marL="0" lvl="0" indent="0" algn="l" rtl="0">
              <a:lnSpc>
                <a:spcPct val="90000"/>
              </a:lnSpc>
              <a:spcBef>
                <a:spcPts val="600"/>
              </a:spcBef>
              <a:spcAft>
                <a:spcPts val="0"/>
              </a:spcAft>
              <a:buNone/>
            </a:pPr>
            <a:endParaRPr sz="1200">
              <a:solidFill>
                <a:schemeClr val="dk1"/>
              </a:solidFill>
              <a:latin typeface="Quattrocento Sans"/>
              <a:ea typeface="Quattrocento Sans"/>
              <a:cs typeface="Quattrocento Sans"/>
              <a:sym typeface="Quattrocento Sans"/>
            </a:endParaRPr>
          </a:p>
          <a:p>
            <a:pPr marL="128016" lvl="1" indent="0" algn="l" rtl="0">
              <a:lnSpc>
                <a:spcPct val="90000"/>
              </a:lnSpc>
              <a:spcBef>
                <a:spcPts val="600"/>
              </a:spcBef>
              <a:spcAft>
                <a:spcPts val="0"/>
              </a:spcAft>
              <a:buNone/>
            </a:pPr>
            <a:endParaRPr sz="1600">
              <a:solidFill>
                <a:schemeClr val="dk1"/>
              </a:solidFill>
              <a:latin typeface="Quattrocento Sans"/>
              <a:ea typeface="Quattrocento Sans"/>
              <a:cs typeface="Quattrocento Sans"/>
              <a:sym typeface="Quattrocento Sans"/>
            </a:endParaRPr>
          </a:p>
          <a:p>
            <a:pPr marL="128016" lvl="1" indent="0" algn="l" rtl="0">
              <a:lnSpc>
                <a:spcPct val="90000"/>
              </a:lnSpc>
              <a:spcBef>
                <a:spcPts val="600"/>
              </a:spcBef>
              <a:spcAft>
                <a:spcPts val="0"/>
              </a:spcAft>
              <a:buNone/>
            </a:pPr>
            <a:endParaRPr sz="1200">
              <a:latin typeface="Quattrocento Sans"/>
              <a:ea typeface="Quattrocento Sans"/>
              <a:cs typeface="Quattrocento Sans"/>
              <a:sym typeface="Quattrocento Sans"/>
            </a:endParaRPr>
          </a:p>
        </p:txBody>
      </p:sp>
      <p:sp>
        <p:nvSpPr>
          <p:cNvPr id="202" name="Google Shape;202;p22"/>
          <p:cNvSpPr txBox="1"/>
          <p:nvPr/>
        </p:nvSpPr>
        <p:spPr>
          <a:xfrm>
            <a:off x="3833150" y="5901863"/>
            <a:ext cx="9588000" cy="705000"/>
          </a:xfrm>
          <a:prstGeom prst="rect">
            <a:avLst/>
          </a:prstGeom>
          <a:noFill/>
          <a:ln>
            <a:noFill/>
          </a:ln>
        </p:spPr>
        <p:txBody>
          <a:bodyPr spcFirstLastPara="1" wrap="square" lIns="91425" tIns="91425" rIns="91425" bIns="91425" anchor="ctr" anchorCtr="0">
            <a:spAutoFit/>
          </a:bodyPr>
          <a:lstStyle/>
          <a:p>
            <a:pPr marL="128016" lvl="1" indent="0" algn="l" rtl="0">
              <a:lnSpc>
                <a:spcPct val="90000"/>
              </a:lnSpc>
              <a:spcBef>
                <a:spcPts val="600"/>
              </a:spcBef>
              <a:spcAft>
                <a:spcPts val="0"/>
              </a:spcAft>
              <a:buClr>
                <a:schemeClr val="dk1"/>
              </a:buClr>
              <a:buSzPts val="1100"/>
              <a:buFont typeface="Arial"/>
              <a:buNone/>
            </a:pPr>
            <a:r>
              <a:rPr lang="en-US" sz="1600">
                <a:solidFill>
                  <a:schemeClr val="dk1"/>
                </a:solidFill>
                <a:latin typeface="Quattrocento Sans"/>
                <a:ea typeface="Quattrocento Sans"/>
                <a:cs typeface="Quattrocento Sans"/>
                <a:sym typeface="Quattrocento Sans"/>
              </a:rPr>
              <a:t>And so many more!!</a:t>
            </a:r>
            <a:endParaRPr sz="1600">
              <a:solidFill>
                <a:schemeClr val="dk1"/>
              </a:solidFill>
              <a:latin typeface="Quattrocento Sans"/>
              <a:ea typeface="Quattrocento Sans"/>
              <a:cs typeface="Quattrocento Sans"/>
              <a:sym typeface="Quattrocento Sans"/>
            </a:endParaRPr>
          </a:p>
          <a:p>
            <a:pPr marL="128016" lvl="1" indent="0" algn="l" rtl="0">
              <a:lnSpc>
                <a:spcPct val="90000"/>
              </a:lnSpc>
              <a:spcBef>
                <a:spcPts val="600"/>
              </a:spcBef>
              <a:spcAft>
                <a:spcPts val="0"/>
              </a:spcAft>
              <a:buClr>
                <a:schemeClr val="dk1"/>
              </a:buClr>
              <a:buSzPts val="1100"/>
              <a:buFont typeface="Arial"/>
              <a:buNone/>
            </a:pPr>
            <a:r>
              <a:rPr lang="en-US" sz="1600" u="sng">
                <a:solidFill>
                  <a:schemeClr val="hlink"/>
                </a:solidFill>
                <a:latin typeface="Quattrocento Sans"/>
                <a:ea typeface="Quattrocento Sans"/>
                <a:cs typeface="Quattrocento Sans"/>
                <a:sym typeface="Quattrocento Sans"/>
                <a:hlinkClick r:id="rId7"/>
              </a:rPr>
              <a:t>www.allthingsgraphed.com</a:t>
            </a:r>
            <a:r>
              <a:rPr lang="en-US" sz="1600">
                <a:solidFill>
                  <a:schemeClr val="dk1"/>
                </a:solidFill>
                <a:latin typeface="Quattrocento Sans"/>
                <a:ea typeface="Quattrocento Sans"/>
                <a:cs typeface="Quattrocento Sans"/>
                <a:sym typeface="Quattrocento Sans"/>
              </a:rPr>
              <a:t> </a:t>
            </a:r>
            <a:endParaRPr>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fade">
                                      <p:cBhvr>
                                        <p:cTn id="7" dur="500"/>
                                        <p:tgtEl>
                                          <p:spTgt spid="194"/>
                                        </p:tgtEl>
                                      </p:cBhvr>
                                    </p:animEffect>
                                  </p:childTnLst>
                                </p:cTn>
                              </p:par>
                              <p:par>
                                <p:cTn id="8" presetID="10" presetClass="entr" presetSubtype="0" fill="hold" nodeType="withEffect">
                                  <p:stCondLst>
                                    <p:cond delay="0"/>
                                  </p:stCondLst>
                                  <p:childTnLst>
                                    <p:set>
                                      <p:cBhvr>
                                        <p:cTn id="9" dur="1" fill="hold">
                                          <p:stCondLst>
                                            <p:cond delay="0"/>
                                          </p:stCondLst>
                                        </p:cTn>
                                        <p:tgtEl>
                                          <p:spTgt spid="195"/>
                                        </p:tgtEl>
                                        <p:attrNameLst>
                                          <p:attrName>style.visibility</p:attrName>
                                        </p:attrNameLst>
                                      </p:cBhvr>
                                      <p:to>
                                        <p:strVal val="visible"/>
                                      </p:to>
                                    </p:set>
                                    <p:animEffect transition="in" filter="fade">
                                      <p:cBhvr>
                                        <p:cTn id="10" dur="500"/>
                                        <p:tgtEl>
                                          <p:spTgt spid="19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9"/>
                                        </p:tgtEl>
                                        <p:attrNameLst>
                                          <p:attrName>style.visibility</p:attrName>
                                        </p:attrNameLst>
                                      </p:cBhvr>
                                      <p:to>
                                        <p:strVal val="visible"/>
                                      </p:to>
                                    </p:set>
                                    <p:animEffect transition="in" filter="fade">
                                      <p:cBhvr>
                                        <p:cTn id="15" dur="1000"/>
                                        <p:tgtEl>
                                          <p:spTgt spid="199"/>
                                        </p:tgtEl>
                                      </p:cBhvr>
                                    </p:animEffect>
                                  </p:childTnLst>
                                </p:cTn>
                              </p:par>
                              <p:par>
                                <p:cTn id="16" presetID="10" presetClass="entr" presetSubtype="0" fill="hold" nodeType="withEffect">
                                  <p:stCondLst>
                                    <p:cond delay="0"/>
                                  </p:stCondLst>
                                  <p:childTnLst>
                                    <p:set>
                                      <p:cBhvr>
                                        <p:cTn id="17" dur="1" fill="hold">
                                          <p:stCondLst>
                                            <p:cond delay="0"/>
                                          </p:stCondLst>
                                        </p:cTn>
                                        <p:tgtEl>
                                          <p:spTgt spid="196"/>
                                        </p:tgtEl>
                                        <p:attrNameLst>
                                          <p:attrName>style.visibility</p:attrName>
                                        </p:attrNameLst>
                                      </p:cBhvr>
                                      <p:to>
                                        <p:strVal val="visible"/>
                                      </p:to>
                                    </p:set>
                                    <p:animEffect transition="in" filter="fade">
                                      <p:cBhvr>
                                        <p:cTn id="18" dur="500"/>
                                        <p:tgtEl>
                                          <p:spTgt spid="19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0"/>
                                        </p:tgtEl>
                                        <p:attrNameLst>
                                          <p:attrName>style.visibility</p:attrName>
                                        </p:attrNameLst>
                                      </p:cBhvr>
                                      <p:to>
                                        <p:strVal val="visible"/>
                                      </p:to>
                                    </p:set>
                                    <p:animEffect transition="in" filter="fade">
                                      <p:cBhvr>
                                        <p:cTn id="23" dur="1000"/>
                                        <p:tgtEl>
                                          <p:spTgt spid="200"/>
                                        </p:tgtEl>
                                      </p:cBhvr>
                                    </p:animEffect>
                                  </p:childTnLst>
                                </p:cTn>
                              </p:par>
                              <p:par>
                                <p:cTn id="24" presetID="10" presetClass="entr" presetSubtype="0" fill="hold" nodeType="withEffect">
                                  <p:stCondLst>
                                    <p:cond delay="0"/>
                                  </p:stCondLst>
                                  <p:childTnLst>
                                    <p:set>
                                      <p:cBhvr>
                                        <p:cTn id="25" dur="1" fill="hold">
                                          <p:stCondLst>
                                            <p:cond delay="0"/>
                                          </p:stCondLst>
                                        </p:cTn>
                                        <p:tgtEl>
                                          <p:spTgt spid="197"/>
                                        </p:tgtEl>
                                        <p:attrNameLst>
                                          <p:attrName>style.visibility</p:attrName>
                                        </p:attrNameLst>
                                      </p:cBhvr>
                                      <p:to>
                                        <p:strVal val="visible"/>
                                      </p:to>
                                    </p:set>
                                    <p:animEffect transition="in" filter="fade">
                                      <p:cBhvr>
                                        <p:cTn id="26" dur="500"/>
                                        <p:tgtEl>
                                          <p:spTgt spid="19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1"/>
                                        </p:tgtEl>
                                        <p:attrNameLst>
                                          <p:attrName>style.visibility</p:attrName>
                                        </p:attrNameLst>
                                      </p:cBhvr>
                                      <p:to>
                                        <p:strVal val="visible"/>
                                      </p:to>
                                    </p:set>
                                    <p:animEffect transition="in" filter="fade">
                                      <p:cBhvr>
                                        <p:cTn id="31" dur="400"/>
                                        <p:tgtEl>
                                          <p:spTgt spid="201"/>
                                        </p:tgtEl>
                                      </p:cBhvr>
                                    </p:animEffect>
                                  </p:childTnLst>
                                </p:cTn>
                              </p:par>
                              <p:par>
                                <p:cTn id="32" presetID="10" presetClass="entr" presetSubtype="0" fill="hold" nodeType="withEffect">
                                  <p:stCondLst>
                                    <p:cond delay="0"/>
                                  </p:stCondLst>
                                  <p:childTnLst>
                                    <p:set>
                                      <p:cBhvr>
                                        <p:cTn id="33" dur="1" fill="hold">
                                          <p:stCondLst>
                                            <p:cond delay="0"/>
                                          </p:stCondLst>
                                        </p:cTn>
                                        <p:tgtEl>
                                          <p:spTgt spid="198"/>
                                        </p:tgtEl>
                                        <p:attrNameLst>
                                          <p:attrName>style.visibility</p:attrName>
                                        </p:attrNameLst>
                                      </p:cBhvr>
                                      <p:to>
                                        <p:strVal val="visible"/>
                                      </p:to>
                                    </p:set>
                                    <p:animEffect transition="in" filter="fade">
                                      <p:cBhvr>
                                        <p:cTn id="34" dur="500"/>
                                        <p:tgtEl>
                                          <p:spTgt spid="19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02"/>
                                        </p:tgtEl>
                                        <p:attrNameLst>
                                          <p:attrName>style.visibility</p:attrName>
                                        </p:attrNameLst>
                                      </p:cBhvr>
                                      <p:to>
                                        <p:strVal val="visible"/>
                                      </p:to>
                                    </p:set>
                                    <p:animEffect transition="in" filter="fade">
                                      <p:cBhvr>
                                        <p:cTn id="39" dur="10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38701-97D6-BAFA-FC2C-FF0D128C45B0}"/>
              </a:ext>
            </a:extLst>
          </p:cNvPr>
          <p:cNvSpPr>
            <a:spLocks noGrp="1"/>
          </p:cNvSpPr>
          <p:nvPr>
            <p:ph type="title"/>
          </p:nvPr>
        </p:nvSpPr>
        <p:spPr/>
        <p:txBody>
          <a:bodyPr/>
          <a:lstStyle/>
          <a:p>
            <a:r>
              <a:rPr lang="en-GB" dirty="0"/>
              <a:t>Topological Sort by DFS Post-Order Traversal</a:t>
            </a:r>
            <a:endParaRPr lang="en-SE" dirty="0"/>
          </a:p>
        </p:txBody>
      </p:sp>
      <p:sp>
        <p:nvSpPr>
          <p:cNvPr id="3" name="Text Placeholder 2">
            <a:extLst>
              <a:ext uri="{FF2B5EF4-FFF2-40B4-BE49-F238E27FC236}">
                <a16:creationId xmlns:a16="http://schemas.microsoft.com/office/drawing/2014/main" id="{E1CC6A3A-F6EF-6108-6AF8-9D534366873D}"/>
              </a:ext>
            </a:extLst>
          </p:cNvPr>
          <p:cNvSpPr>
            <a:spLocks noGrp="1"/>
          </p:cNvSpPr>
          <p:nvPr>
            <p:ph type="body" idx="1"/>
          </p:nvPr>
        </p:nvSpPr>
        <p:spPr>
          <a:xfrm>
            <a:off x="671332" y="1169043"/>
            <a:ext cx="10498238" cy="4464257"/>
          </a:xfrm>
        </p:spPr>
        <p:txBody>
          <a:bodyPr/>
          <a:lstStyle/>
          <a:p>
            <a:r>
              <a:rPr lang="en-GB" dirty="0"/>
              <a:t>Perform DFS Post-Order Traversal starting from any node (often, but not necessarily, a node with no incoming edges (no predecessors)) to get an ordered list of nodes, then reverse the node order to get a Topological Sort</a:t>
            </a:r>
          </a:p>
          <a:p>
            <a:pPr lvl="1"/>
            <a:r>
              <a:rPr lang="en-GB" sz="2400" dirty="0"/>
              <a:t>Upon finishing traversal starting from one node, restart from another unvisited node with no incoming edges</a:t>
            </a:r>
          </a:p>
          <a:p>
            <a:pPr lvl="1"/>
            <a:r>
              <a:rPr lang="en-GB" sz="2400" dirty="0"/>
              <a:t>This results in one of multiple possible Topological Sorts</a:t>
            </a:r>
          </a:p>
          <a:p>
            <a:r>
              <a:rPr lang="en-GB" dirty="0"/>
              <a:t>Intuition: DFS Post-Order Traversal outputs nodes from the deepest (furthest away from the starting node) to the starting mode, hence the reverse order is a Topological Sort from the starting node</a:t>
            </a:r>
          </a:p>
          <a:p>
            <a:endParaRPr lang="en-SE" dirty="0"/>
          </a:p>
        </p:txBody>
      </p:sp>
    </p:spTree>
    <p:extLst>
      <p:ext uri="{BB962C8B-B14F-4D97-AF65-F5344CB8AC3E}">
        <p14:creationId xmlns:p14="http://schemas.microsoft.com/office/powerpoint/2010/main" val="14503015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08B01-4C68-F57E-643D-008188DE599B}"/>
              </a:ext>
            </a:extLst>
          </p:cNvPr>
          <p:cNvSpPr>
            <a:spLocks noGrp="1"/>
          </p:cNvSpPr>
          <p:nvPr>
            <p:ph type="title"/>
          </p:nvPr>
        </p:nvSpPr>
        <p:spPr/>
        <p:txBody>
          <a:bodyPr>
            <a:normAutofit/>
          </a:bodyPr>
          <a:lstStyle/>
          <a:p>
            <a:r>
              <a:rPr lang="en-GB" dirty="0"/>
              <a:t>DFS Traversal: Pre-order, Post-order</a:t>
            </a:r>
            <a:endParaRPr lang="en-SE" dirty="0"/>
          </a:p>
        </p:txBody>
      </p:sp>
      <p:sp>
        <p:nvSpPr>
          <p:cNvPr id="3" name="Text Placeholder 2">
            <a:extLst>
              <a:ext uri="{FF2B5EF4-FFF2-40B4-BE49-F238E27FC236}">
                <a16:creationId xmlns:a16="http://schemas.microsoft.com/office/drawing/2014/main" id="{9C1F4493-26CA-80F1-CC85-B9035BF3F487}"/>
              </a:ext>
            </a:extLst>
          </p:cNvPr>
          <p:cNvSpPr>
            <a:spLocks noGrp="1"/>
          </p:cNvSpPr>
          <p:nvPr>
            <p:ph type="body" idx="1"/>
          </p:nvPr>
        </p:nvSpPr>
        <p:spPr>
          <a:xfrm>
            <a:off x="757749" y="1325207"/>
            <a:ext cx="9820225" cy="4654200"/>
          </a:xfrm>
        </p:spPr>
        <p:txBody>
          <a:bodyPr/>
          <a:lstStyle/>
          <a:p>
            <a:endParaRPr lang="en-SE"/>
          </a:p>
        </p:txBody>
      </p:sp>
      <p:sp>
        <p:nvSpPr>
          <p:cNvPr id="4" name="TextBox 3">
            <a:extLst>
              <a:ext uri="{FF2B5EF4-FFF2-40B4-BE49-F238E27FC236}">
                <a16:creationId xmlns:a16="http://schemas.microsoft.com/office/drawing/2014/main" id="{CA274BEA-7A50-EBA3-FDD0-2B1AFE7B27A2}"/>
              </a:ext>
            </a:extLst>
          </p:cNvPr>
          <p:cNvSpPr txBox="1"/>
          <p:nvPr/>
        </p:nvSpPr>
        <p:spPr>
          <a:xfrm>
            <a:off x="2239702" y="1043939"/>
            <a:ext cx="3859671" cy="2246769"/>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function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preOrderTraversal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(node)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if (node !== null)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visitNode</a:t>
            </a:r>
            <a:r>
              <a:rPr kumimoji="0" lang="en-GB" sz="2000" b="0" i="0" u="none" strike="noStrike" kern="1200" cap="none" spc="0" normalizeH="0" baseline="0" noProof="0" dirty="0">
                <a:ln>
                  <a:noFill/>
                </a:ln>
                <a:solidFill>
                  <a:prstClr val="black"/>
                </a:solidFill>
                <a:effectLst/>
                <a:uLnTx/>
                <a:uFillTx/>
                <a:latin typeface="Calibri"/>
                <a:ea typeface="+mn-ea"/>
                <a:cs typeface="+mn-cs"/>
              </a:rPr>
              <a:t>(node);</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preOrderTraversal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r>
              <a:rPr kumimoji="0" lang="en-GB" sz="2000" b="0" i="0" u="none" strike="noStrike" kern="1200" cap="none" spc="0" normalizeH="0" baseline="0" noProof="0" dirty="0" err="1">
                <a:ln>
                  <a:noFill/>
                </a:ln>
                <a:solidFill>
                  <a:prstClr val="black"/>
                </a:solidFill>
                <a:effectLst/>
                <a:uLnTx/>
                <a:uFillTx/>
                <a:latin typeface="Calibri"/>
                <a:ea typeface="+mn-ea"/>
                <a:cs typeface="+mn-cs"/>
              </a:rPr>
              <a:t>node.left</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preOrderTraversal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r>
              <a:rPr kumimoji="0" lang="en-GB" sz="2000" b="0" i="0" u="none" strike="noStrike" kern="1200" cap="none" spc="0" normalizeH="0" baseline="0" noProof="0" dirty="0" err="1">
                <a:ln>
                  <a:noFill/>
                </a:ln>
                <a:solidFill>
                  <a:prstClr val="black"/>
                </a:solidFill>
                <a:effectLst/>
                <a:uLnTx/>
                <a:uFillTx/>
                <a:latin typeface="Calibri"/>
                <a:ea typeface="+mn-ea"/>
                <a:cs typeface="+mn-cs"/>
              </a:rPr>
              <a:t>node.right</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a:t>
            </a:r>
            <a:endParaRPr kumimoji="0" lang="en-SE"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21A1467E-DCCC-58C8-B9DB-A8FEB99E8E7F}"/>
              </a:ext>
            </a:extLst>
          </p:cNvPr>
          <p:cNvSpPr txBox="1"/>
          <p:nvPr/>
        </p:nvSpPr>
        <p:spPr>
          <a:xfrm>
            <a:off x="6381147" y="1035108"/>
            <a:ext cx="4088155" cy="2246769"/>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function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postOrderTraversal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(node)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if (node !== null)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postOrderTraversal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r>
              <a:rPr kumimoji="0" lang="en-GB" sz="2000" b="0" i="0" u="none" strike="noStrike" kern="1200" cap="none" spc="0" normalizeH="0" baseline="0" noProof="0" dirty="0" err="1">
                <a:ln>
                  <a:noFill/>
                </a:ln>
                <a:solidFill>
                  <a:prstClr val="black"/>
                </a:solidFill>
                <a:effectLst/>
                <a:uLnTx/>
                <a:uFillTx/>
                <a:latin typeface="Calibri"/>
                <a:ea typeface="+mn-ea"/>
                <a:cs typeface="+mn-cs"/>
              </a:rPr>
              <a:t>node.left</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postOrderTraversal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r>
              <a:rPr kumimoji="0" lang="en-GB" sz="2000" b="0" i="0" u="none" strike="noStrike" kern="1200" cap="none" spc="0" normalizeH="0" baseline="0" noProof="0" dirty="0" err="1">
                <a:ln>
                  <a:noFill/>
                </a:ln>
                <a:solidFill>
                  <a:prstClr val="black"/>
                </a:solidFill>
                <a:effectLst/>
                <a:uLnTx/>
                <a:uFillTx/>
                <a:latin typeface="Calibri"/>
                <a:ea typeface="+mn-ea"/>
                <a:cs typeface="+mn-cs"/>
              </a:rPr>
              <a:t>node.right</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visitNode</a:t>
            </a:r>
            <a:r>
              <a:rPr kumimoji="0" lang="en-GB" sz="2000" b="0" i="0" u="none" strike="noStrike" kern="1200" cap="none" spc="0" normalizeH="0" baseline="0" noProof="0" dirty="0">
                <a:ln>
                  <a:noFill/>
                </a:ln>
                <a:solidFill>
                  <a:prstClr val="black"/>
                </a:solidFill>
                <a:effectLst/>
                <a:uLnTx/>
                <a:uFillTx/>
                <a:latin typeface="Calibri"/>
                <a:ea typeface="+mn-ea"/>
                <a:cs typeface="+mn-cs"/>
              </a:rPr>
              <a:t>(node);</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a:t>
            </a:r>
            <a:endParaRPr kumimoji="0" lang="en-SE" sz="2000" b="0" i="0" u="none" strike="noStrike" kern="1200" cap="none" spc="0" normalizeH="0" baseline="0" noProof="0" dirty="0">
              <a:ln>
                <a:noFill/>
              </a:ln>
              <a:solidFill>
                <a:prstClr val="black"/>
              </a:solidFill>
              <a:effectLst/>
              <a:uLnTx/>
              <a:uFillTx/>
              <a:latin typeface="Calibri"/>
              <a:ea typeface="+mn-ea"/>
              <a:cs typeface="+mn-cs"/>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50C14269-A56D-DBC5-F711-F4C601A4F5C9}"/>
                  </a:ext>
                </a:extLst>
              </p:cNvPr>
              <p:cNvSpPr txBox="1"/>
              <p:nvPr/>
            </p:nvSpPr>
            <p:spPr>
              <a:xfrm>
                <a:off x="2239702" y="3769750"/>
                <a:ext cx="3859671" cy="2246769"/>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function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preOrderTraversal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(node)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if (node !== null)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visitNode</a:t>
                </a:r>
                <a:r>
                  <a:rPr kumimoji="0" lang="en-GB" sz="2000" b="0" i="0" u="none" strike="noStrike" kern="1200" cap="none" spc="0" normalizeH="0" baseline="0" noProof="0" dirty="0">
                    <a:ln>
                      <a:noFill/>
                    </a:ln>
                    <a:solidFill>
                      <a:prstClr val="black"/>
                    </a:solidFill>
                    <a:effectLst/>
                    <a:uLnTx/>
                    <a:uFillTx/>
                    <a:latin typeface="Calibri"/>
                    <a:ea typeface="+mn-ea"/>
                    <a:cs typeface="+mn-cs"/>
                  </a:rPr>
                  <a:t>(node);</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foreach(c </a:t>
                </a:r>
                <a14:m>
                  <m:oMath xmlns:m="http://schemas.openxmlformats.org/officeDocument/2006/math">
                    <m:r>
                      <a:rPr kumimoji="0" lang="en-GB"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node.children</a:t>
                </a:r>
                <a:r>
                  <a:rPr kumimoji="0" lang="en-GB" sz="2000" b="0" i="0" u="none" strike="noStrike" kern="1200" cap="none" spc="0" normalizeH="0" baseline="0" noProof="0" dirty="0">
                    <a:ln>
                      <a:noFill/>
                    </a:ln>
                    <a:solidFill>
                      <a:prstClr val="black"/>
                    </a:solidFill>
                    <a:effectLst/>
                    <a:uLnTx/>
                    <a:uFillTx/>
                    <a:latin typeface="Calibri"/>
                    <a:ea typeface="+mn-ea"/>
                    <a:cs typeface="+mn-cs"/>
                  </a:rPr>
                  <a:t>) {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preOrderTraversal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(c);}</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a:t>
                </a:r>
                <a:endParaRPr kumimoji="0" lang="en-SE" sz="2000" b="0" i="0" u="none" strike="noStrike" kern="1200" cap="none" spc="0" normalizeH="0" baseline="0" noProof="0" dirty="0">
                  <a:ln>
                    <a:noFill/>
                  </a:ln>
                  <a:solidFill>
                    <a:prstClr val="black"/>
                  </a:solidFill>
                  <a:effectLst/>
                  <a:uLnTx/>
                  <a:uFillTx/>
                  <a:latin typeface="Calibri"/>
                  <a:ea typeface="+mn-ea"/>
                  <a:cs typeface="+mn-cs"/>
                </a:endParaRPr>
              </a:p>
            </p:txBody>
          </p:sp>
        </mc:Choice>
        <mc:Fallback>
          <p:sp>
            <p:nvSpPr>
              <p:cNvPr id="6" name="TextBox 5">
                <a:extLst>
                  <a:ext uri="{FF2B5EF4-FFF2-40B4-BE49-F238E27FC236}">
                    <a16:creationId xmlns:a16="http://schemas.microsoft.com/office/drawing/2014/main" id="{50C14269-A56D-DBC5-F711-F4C601A4F5C9}"/>
                  </a:ext>
                </a:extLst>
              </p:cNvPr>
              <p:cNvSpPr txBox="1">
                <a:spLocks noRot="1" noChangeAspect="1" noMove="1" noResize="1" noEditPoints="1" noAdjustHandles="1" noChangeArrowheads="1" noChangeShapeType="1" noTextEdit="1"/>
              </p:cNvSpPr>
              <p:nvPr/>
            </p:nvSpPr>
            <p:spPr>
              <a:xfrm>
                <a:off x="2239702" y="3769750"/>
                <a:ext cx="3859671" cy="2246769"/>
              </a:xfrm>
              <a:prstGeom prst="rect">
                <a:avLst/>
              </a:prstGeom>
              <a:blipFill>
                <a:blip r:embed="rId2"/>
                <a:stretch>
                  <a:fillRect/>
                </a:stretch>
              </a:blip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384E2F0D-500A-9512-639E-B84DAB3D7674}"/>
                  </a:ext>
                </a:extLst>
              </p:cNvPr>
              <p:cNvSpPr txBox="1"/>
              <p:nvPr/>
            </p:nvSpPr>
            <p:spPr>
              <a:xfrm>
                <a:off x="6609633" y="3769750"/>
                <a:ext cx="4088155" cy="2246769"/>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function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postOrderTraversal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(node)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if (node !== null)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foreach(c </a:t>
                </a:r>
                <a14:m>
                  <m:oMath xmlns:m="http://schemas.openxmlformats.org/officeDocument/2006/math">
                    <m:r>
                      <a:rPr kumimoji="0" lang="en-GB"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node.children</a:t>
                </a:r>
                <a:r>
                  <a:rPr kumimoji="0" lang="en-GB" sz="2000" b="0" i="0" u="none" strike="noStrike" kern="1200" cap="none" spc="0" normalizeH="0" baseline="0" noProof="0" dirty="0">
                    <a:ln>
                      <a:noFill/>
                    </a:ln>
                    <a:solidFill>
                      <a:prstClr val="black"/>
                    </a:solidFill>
                    <a:effectLst/>
                    <a:uLnTx/>
                    <a:uFillTx/>
                    <a:latin typeface="Calibri"/>
                    <a:ea typeface="+mn-ea"/>
                    <a:cs typeface="+mn-cs"/>
                  </a:rPr>
                  <a:t>) {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postOrderTraversal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(c);}</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visitNode</a:t>
                </a:r>
                <a:r>
                  <a:rPr kumimoji="0" lang="en-GB" sz="2000" b="0" i="0" u="none" strike="noStrike" kern="1200" cap="none" spc="0" normalizeH="0" baseline="0" noProof="0" dirty="0">
                    <a:ln>
                      <a:noFill/>
                    </a:ln>
                    <a:solidFill>
                      <a:prstClr val="black"/>
                    </a:solidFill>
                    <a:effectLst/>
                    <a:uLnTx/>
                    <a:uFillTx/>
                    <a:latin typeface="Calibri"/>
                    <a:ea typeface="+mn-ea"/>
                    <a:cs typeface="+mn-cs"/>
                  </a:rPr>
                  <a:t>(node);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a:t>
                </a:r>
                <a:endParaRPr kumimoji="0" lang="en-SE" sz="2000" b="0" i="0" u="none" strike="noStrike" kern="1200" cap="none" spc="0" normalizeH="0" baseline="0" noProof="0" dirty="0">
                  <a:ln>
                    <a:noFill/>
                  </a:ln>
                  <a:solidFill>
                    <a:prstClr val="black"/>
                  </a:solidFill>
                  <a:effectLst/>
                  <a:uLnTx/>
                  <a:uFillTx/>
                  <a:latin typeface="Calibri"/>
                  <a:ea typeface="+mn-ea"/>
                  <a:cs typeface="+mn-cs"/>
                </a:endParaRPr>
              </a:p>
            </p:txBody>
          </p:sp>
        </mc:Choice>
        <mc:Fallback>
          <p:sp>
            <p:nvSpPr>
              <p:cNvPr id="7" name="TextBox 6">
                <a:extLst>
                  <a:ext uri="{FF2B5EF4-FFF2-40B4-BE49-F238E27FC236}">
                    <a16:creationId xmlns:a16="http://schemas.microsoft.com/office/drawing/2014/main" id="{384E2F0D-500A-9512-639E-B84DAB3D7674}"/>
                  </a:ext>
                </a:extLst>
              </p:cNvPr>
              <p:cNvSpPr txBox="1">
                <a:spLocks noRot="1" noChangeAspect="1" noMove="1" noResize="1" noEditPoints="1" noAdjustHandles="1" noChangeArrowheads="1" noChangeShapeType="1" noTextEdit="1"/>
              </p:cNvSpPr>
              <p:nvPr/>
            </p:nvSpPr>
            <p:spPr>
              <a:xfrm>
                <a:off x="6609633" y="3769750"/>
                <a:ext cx="4088155" cy="2246769"/>
              </a:xfrm>
              <a:prstGeom prst="rect">
                <a:avLst/>
              </a:prstGeom>
              <a:blipFill>
                <a:blip r:embed="rId3"/>
                <a:stretch>
                  <a:fillRect/>
                </a:stretch>
              </a:blip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lstStyle/>
              <a:p>
                <a:r>
                  <a:rPr lang="en-SE">
                    <a:noFill/>
                  </a:rPr>
                  <a:t> </a:t>
                </a:r>
              </a:p>
            </p:txBody>
          </p:sp>
        </mc:Fallback>
      </mc:AlternateContent>
      <p:sp>
        <p:nvSpPr>
          <p:cNvPr id="8" name="TextBox 7">
            <a:extLst>
              <a:ext uri="{FF2B5EF4-FFF2-40B4-BE49-F238E27FC236}">
                <a16:creationId xmlns:a16="http://schemas.microsoft.com/office/drawing/2014/main" id="{64AFC189-0E35-3334-1C8B-BBC791DE3CF2}"/>
              </a:ext>
            </a:extLst>
          </p:cNvPr>
          <p:cNvSpPr txBox="1"/>
          <p:nvPr/>
        </p:nvSpPr>
        <p:spPr>
          <a:xfrm>
            <a:off x="3269975" y="3328908"/>
            <a:ext cx="6222344" cy="369332"/>
          </a:xfrm>
          <a:prstGeom prst="rect">
            <a:avLst/>
          </a:prstGeom>
          <a:noFill/>
        </p:spPr>
        <p:txBody>
          <a:bodyPr wrap="none" rtlCol="0">
            <a:spAutoFit/>
          </a:bodyPr>
          <a:lstStyle/>
          <a:p>
            <a:pPr defTabSz="457200">
              <a:buClrTx/>
              <a:buFontTx/>
              <a:buNone/>
            </a:pPr>
            <a:r>
              <a:rPr lang="en-US" sz="1800" kern="1200" dirty="0">
                <a:solidFill>
                  <a:prstClr val="black"/>
                </a:solidFill>
                <a:latin typeface="Quattrocento Sans" panose="020B0502050000020003" pitchFamily="34" charset="0"/>
                <a:ea typeface="+mn-ea"/>
                <a:cs typeface="+mn-cs"/>
              </a:rPr>
              <a:t>Recall: Binary Tree traversal with DFS</a:t>
            </a:r>
            <a:r>
              <a:rPr lang="en-GB" sz="1800" kern="1200" dirty="0">
                <a:solidFill>
                  <a:prstClr val="black"/>
                </a:solidFill>
                <a:latin typeface="Quattrocento Sans" panose="020B0502050000020003" pitchFamily="34" charset="0"/>
                <a:ea typeface="+mn-ea"/>
                <a:cs typeface="+mn-cs"/>
              </a:rPr>
              <a:t>: pre-order, post-order </a:t>
            </a:r>
            <a:endParaRPr lang="en-SE" sz="1800" kern="1200" dirty="0">
              <a:solidFill>
                <a:prstClr val="black"/>
              </a:solidFill>
              <a:latin typeface="Quattrocento Sans" panose="020B0502050000020003" pitchFamily="34" charset="0"/>
              <a:ea typeface="+mn-ea"/>
              <a:cs typeface="+mn-cs"/>
            </a:endParaRPr>
          </a:p>
        </p:txBody>
      </p:sp>
      <p:sp>
        <p:nvSpPr>
          <p:cNvPr id="9" name="TextBox 8">
            <a:extLst>
              <a:ext uri="{FF2B5EF4-FFF2-40B4-BE49-F238E27FC236}">
                <a16:creationId xmlns:a16="http://schemas.microsoft.com/office/drawing/2014/main" id="{620D448A-83F1-AF17-9810-42F2C5582DC6}"/>
              </a:ext>
            </a:extLst>
          </p:cNvPr>
          <p:cNvSpPr txBox="1"/>
          <p:nvPr/>
        </p:nvSpPr>
        <p:spPr>
          <a:xfrm>
            <a:off x="3339912" y="6082593"/>
            <a:ext cx="6872704" cy="646331"/>
          </a:xfrm>
          <a:prstGeom prst="rect">
            <a:avLst/>
          </a:prstGeom>
          <a:noFill/>
        </p:spPr>
        <p:txBody>
          <a:bodyPr wrap="square" rtlCol="0">
            <a:spAutoFit/>
          </a:bodyPr>
          <a:lstStyle/>
          <a:p>
            <a:pPr defTabSz="457200">
              <a:buClrTx/>
              <a:buFontTx/>
              <a:buNone/>
            </a:pPr>
            <a:r>
              <a:rPr lang="en-US" sz="1800" kern="1200" dirty="0">
                <a:solidFill>
                  <a:prstClr val="black"/>
                </a:solidFill>
                <a:latin typeface="Quattrocento Sans" panose="020B0502050000020003" pitchFamily="34" charset="0"/>
                <a:ea typeface="+mn-ea"/>
                <a:cs typeface="+mn-cs"/>
              </a:rPr>
              <a:t>Graph traversal with DFS</a:t>
            </a:r>
            <a:r>
              <a:rPr lang="en-GB" sz="1800" kern="1200" dirty="0">
                <a:solidFill>
                  <a:prstClr val="black"/>
                </a:solidFill>
                <a:latin typeface="Quattrocento Sans" panose="020B0502050000020003" pitchFamily="34" charset="0"/>
                <a:ea typeface="+mn-ea"/>
                <a:cs typeface="+mn-cs"/>
              </a:rPr>
              <a:t>: pre-order, post-order (for post-order, visit a node during backtrack when all its children have been visited) </a:t>
            </a:r>
            <a:endParaRPr lang="en-SE" sz="1800" kern="1200" dirty="0">
              <a:solidFill>
                <a:prstClr val="black"/>
              </a:solidFill>
              <a:latin typeface="Quattrocento Sans" panose="020B0502050000020003" pitchFamily="34" charset="0"/>
              <a:ea typeface="+mn-ea"/>
              <a:cs typeface="+mn-cs"/>
            </a:endParaRPr>
          </a:p>
        </p:txBody>
      </p:sp>
    </p:spTree>
    <p:extLst>
      <p:ext uri="{BB962C8B-B14F-4D97-AF65-F5344CB8AC3E}">
        <p14:creationId xmlns:p14="http://schemas.microsoft.com/office/powerpoint/2010/main" val="23225705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CD072-FAAB-A741-17DF-FC6E7C26F97C}"/>
              </a:ext>
            </a:extLst>
          </p:cNvPr>
          <p:cNvSpPr>
            <a:spLocks noGrp="1"/>
          </p:cNvSpPr>
          <p:nvPr>
            <p:ph type="title"/>
          </p:nvPr>
        </p:nvSpPr>
        <p:spPr>
          <a:xfrm>
            <a:off x="518594" y="64748"/>
            <a:ext cx="11187000" cy="1014900"/>
          </a:xfrm>
        </p:spPr>
        <p:txBody>
          <a:bodyPr/>
          <a:lstStyle/>
          <a:p>
            <a:r>
              <a:rPr lang="en-GB" dirty="0"/>
              <a:t>DFS Traversal Example I</a:t>
            </a:r>
            <a:endParaRPr lang="en-SE" dirty="0"/>
          </a:p>
        </p:txBody>
      </p:sp>
      <p:sp>
        <p:nvSpPr>
          <p:cNvPr id="3" name="Text Placeholder 2">
            <a:extLst>
              <a:ext uri="{FF2B5EF4-FFF2-40B4-BE49-F238E27FC236}">
                <a16:creationId xmlns:a16="http://schemas.microsoft.com/office/drawing/2014/main" id="{7D8A1BA8-790F-0157-B633-A57386F193B6}"/>
              </a:ext>
            </a:extLst>
          </p:cNvPr>
          <p:cNvSpPr>
            <a:spLocks noGrp="1"/>
          </p:cNvSpPr>
          <p:nvPr>
            <p:ph type="body" idx="1"/>
          </p:nvPr>
        </p:nvSpPr>
        <p:spPr>
          <a:xfrm>
            <a:off x="307477" y="757911"/>
            <a:ext cx="8041210" cy="6100089"/>
          </a:xfrm>
        </p:spPr>
        <p:txBody>
          <a:bodyPr/>
          <a:lstStyle/>
          <a:p>
            <a:r>
              <a:rPr lang="en-GB" sz="1800" dirty="0">
                <a:solidFill>
                  <a:schemeClr val="tx1"/>
                </a:solidFill>
              </a:rPr>
              <a:t>Start from node 0</a:t>
            </a:r>
          </a:p>
          <a:p>
            <a:r>
              <a:rPr lang="en-GB" sz="1800" dirty="0">
                <a:solidFill>
                  <a:schemeClr val="tx1"/>
                </a:solidFill>
              </a:rPr>
              <a:t>Visit nodes 0-&gt;1-&gt;4. Since 4 has no successors, backtrack to 0. </a:t>
            </a:r>
          </a:p>
          <a:p>
            <a:pPr lvl="1"/>
            <a:r>
              <a:rPr lang="en-GB" sz="1600" dirty="0">
                <a:solidFill>
                  <a:schemeClr val="tx1"/>
                </a:solidFill>
              </a:rPr>
              <a:t>Pre-order: (0, 1, 4); post-order: (4, 1)</a:t>
            </a:r>
          </a:p>
          <a:p>
            <a:r>
              <a:rPr lang="en-GB" sz="1800" dirty="0">
                <a:solidFill>
                  <a:schemeClr val="tx1"/>
                </a:solidFill>
              </a:rPr>
              <a:t>Visit node 2. Since 2 has no successors, backtrack to 0</a:t>
            </a:r>
          </a:p>
          <a:p>
            <a:pPr lvl="1"/>
            <a:r>
              <a:rPr lang="en-GB" sz="1600" dirty="0">
                <a:solidFill>
                  <a:schemeClr val="tx1"/>
                </a:solidFill>
              </a:rPr>
              <a:t>Pre-order: (0, 1, 4, 2); post-order: (4, 1, 2)</a:t>
            </a:r>
          </a:p>
          <a:p>
            <a:r>
              <a:rPr lang="en-GB" sz="1800" dirty="0">
                <a:solidFill>
                  <a:schemeClr val="tx1"/>
                </a:solidFill>
              </a:rPr>
              <a:t>Visit node 5. Since 5’s successor 2 has been visited, backtrack to 0. Since all of node 0’s successors have been visited, we visit it in post-order</a:t>
            </a:r>
          </a:p>
          <a:p>
            <a:pPr lvl="1"/>
            <a:r>
              <a:rPr lang="en-GB" sz="1600" dirty="0">
                <a:solidFill>
                  <a:schemeClr val="tx1"/>
                </a:solidFill>
              </a:rPr>
              <a:t>Pre-order: (0, 1, 4, 2, 5); post-order: (4, 1, 2, 5, 0)</a:t>
            </a:r>
          </a:p>
          <a:p>
            <a:r>
              <a:rPr lang="en-GB" sz="1800" dirty="0">
                <a:solidFill>
                  <a:schemeClr val="tx1"/>
                </a:solidFill>
              </a:rPr>
              <a:t>Restart from node 3, visit its successor 6, then backtrack. Since all of node 3’s successors have been visited, we visit it in post-order</a:t>
            </a:r>
          </a:p>
          <a:p>
            <a:pPr lvl="1"/>
            <a:r>
              <a:rPr lang="en-GB" sz="1600" dirty="0">
                <a:solidFill>
                  <a:schemeClr val="tx1"/>
                </a:solidFill>
              </a:rPr>
              <a:t>Pre-order: (0, 1, 4, 2, 5, 3, 6); post-order: (4, 1, 2, 5, 0, 6, 3)</a:t>
            </a:r>
          </a:p>
          <a:p>
            <a:r>
              <a:rPr lang="en-GB" sz="1800" dirty="0">
                <a:solidFill>
                  <a:schemeClr val="tx1"/>
                </a:solidFill>
              </a:rPr>
              <a:t>All nodes and their successors have been visited, so the algorithm terminates. A topological sort corresponding to this post-order is (3, 6, 0, 5, 2, 1, 4)</a:t>
            </a:r>
          </a:p>
          <a:p>
            <a:r>
              <a:rPr lang="en-GB" sz="1800" dirty="0">
                <a:solidFill>
                  <a:schemeClr val="tx1"/>
                </a:solidFill>
              </a:rPr>
              <a:t>This is one of many possible traversals, e.g., if we start from another node 3 with no predecessors, then we have the traversals: pre-order: (3, 5, 2, 4, 6, 0, 1); post-order: (2, 5, 4, 3, 1, 0, 6); Topological sort: (6, 0, 1, 3, 4, 5, 2); BFS traversal: (3, 2, 5, 4, 6, 0, 1)</a:t>
            </a:r>
          </a:p>
          <a:p>
            <a:r>
              <a:rPr lang="en-GB" sz="1800" dirty="0">
                <a:solidFill>
                  <a:schemeClr val="tx1"/>
                </a:solidFill>
              </a:rPr>
              <a:t>A BFS traversal: (0, 2, 5, 1, 4, 3, 6)</a:t>
            </a:r>
          </a:p>
        </p:txBody>
      </p:sp>
      <p:sp>
        <p:nvSpPr>
          <p:cNvPr id="4" name="object 6">
            <a:extLst>
              <a:ext uri="{FF2B5EF4-FFF2-40B4-BE49-F238E27FC236}">
                <a16:creationId xmlns:a16="http://schemas.microsoft.com/office/drawing/2014/main" id="{C4AB6FC3-FCCD-5A0A-AB6C-0ABCC2D9EA12}"/>
              </a:ext>
            </a:extLst>
          </p:cNvPr>
          <p:cNvSpPr/>
          <p:nvPr/>
        </p:nvSpPr>
        <p:spPr>
          <a:xfrm>
            <a:off x="8670974" y="158014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5" name="object 7">
            <a:extLst>
              <a:ext uri="{FF2B5EF4-FFF2-40B4-BE49-F238E27FC236}">
                <a16:creationId xmlns:a16="http://schemas.microsoft.com/office/drawing/2014/main" id="{723D60DB-BB44-6CFE-D044-00363D5B5541}"/>
              </a:ext>
            </a:extLst>
          </p:cNvPr>
          <p:cNvSpPr/>
          <p:nvPr/>
        </p:nvSpPr>
        <p:spPr>
          <a:xfrm>
            <a:off x="8670977" y="158014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 name="object 8">
            <a:extLst>
              <a:ext uri="{FF2B5EF4-FFF2-40B4-BE49-F238E27FC236}">
                <a16:creationId xmlns:a16="http://schemas.microsoft.com/office/drawing/2014/main" id="{CC885C92-E7B8-CFD5-E04E-064635ED6A1F}"/>
              </a:ext>
            </a:extLst>
          </p:cNvPr>
          <p:cNvSpPr/>
          <p:nvPr/>
        </p:nvSpPr>
        <p:spPr>
          <a:xfrm>
            <a:off x="11653490"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 name="object 9">
            <a:extLst>
              <a:ext uri="{FF2B5EF4-FFF2-40B4-BE49-F238E27FC236}">
                <a16:creationId xmlns:a16="http://schemas.microsoft.com/office/drawing/2014/main" id="{E5C1B743-2767-58AE-5371-625B3150EAC2}"/>
              </a:ext>
            </a:extLst>
          </p:cNvPr>
          <p:cNvSpPr/>
          <p:nvPr/>
        </p:nvSpPr>
        <p:spPr>
          <a:xfrm>
            <a:off x="11653492"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8" name="object 10">
            <a:extLst>
              <a:ext uri="{FF2B5EF4-FFF2-40B4-BE49-F238E27FC236}">
                <a16:creationId xmlns:a16="http://schemas.microsoft.com/office/drawing/2014/main" id="{A01C1074-70EC-25D9-5743-BB6C90D2A9A8}"/>
              </a:ext>
            </a:extLst>
          </p:cNvPr>
          <p:cNvSpPr/>
          <p:nvPr/>
        </p:nvSpPr>
        <p:spPr>
          <a:xfrm>
            <a:off x="11135568" y="391971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9" name="object 11">
            <a:extLst>
              <a:ext uri="{FF2B5EF4-FFF2-40B4-BE49-F238E27FC236}">
                <a16:creationId xmlns:a16="http://schemas.microsoft.com/office/drawing/2014/main" id="{B048BA56-167A-B75B-EA5C-E6DBF2B1B091}"/>
              </a:ext>
            </a:extLst>
          </p:cNvPr>
          <p:cNvSpPr/>
          <p:nvPr/>
        </p:nvSpPr>
        <p:spPr>
          <a:xfrm>
            <a:off x="11135570" y="391972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0" name="object 12">
            <a:extLst>
              <a:ext uri="{FF2B5EF4-FFF2-40B4-BE49-F238E27FC236}">
                <a16:creationId xmlns:a16="http://schemas.microsoft.com/office/drawing/2014/main" id="{DC4E01B2-1462-B7AA-0756-9E46D233E8EC}"/>
              </a:ext>
            </a:extLst>
          </p:cNvPr>
          <p:cNvSpPr/>
          <p:nvPr/>
        </p:nvSpPr>
        <p:spPr>
          <a:xfrm>
            <a:off x="10519420"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1" name="object 13">
            <a:extLst>
              <a:ext uri="{FF2B5EF4-FFF2-40B4-BE49-F238E27FC236}">
                <a16:creationId xmlns:a16="http://schemas.microsoft.com/office/drawing/2014/main" id="{A8482F0E-0CA6-6097-0B74-53828767FF50}"/>
              </a:ext>
            </a:extLst>
          </p:cNvPr>
          <p:cNvSpPr/>
          <p:nvPr/>
        </p:nvSpPr>
        <p:spPr>
          <a:xfrm>
            <a:off x="10519422"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2" name="object 14">
            <a:extLst>
              <a:ext uri="{FF2B5EF4-FFF2-40B4-BE49-F238E27FC236}">
                <a16:creationId xmlns:a16="http://schemas.microsoft.com/office/drawing/2014/main" id="{EA118095-7570-1A63-2678-2CBAACD8C2E9}"/>
              </a:ext>
            </a:extLst>
          </p:cNvPr>
          <p:cNvSpPr/>
          <p:nvPr/>
        </p:nvSpPr>
        <p:spPr>
          <a:xfrm>
            <a:off x="9287123"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3" name="object 15">
            <a:extLst>
              <a:ext uri="{FF2B5EF4-FFF2-40B4-BE49-F238E27FC236}">
                <a16:creationId xmlns:a16="http://schemas.microsoft.com/office/drawing/2014/main" id="{4A8E2196-DDC1-F5D0-DCD1-A3A55CA66A40}"/>
              </a:ext>
            </a:extLst>
          </p:cNvPr>
          <p:cNvSpPr/>
          <p:nvPr/>
        </p:nvSpPr>
        <p:spPr>
          <a:xfrm>
            <a:off x="9287125"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4" name="object 16">
            <a:extLst>
              <a:ext uri="{FF2B5EF4-FFF2-40B4-BE49-F238E27FC236}">
                <a16:creationId xmlns:a16="http://schemas.microsoft.com/office/drawing/2014/main" id="{AC2D7CAA-DAAF-BD92-E916-3FABF60E3CE1}"/>
              </a:ext>
            </a:extLst>
          </p:cNvPr>
          <p:cNvSpPr/>
          <p:nvPr/>
        </p:nvSpPr>
        <p:spPr>
          <a:xfrm>
            <a:off x="8670974" y="4839477"/>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5" name="object 17">
            <a:extLst>
              <a:ext uri="{FF2B5EF4-FFF2-40B4-BE49-F238E27FC236}">
                <a16:creationId xmlns:a16="http://schemas.microsoft.com/office/drawing/2014/main" id="{28E0D5B6-33BE-4818-35DC-83D68CACE0C1}"/>
              </a:ext>
            </a:extLst>
          </p:cNvPr>
          <p:cNvSpPr/>
          <p:nvPr/>
        </p:nvSpPr>
        <p:spPr>
          <a:xfrm>
            <a:off x="8670977" y="4839479"/>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6" name="object 18">
            <a:extLst>
              <a:ext uri="{FF2B5EF4-FFF2-40B4-BE49-F238E27FC236}">
                <a16:creationId xmlns:a16="http://schemas.microsoft.com/office/drawing/2014/main" id="{12B44A3D-84B8-53A3-E6FE-152EF17251D3}"/>
              </a:ext>
            </a:extLst>
          </p:cNvPr>
          <p:cNvSpPr/>
          <p:nvPr/>
        </p:nvSpPr>
        <p:spPr>
          <a:xfrm>
            <a:off x="9903271" y="391971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7" name="object 19">
            <a:extLst>
              <a:ext uri="{FF2B5EF4-FFF2-40B4-BE49-F238E27FC236}">
                <a16:creationId xmlns:a16="http://schemas.microsoft.com/office/drawing/2014/main" id="{19E87916-ED40-005E-85A1-E4F2D07951CE}"/>
              </a:ext>
            </a:extLst>
          </p:cNvPr>
          <p:cNvSpPr/>
          <p:nvPr/>
        </p:nvSpPr>
        <p:spPr>
          <a:xfrm>
            <a:off x="9903273" y="391972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8" name="object 20">
            <a:extLst>
              <a:ext uri="{FF2B5EF4-FFF2-40B4-BE49-F238E27FC236}">
                <a16:creationId xmlns:a16="http://schemas.microsoft.com/office/drawing/2014/main" id="{2842AB55-9A21-502C-7213-07A1648989DF}"/>
              </a:ext>
            </a:extLst>
          </p:cNvPr>
          <p:cNvSpPr/>
          <p:nvPr/>
        </p:nvSpPr>
        <p:spPr>
          <a:xfrm>
            <a:off x="9565157" y="3216359"/>
            <a:ext cx="435769" cy="720626"/>
          </a:xfrm>
          <a:custGeom>
            <a:avLst/>
            <a:gdLst/>
            <a:ahLst/>
            <a:cxnLst/>
            <a:rect l="l" t="t" r="r" b="b"/>
            <a:pathLst>
              <a:path w="619760" h="1024889">
                <a:moveTo>
                  <a:pt x="619660" y="1024819"/>
                </a:moveTo>
                <a:lnTo>
                  <a:pt x="6582" y="10885"/>
                </a:lnTo>
                <a:lnTo>
                  <a:pt x="0"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9" name="object 21">
            <a:extLst>
              <a:ext uri="{FF2B5EF4-FFF2-40B4-BE49-F238E27FC236}">
                <a16:creationId xmlns:a16="http://schemas.microsoft.com/office/drawing/2014/main" id="{EE629328-AA37-E7D3-8902-4A57243039B9}"/>
              </a:ext>
            </a:extLst>
          </p:cNvPr>
          <p:cNvSpPr/>
          <p:nvPr/>
        </p:nvSpPr>
        <p:spPr>
          <a:xfrm>
            <a:off x="9536511" y="3168982"/>
            <a:ext cx="81260" cy="95548"/>
          </a:xfrm>
          <a:custGeom>
            <a:avLst/>
            <a:gdLst/>
            <a:ahLst/>
            <a:cxnLst/>
            <a:rect l="l" t="t" r="r" b="b"/>
            <a:pathLst>
              <a:path w="115570" h="135889">
                <a:moveTo>
                  <a:pt x="0" y="0"/>
                </a:moveTo>
                <a:lnTo>
                  <a:pt x="10922" y="135877"/>
                </a:lnTo>
                <a:lnTo>
                  <a:pt x="47307" y="78244"/>
                </a:lnTo>
                <a:lnTo>
                  <a:pt x="115252" y="72796"/>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0" name="object 22">
            <a:extLst>
              <a:ext uri="{FF2B5EF4-FFF2-40B4-BE49-F238E27FC236}">
                <a16:creationId xmlns:a16="http://schemas.microsoft.com/office/drawing/2014/main" id="{56FCF909-F842-52ED-232A-5FE3D61CA96E}"/>
              </a:ext>
            </a:extLst>
          </p:cNvPr>
          <p:cNvSpPr/>
          <p:nvPr/>
        </p:nvSpPr>
        <p:spPr>
          <a:xfrm>
            <a:off x="11400881" y="3160052"/>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1" name="object 23">
            <a:extLst>
              <a:ext uri="{FF2B5EF4-FFF2-40B4-BE49-F238E27FC236}">
                <a16:creationId xmlns:a16="http://schemas.microsoft.com/office/drawing/2014/main" id="{23922156-2989-CBDC-811F-746D83F2F1C0}"/>
              </a:ext>
            </a:extLst>
          </p:cNvPr>
          <p:cNvSpPr/>
          <p:nvPr/>
        </p:nvSpPr>
        <p:spPr>
          <a:xfrm>
            <a:off x="11376027" y="3826350"/>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2" name="object 24">
            <a:extLst>
              <a:ext uri="{FF2B5EF4-FFF2-40B4-BE49-F238E27FC236}">
                <a16:creationId xmlns:a16="http://schemas.microsoft.com/office/drawing/2014/main" id="{5B7BDB25-0915-268C-E307-825A40E06837}"/>
              </a:ext>
            </a:extLst>
          </p:cNvPr>
          <p:cNvSpPr/>
          <p:nvPr/>
        </p:nvSpPr>
        <p:spPr>
          <a:xfrm>
            <a:off x="8848925" y="2000979"/>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3" name="object 25">
            <a:extLst>
              <a:ext uri="{FF2B5EF4-FFF2-40B4-BE49-F238E27FC236}">
                <a16:creationId xmlns:a16="http://schemas.microsoft.com/office/drawing/2014/main" id="{472F9C88-425D-00C1-75DD-B0172DA0C46D}"/>
              </a:ext>
            </a:extLst>
          </p:cNvPr>
          <p:cNvSpPr/>
          <p:nvPr/>
        </p:nvSpPr>
        <p:spPr>
          <a:xfrm>
            <a:off x="8806062" y="1945615"/>
            <a:ext cx="85725" cy="85725"/>
          </a:xfrm>
          <a:prstGeom prst="rect">
            <a:avLst/>
          </a:prstGeom>
          <a:blipFill>
            <a:blip r:embed="rId2" cstate="print"/>
            <a:stretch>
              <a:fillRect/>
            </a:stretch>
          </a:blip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4" name="object 26">
            <a:extLst>
              <a:ext uri="{FF2B5EF4-FFF2-40B4-BE49-F238E27FC236}">
                <a16:creationId xmlns:a16="http://schemas.microsoft.com/office/drawing/2014/main" id="{CF3D75CF-6676-3A84-2003-782402C6CB89}"/>
              </a:ext>
            </a:extLst>
          </p:cNvPr>
          <p:cNvSpPr/>
          <p:nvPr/>
        </p:nvSpPr>
        <p:spPr>
          <a:xfrm>
            <a:off x="9000730" y="1856318"/>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5" name="object 27">
            <a:extLst>
              <a:ext uri="{FF2B5EF4-FFF2-40B4-BE49-F238E27FC236}">
                <a16:creationId xmlns:a16="http://schemas.microsoft.com/office/drawing/2014/main" id="{5C7D0358-A9E6-5D19-3BC8-FDDB4CC027B3}"/>
              </a:ext>
            </a:extLst>
          </p:cNvPr>
          <p:cNvSpPr/>
          <p:nvPr/>
        </p:nvSpPr>
        <p:spPr>
          <a:xfrm>
            <a:off x="10442079" y="2801222"/>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6" name="object 28">
            <a:extLst>
              <a:ext uri="{FF2B5EF4-FFF2-40B4-BE49-F238E27FC236}">
                <a16:creationId xmlns:a16="http://schemas.microsoft.com/office/drawing/2014/main" id="{CE34E548-5485-FE8B-4A3B-EE795778F93B}"/>
              </a:ext>
            </a:extLst>
          </p:cNvPr>
          <p:cNvSpPr/>
          <p:nvPr/>
        </p:nvSpPr>
        <p:spPr>
          <a:xfrm>
            <a:off x="8902503" y="1918826"/>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7" name="object 29">
            <a:extLst>
              <a:ext uri="{FF2B5EF4-FFF2-40B4-BE49-F238E27FC236}">
                <a16:creationId xmlns:a16="http://schemas.microsoft.com/office/drawing/2014/main" id="{DEBE0242-A06E-FEE0-1EAD-132DE44A8993}"/>
              </a:ext>
            </a:extLst>
          </p:cNvPr>
          <p:cNvSpPr/>
          <p:nvPr/>
        </p:nvSpPr>
        <p:spPr>
          <a:xfrm>
            <a:off x="9325770" y="2720247"/>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8" name="object 30">
            <a:extLst>
              <a:ext uri="{FF2B5EF4-FFF2-40B4-BE49-F238E27FC236}">
                <a16:creationId xmlns:a16="http://schemas.microsoft.com/office/drawing/2014/main" id="{2E31AA9E-F161-6032-ACAF-66762F077BCC}"/>
              </a:ext>
            </a:extLst>
          </p:cNvPr>
          <p:cNvSpPr/>
          <p:nvPr/>
        </p:nvSpPr>
        <p:spPr>
          <a:xfrm>
            <a:off x="10259816" y="4088740"/>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9" name="object 31">
            <a:extLst>
              <a:ext uri="{FF2B5EF4-FFF2-40B4-BE49-F238E27FC236}">
                <a16:creationId xmlns:a16="http://schemas.microsoft.com/office/drawing/2014/main" id="{54605289-9D91-640A-BEEC-96FBF63040D9}"/>
              </a:ext>
            </a:extLst>
          </p:cNvPr>
          <p:cNvSpPr/>
          <p:nvPr/>
        </p:nvSpPr>
        <p:spPr>
          <a:xfrm>
            <a:off x="11039796" y="4045877"/>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0" name="object 32">
            <a:extLst>
              <a:ext uri="{FF2B5EF4-FFF2-40B4-BE49-F238E27FC236}">
                <a16:creationId xmlns:a16="http://schemas.microsoft.com/office/drawing/2014/main" id="{8AB45B90-149F-D141-F616-6805A2109154}"/>
              </a:ext>
            </a:extLst>
          </p:cNvPr>
          <p:cNvSpPr/>
          <p:nvPr/>
        </p:nvSpPr>
        <p:spPr>
          <a:xfrm>
            <a:off x="9027812" y="4204827"/>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1" name="object 33">
            <a:extLst>
              <a:ext uri="{FF2B5EF4-FFF2-40B4-BE49-F238E27FC236}">
                <a16:creationId xmlns:a16="http://schemas.microsoft.com/office/drawing/2014/main" id="{90E48695-2E64-1C2D-1D78-D291AC577A69}"/>
              </a:ext>
            </a:extLst>
          </p:cNvPr>
          <p:cNvSpPr/>
          <p:nvPr/>
        </p:nvSpPr>
        <p:spPr>
          <a:xfrm>
            <a:off x="8982870" y="4800606"/>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2" name="object 34">
            <a:extLst>
              <a:ext uri="{FF2B5EF4-FFF2-40B4-BE49-F238E27FC236}">
                <a16:creationId xmlns:a16="http://schemas.microsoft.com/office/drawing/2014/main" id="{4146C3B2-394F-CC21-6653-1C6F6CE81380}"/>
              </a:ext>
            </a:extLst>
          </p:cNvPr>
          <p:cNvSpPr/>
          <p:nvPr/>
        </p:nvSpPr>
        <p:spPr>
          <a:xfrm>
            <a:off x="9027519" y="1767021"/>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3" name="object 35">
            <a:extLst>
              <a:ext uri="{FF2B5EF4-FFF2-40B4-BE49-F238E27FC236}">
                <a16:creationId xmlns:a16="http://schemas.microsoft.com/office/drawing/2014/main" id="{C1D44A9F-8B8A-5F5F-7668-3C94100C2F3A}"/>
              </a:ext>
            </a:extLst>
          </p:cNvPr>
          <p:cNvSpPr/>
          <p:nvPr/>
        </p:nvSpPr>
        <p:spPr>
          <a:xfrm>
            <a:off x="11566104" y="2819072"/>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4" name="object 36">
            <a:extLst>
              <a:ext uri="{FF2B5EF4-FFF2-40B4-BE49-F238E27FC236}">
                <a16:creationId xmlns:a16="http://schemas.microsoft.com/office/drawing/2014/main" id="{F388D1DB-0ACC-72D8-26FF-A10B39C3A827}"/>
              </a:ext>
            </a:extLst>
          </p:cNvPr>
          <p:cNvSpPr/>
          <p:nvPr/>
        </p:nvSpPr>
        <p:spPr>
          <a:xfrm>
            <a:off x="9027519" y="4250784"/>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5" name="object 37">
            <a:extLst>
              <a:ext uri="{FF2B5EF4-FFF2-40B4-BE49-F238E27FC236}">
                <a16:creationId xmlns:a16="http://schemas.microsoft.com/office/drawing/2014/main" id="{EC022123-0C54-C015-B655-8C56DF98A97D}"/>
              </a:ext>
            </a:extLst>
          </p:cNvPr>
          <p:cNvSpPr/>
          <p:nvPr/>
        </p:nvSpPr>
        <p:spPr>
          <a:xfrm>
            <a:off x="11069532" y="4221086"/>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6" name="object 38">
            <a:extLst>
              <a:ext uri="{FF2B5EF4-FFF2-40B4-BE49-F238E27FC236}">
                <a16:creationId xmlns:a16="http://schemas.microsoft.com/office/drawing/2014/main" id="{CF83E4B5-3463-8E9D-980A-8E5161A6B96E}"/>
              </a:ext>
            </a:extLst>
          </p:cNvPr>
          <p:cNvSpPr/>
          <p:nvPr/>
        </p:nvSpPr>
        <p:spPr>
          <a:xfrm>
            <a:off x="10179449" y="3217378"/>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7" name="object 39">
            <a:extLst>
              <a:ext uri="{FF2B5EF4-FFF2-40B4-BE49-F238E27FC236}">
                <a16:creationId xmlns:a16="http://schemas.microsoft.com/office/drawing/2014/main" id="{5B832B16-63DF-45BB-EA50-4BF7FA56318E}"/>
              </a:ext>
            </a:extLst>
          </p:cNvPr>
          <p:cNvSpPr/>
          <p:nvPr/>
        </p:nvSpPr>
        <p:spPr>
          <a:xfrm>
            <a:off x="10532010" y="3168982"/>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8" name="object 40">
            <a:extLst>
              <a:ext uri="{FF2B5EF4-FFF2-40B4-BE49-F238E27FC236}">
                <a16:creationId xmlns:a16="http://schemas.microsoft.com/office/drawing/2014/main" id="{E3CD1097-D87C-AEA5-B4B5-EFFE60892EDE}"/>
              </a:ext>
            </a:extLst>
          </p:cNvPr>
          <p:cNvSpPr/>
          <p:nvPr/>
        </p:nvSpPr>
        <p:spPr>
          <a:xfrm>
            <a:off x="9699031" y="3026108"/>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9" name="object 41">
            <a:extLst>
              <a:ext uri="{FF2B5EF4-FFF2-40B4-BE49-F238E27FC236}">
                <a16:creationId xmlns:a16="http://schemas.microsoft.com/office/drawing/2014/main" id="{C2A76A9B-4451-7BE4-D51C-10DD64605A03}"/>
              </a:ext>
            </a:extLst>
          </p:cNvPr>
          <p:cNvSpPr/>
          <p:nvPr/>
        </p:nvSpPr>
        <p:spPr>
          <a:xfrm>
            <a:off x="9643667" y="2983253"/>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40" name="object 42">
            <a:extLst>
              <a:ext uri="{FF2B5EF4-FFF2-40B4-BE49-F238E27FC236}">
                <a16:creationId xmlns:a16="http://schemas.microsoft.com/office/drawing/2014/main" id="{A5F5D669-4E44-066E-FD4C-871FC02B376E}"/>
              </a:ext>
            </a:extLst>
          </p:cNvPr>
          <p:cNvSpPr/>
          <p:nvPr/>
        </p:nvSpPr>
        <p:spPr>
          <a:xfrm>
            <a:off x="8670974" y="158014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lumMod val="95000"/>
            </a:sysClr>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3">
            <a:extLst>
              <a:ext uri="{FF2B5EF4-FFF2-40B4-BE49-F238E27FC236}">
                <a16:creationId xmlns:a16="http://schemas.microsoft.com/office/drawing/2014/main" id="{AAA37FC2-33E4-E361-216E-F8EE2D70EB7C}"/>
              </a:ext>
            </a:extLst>
          </p:cNvPr>
          <p:cNvSpPr/>
          <p:nvPr/>
        </p:nvSpPr>
        <p:spPr>
          <a:xfrm>
            <a:off x="8670977" y="158014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ysClr val="window" lastClr="FFFFFF"/>
          </a:solidFill>
          <a:ln w="12700">
            <a:solidFill>
              <a:srgbClr val="000000"/>
            </a:solidFill>
          </a:ln>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4">
            <a:extLst>
              <a:ext uri="{FF2B5EF4-FFF2-40B4-BE49-F238E27FC236}">
                <a16:creationId xmlns:a16="http://schemas.microsoft.com/office/drawing/2014/main" id="{28FF63CA-E06B-B913-E752-C9A1F7AC216E}"/>
              </a:ext>
            </a:extLst>
          </p:cNvPr>
          <p:cNvSpPr txBox="1"/>
          <p:nvPr/>
        </p:nvSpPr>
        <p:spPr>
          <a:xfrm>
            <a:off x="8803195" y="1641465"/>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0</a:t>
            </a:r>
            <a:endParaRPr sz="1266" kern="1200" dirty="0">
              <a:solidFill>
                <a:prstClr val="black"/>
              </a:solidFill>
              <a:latin typeface="Trebuchet MS"/>
              <a:ea typeface="+mn-ea"/>
              <a:cs typeface="Trebuchet MS"/>
            </a:endParaRPr>
          </a:p>
        </p:txBody>
      </p:sp>
      <p:sp>
        <p:nvSpPr>
          <p:cNvPr id="43" name="object 45">
            <a:extLst>
              <a:ext uri="{FF2B5EF4-FFF2-40B4-BE49-F238E27FC236}">
                <a16:creationId xmlns:a16="http://schemas.microsoft.com/office/drawing/2014/main" id="{0005A101-E136-BD11-9BB3-D70AA9829EED}"/>
              </a:ext>
            </a:extLst>
          </p:cNvPr>
          <p:cNvSpPr/>
          <p:nvPr/>
        </p:nvSpPr>
        <p:spPr>
          <a:xfrm>
            <a:off x="11653490"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6">
            <a:extLst>
              <a:ext uri="{FF2B5EF4-FFF2-40B4-BE49-F238E27FC236}">
                <a16:creationId xmlns:a16="http://schemas.microsoft.com/office/drawing/2014/main" id="{5E25A4EB-3ED5-02EA-39CA-6E628FE337AF}"/>
              </a:ext>
            </a:extLst>
          </p:cNvPr>
          <p:cNvSpPr/>
          <p:nvPr/>
        </p:nvSpPr>
        <p:spPr>
          <a:xfrm>
            <a:off x="11653492"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45" name="object 47">
            <a:extLst>
              <a:ext uri="{FF2B5EF4-FFF2-40B4-BE49-F238E27FC236}">
                <a16:creationId xmlns:a16="http://schemas.microsoft.com/office/drawing/2014/main" id="{2D21F426-359B-6E46-C921-C1EC9ABB1EA2}"/>
              </a:ext>
            </a:extLst>
          </p:cNvPr>
          <p:cNvSpPr txBox="1"/>
          <p:nvPr/>
        </p:nvSpPr>
        <p:spPr>
          <a:xfrm>
            <a:off x="11785711" y="2882691"/>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1</a:t>
            </a:r>
            <a:endParaRPr sz="1266" kern="1200" dirty="0">
              <a:solidFill>
                <a:prstClr val="black"/>
              </a:solidFill>
              <a:latin typeface="Trebuchet MS"/>
              <a:ea typeface="+mn-ea"/>
              <a:cs typeface="Trebuchet MS"/>
            </a:endParaRPr>
          </a:p>
        </p:txBody>
      </p:sp>
      <p:sp>
        <p:nvSpPr>
          <p:cNvPr id="46" name="object 48">
            <a:extLst>
              <a:ext uri="{FF2B5EF4-FFF2-40B4-BE49-F238E27FC236}">
                <a16:creationId xmlns:a16="http://schemas.microsoft.com/office/drawing/2014/main" id="{C5EDA333-FCEA-3D52-1779-0E6820791217}"/>
              </a:ext>
            </a:extLst>
          </p:cNvPr>
          <p:cNvSpPr/>
          <p:nvPr/>
        </p:nvSpPr>
        <p:spPr>
          <a:xfrm>
            <a:off x="11135568" y="391971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9">
            <a:extLst>
              <a:ext uri="{FF2B5EF4-FFF2-40B4-BE49-F238E27FC236}">
                <a16:creationId xmlns:a16="http://schemas.microsoft.com/office/drawing/2014/main" id="{ED7FF9D5-22F2-B2F7-3FF6-84C02744EB3D}"/>
              </a:ext>
            </a:extLst>
          </p:cNvPr>
          <p:cNvSpPr/>
          <p:nvPr/>
        </p:nvSpPr>
        <p:spPr>
          <a:xfrm>
            <a:off x="11135570" y="391972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48" name="object 50">
            <a:extLst>
              <a:ext uri="{FF2B5EF4-FFF2-40B4-BE49-F238E27FC236}">
                <a16:creationId xmlns:a16="http://schemas.microsoft.com/office/drawing/2014/main" id="{C0F5E58B-BF91-2B54-FE00-296739854BAB}"/>
              </a:ext>
            </a:extLst>
          </p:cNvPr>
          <p:cNvSpPr txBox="1"/>
          <p:nvPr/>
        </p:nvSpPr>
        <p:spPr>
          <a:xfrm>
            <a:off x="11267789" y="3981043"/>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4</a:t>
            </a:r>
            <a:endParaRPr sz="1266" kern="1200" dirty="0">
              <a:solidFill>
                <a:prstClr val="black"/>
              </a:solidFill>
              <a:latin typeface="Trebuchet MS"/>
              <a:ea typeface="+mn-ea"/>
              <a:cs typeface="Trebuchet MS"/>
            </a:endParaRPr>
          </a:p>
        </p:txBody>
      </p:sp>
      <p:sp>
        <p:nvSpPr>
          <p:cNvPr id="49" name="object 51">
            <a:extLst>
              <a:ext uri="{FF2B5EF4-FFF2-40B4-BE49-F238E27FC236}">
                <a16:creationId xmlns:a16="http://schemas.microsoft.com/office/drawing/2014/main" id="{04502B80-56C7-F44C-0664-D1815A574859}"/>
              </a:ext>
            </a:extLst>
          </p:cNvPr>
          <p:cNvSpPr/>
          <p:nvPr/>
        </p:nvSpPr>
        <p:spPr>
          <a:xfrm>
            <a:off x="10519420"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2">
            <a:extLst>
              <a:ext uri="{FF2B5EF4-FFF2-40B4-BE49-F238E27FC236}">
                <a16:creationId xmlns:a16="http://schemas.microsoft.com/office/drawing/2014/main" id="{217F0992-11BA-2297-18C2-FEA6A0A4DE60}"/>
              </a:ext>
            </a:extLst>
          </p:cNvPr>
          <p:cNvSpPr/>
          <p:nvPr/>
        </p:nvSpPr>
        <p:spPr>
          <a:xfrm>
            <a:off x="10519422"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51" name="object 53">
            <a:extLst>
              <a:ext uri="{FF2B5EF4-FFF2-40B4-BE49-F238E27FC236}">
                <a16:creationId xmlns:a16="http://schemas.microsoft.com/office/drawing/2014/main" id="{CBEE9960-F3E6-ECB9-7B32-1B960900469F}"/>
              </a:ext>
            </a:extLst>
          </p:cNvPr>
          <p:cNvSpPr txBox="1"/>
          <p:nvPr/>
        </p:nvSpPr>
        <p:spPr>
          <a:xfrm>
            <a:off x="10651640" y="2882691"/>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5</a:t>
            </a:r>
            <a:endParaRPr sz="1266" kern="1200">
              <a:solidFill>
                <a:prstClr val="black"/>
              </a:solidFill>
              <a:latin typeface="Trebuchet MS"/>
              <a:ea typeface="+mn-ea"/>
              <a:cs typeface="Trebuchet MS"/>
            </a:endParaRPr>
          </a:p>
        </p:txBody>
      </p:sp>
      <p:sp>
        <p:nvSpPr>
          <p:cNvPr id="52" name="object 54">
            <a:extLst>
              <a:ext uri="{FF2B5EF4-FFF2-40B4-BE49-F238E27FC236}">
                <a16:creationId xmlns:a16="http://schemas.microsoft.com/office/drawing/2014/main" id="{37180AB7-762D-2EEB-E415-307D69D44B52}"/>
              </a:ext>
            </a:extLst>
          </p:cNvPr>
          <p:cNvSpPr/>
          <p:nvPr/>
        </p:nvSpPr>
        <p:spPr>
          <a:xfrm>
            <a:off x="9287123"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5">
            <a:extLst>
              <a:ext uri="{FF2B5EF4-FFF2-40B4-BE49-F238E27FC236}">
                <a16:creationId xmlns:a16="http://schemas.microsoft.com/office/drawing/2014/main" id="{F1544C29-A3C1-F4A7-2370-38BF065D0816}"/>
              </a:ext>
            </a:extLst>
          </p:cNvPr>
          <p:cNvSpPr/>
          <p:nvPr/>
        </p:nvSpPr>
        <p:spPr>
          <a:xfrm>
            <a:off x="9287125"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54" name="object 56">
            <a:extLst>
              <a:ext uri="{FF2B5EF4-FFF2-40B4-BE49-F238E27FC236}">
                <a16:creationId xmlns:a16="http://schemas.microsoft.com/office/drawing/2014/main" id="{26BF8AD1-BE6E-E97B-439A-C0418B9E807C}"/>
              </a:ext>
            </a:extLst>
          </p:cNvPr>
          <p:cNvSpPr txBox="1"/>
          <p:nvPr/>
        </p:nvSpPr>
        <p:spPr>
          <a:xfrm>
            <a:off x="9419344" y="2882691"/>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2</a:t>
            </a:r>
            <a:endParaRPr sz="1266" kern="1200">
              <a:solidFill>
                <a:prstClr val="black"/>
              </a:solidFill>
              <a:latin typeface="Trebuchet MS"/>
              <a:ea typeface="+mn-ea"/>
              <a:cs typeface="Trebuchet MS"/>
            </a:endParaRPr>
          </a:p>
        </p:txBody>
      </p:sp>
      <p:sp>
        <p:nvSpPr>
          <p:cNvPr id="55" name="object 57">
            <a:extLst>
              <a:ext uri="{FF2B5EF4-FFF2-40B4-BE49-F238E27FC236}">
                <a16:creationId xmlns:a16="http://schemas.microsoft.com/office/drawing/2014/main" id="{8B43F2D0-815C-259C-01EE-2D56B68C4F44}"/>
              </a:ext>
            </a:extLst>
          </p:cNvPr>
          <p:cNvSpPr/>
          <p:nvPr/>
        </p:nvSpPr>
        <p:spPr>
          <a:xfrm>
            <a:off x="8687752" y="4847866"/>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56" name="object 58">
            <a:extLst>
              <a:ext uri="{FF2B5EF4-FFF2-40B4-BE49-F238E27FC236}">
                <a16:creationId xmlns:a16="http://schemas.microsoft.com/office/drawing/2014/main" id="{DD8F7868-39F5-6E6C-20E7-32C7842D62EF}"/>
              </a:ext>
            </a:extLst>
          </p:cNvPr>
          <p:cNvSpPr/>
          <p:nvPr/>
        </p:nvSpPr>
        <p:spPr>
          <a:xfrm>
            <a:off x="8670977" y="4839479"/>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ysClr val="window" lastClr="FFFFFF"/>
          </a:solidFill>
          <a:ln w="12700">
            <a:solidFill>
              <a:srgbClr val="000000"/>
            </a:solidFill>
          </a:ln>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9">
            <a:extLst>
              <a:ext uri="{FF2B5EF4-FFF2-40B4-BE49-F238E27FC236}">
                <a16:creationId xmlns:a16="http://schemas.microsoft.com/office/drawing/2014/main" id="{AE397F55-B454-8E74-DD54-35A26A435472}"/>
              </a:ext>
            </a:extLst>
          </p:cNvPr>
          <p:cNvSpPr txBox="1"/>
          <p:nvPr/>
        </p:nvSpPr>
        <p:spPr>
          <a:xfrm>
            <a:off x="8786417" y="4892412"/>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6</a:t>
            </a:r>
            <a:endParaRPr sz="1266" kern="1200">
              <a:solidFill>
                <a:prstClr val="black"/>
              </a:solidFill>
              <a:latin typeface="Trebuchet MS"/>
              <a:ea typeface="+mn-ea"/>
              <a:cs typeface="Trebuchet MS"/>
            </a:endParaRPr>
          </a:p>
        </p:txBody>
      </p:sp>
      <p:sp>
        <p:nvSpPr>
          <p:cNvPr id="58" name="object 60">
            <a:extLst>
              <a:ext uri="{FF2B5EF4-FFF2-40B4-BE49-F238E27FC236}">
                <a16:creationId xmlns:a16="http://schemas.microsoft.com/office/drawing/2014/main" id="{B3EC12E8-48F6-AEC2-829E-5BFF331731E4}"/>
              </a:ext>
            </a:extLst>
          </p:cNvPr>
          <p:cNvSpPr/>
          <p:nvPr/>
        </p:nvSpPr>
        <p:spPr>
          <a:xfrm>
            <a:off x="9903271" y="391971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61">
            <a:extLst>
              <a:ext uri="{FF2B5EF4-FFF2-40B4-BE49-F238E27FC236}">
                <a16:creationId xmlns:a16="http://schemas.microsoft.com/office/drawing/2014/main" id="{621A9B75-BD66-DE30-5D89-DBFDE2E0D4B1}"/>
              </a:ext>
            </a:extLst>
          </p:cNvPr>
          <p:cNvSpPr/>
          <p:nvPr/>
        </p:nvSpPr>
        <p:spPr>
          <a:xfrm>
            <a:off x="9903273" y="391972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0" name="object 62">
            <a:extLst>
              <a:ext uri="{FF2B5EF4-FFF2-40B4-BE49-F238E27FC236}">
                <a16:creationId xmlns:a16="http://schemas.microsoft.com/office/drawing/2014/main" id="{3F7193F9-0DA9-569B-B098-6CBEDE13658E}"/>
              </a:ext>
            </a:extLst>
          </p:cNvPr>
          <p:cNvSpPr txBox="1"/>
          <p:nvPr/>
        </p:nvSpPr>
        <p:spPr>
          <a:xfrm>
            <a:off x="10035492" y="3981043"/>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3</a:t>
            </a:r>
            <a:endParaRPr sz="1266" kern="1200">
              <a:solidFill>
                <a:prstClr val="black"/>
              </a:solidFill>
              <a:latin typeface="Trebuchet MS"/>
              <a:ea typeface="+mn-ea"/>
              <a:cs typeface="Trebuchet MS"/>
            </a:endParaRPr>
          </a:p>
        </p:txBody>
      </p:sp>
      <p:sp>
        <p:nvSpPr>
          <p:cNvPr id="61" name="object 63">
            <a:extLst>
              <a:ext uri="{FF2B5EF4-FFF2-40B4-BE49-F238E27FC236}">
                <a16:creationId xmlns:a16="http://schemas.microsoft.com/office/drawing/2014/main" id="{7F28C832-6FB0-5300-6063-CDC2C4E60432}"/>
              </a:ext>
            </a:extLst>
          </p:cNvPr>
          <p:cNvSpPr/>
          <p:nvPr/>
        </p:nvSpPr>
        <p:spPr>
          <a:xfrm>
            <a:off x="9565157" y="3216359"/>
            <a:ext cx="435769" cy="720626"/>
          </a:xfrm>
          <a:custGeom>
            <a:avLst/>
            <a:gdLst/>
            <a:ahLst/>
            <a:cxnLst/>
            <a:rect l="l" t="t" r="r" b="b"/>
            <a:pathLst>
              <a:path w="619760" h="1024889">
                <a:moveTo>
                  <a:pt x="619660" y="1024819"/>
                </a:moveTo>
                <a:lnTo>
                  <a:pt x="6582" y="10885"/>
                </a:lnTo>
                <a:lnTo>
                  <a:pt x="0"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2" name="object 64">
            <a:extLst>
              <a:ext uri="{FF2B5EF4-FFF2-40B4-BE49-F238E27FC236}">
                <a16:creationId xmlns:a16="http://schemas.microsoft.com/office/drawing/2014/main" id="{E6F1C2B5-EDA2-4EB4-B088-19E7A20DDAC3}"/>
              </a:ext>
            </a:extLst>
          </p:cNvPr>
          <p:cNvSpPr/>
          <p:nvPr/>
        </p:nvSpPr>
        <p:spPr>
          <a:xfrm>
            <a:off x="9536511" y="3168982"/>
            <a:ext cx="81260" cy="95548"/>
          </a:xfrm>
          <a:custGeom>
            <a:avLst/>
            <a:gdLst/>
            <a:ahLst/>
            <a:cxnLst/>
            <a:rect l="l" t="t" r="r" b="b"/>
            <a:pathLst>
              <a:path w="115570" h="135889">
                <a:moveTo>
                  <a:pt x="0" y="0"/>
                </a:moveTo>
                <a:lnTo>
                  <a:pt x="10922" y="135877"/>
                </a:lnTo>
                <a:lnTo>
                  <a:pt x="47307" y="78244"/>
                </a:lnTo>
                <a:lnTo>
                  <a:pt x="115252" y="72796"/>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3" name="object 65">
            <a:extLst>
              <a:ext uri="{FF2B5EF4-FFF2-40B4-BE49-F238E27FC236}">
                <a16:creationId xmlns:a16="http://schemas.microsoft.com/office/drawing/2014/main" id="{7A033C2F-AF50-4770-FE95-E827ED4D6338}"/>
              </a:ext>
            </a:extLst>
          </p:cNvPr>
          <p:cNvSpPr/>
          <p:nvPr/>
        </p:nvSpPr>
        <p:spPr>
          <a:xfrm>
            <a:off x="11400881" y="3160052"/>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4" name="object 66">
            <a:extLst>
              <a:ext uri="{FF2B5EF4-FFF2-40B4-BE49-F238E27FC236}">
                <a16:creationId xmlns:a16="http://schemas.microsoft.com/office/drawing/2014/main" id="{7A498FBC-07C3-FBF2-001D-1E2B19292E56}"/>
              </a:ext>
            </a:extLst>
          </p:cNvPr>
          <p:cNvSpPr/>
          <p:nvPr/>
        </p:nvSpPr>
        <p:spPr>
          <a:xfrm>
            <a:off x="11376027" y="3826350"/>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5" name="object 67">
            <a:extLst>
              <a:ext uri="{FF2B5EF4-FFF2-40B4-BE49-F238E27FC236}">
                <a16:creationId xmlns:a16="http://schemas.microsoft.com/office/drawing/2014/main" id="{A77229A4-62BF-9F8C-1823-BB1CFC280865}"/>
              </a:ext>
            </a:extLst>
          </p:cNvPr>
          <p:cNvSpPr/>
          <p:nvPr/>
        </p:nvSpPr>
        <p:spPr>
          <a:xfrm>
            <a:off x="8848925" y="2000979"/>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6" name="object 68">
            <a:extLst>
              <a:ext uri="{FF2B5EF4-FFF2-40B4-BE49-F238E27FC236}">
                <a16:creationId xmlns:a16="http://schemas.microsoft.com/office/drawing/2014/main" id="{A6A73FEE-D399-7658-5D30-C33F973FC64D}"/>
              </a:ext>
            </a:extLst>
          </p:cNvPr>
          <p:cNvSpPr/>
          <p:nvPr/>
        </p:nvSpPr>
        <p:spPr>
          <a:xfrm>
            <a:off x="8806062" y="1945615"/>
            <a:ext cx="85725" cy="85725"/>
          </a:xfrm>
          <a:prstGeom prst="rect">
            <a:avLst/>
          </a:prstGeom>
          <a:blipFill>
            <a:blip r:embed="rId2" cstate="print"/>
            <a:stretch>
              <a:fillRect/>
            </a:stretch>
          </a:blip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7" name="object 69">
            <a:extLst>
              <a:ext uri="{FF2B5EF4-FFF2-40B4-BE49-F238E27FC236}">
                <a16:creationId xmlns:a16="http://schemas.microsoft.com/office/drawing/2014/main" id="{CB47D13F-1007-562C-7D62-44BEA62E48E4}"/>
              </a:ext>
            </a:extLst>
          </p:cNvPr>
          <p:cNvSpPr/>
          <p:nvPr/>
        </p:nvSpPr>
        <p:spPr>
          <a:xfrm>
            <a:off x="9000730" y="1856318"/>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8" name="object 70">
            <a:extLst>
              <a:ext uri="{FF2B5EF4-FFF2-40B4-BE49-F238E27FC236}">
                <a16:creationId xmlns:a16="http://schemas.microsoft.com/office/drawing/2014/main" id="{8576C31A-B88E-D9F8-402F-7ED5D153A1B2}"/>
              </a:ext>
            </a:extLst>
          </p:cNvPr>
          <p:cNvSpPr/>
          <p:nvPr/>
        </p:nvSpPr>
        <p:spPr>
          <a:xfrm>
            <a:off x="10442079" y="2801222"/>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9" name="object 71">
            <a:extLst>
              <a:ext uri="{FF2B5EF4-FFF2-40B4-BE49-F238E27FC236}">
                <a16:creationId xmlns:a16="http://schemas.microsoft.com/office/drawing/2014/main" id="{597A4002-8B4B-E00E-C2EB-ECCACE09F7F2}"/>
              </a:ext>
            </a:extLst>
          </p:cNvPr>
          <p:cNvSpPr/>
          <p:nvPr/>
        </p:nvSpPr>
        <p:spPr>
          <a:xfrm>
            <a:off x="8902503" y="1918826"/>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0" name="object 72">
            <a:extLst>
              <a:ext uri="{FF2B5EF4-FFF2-40B4-BE49-F238E27FC236}">
                <a16:creationId xmlns:a16="http://schemas.microsoft.com/office/drawing/2014/main" id="{ABF70D0A-8254-F369-55A0-462F9436B8FE}"/>
              </a:ext>
            </a:extLst>
          </p:cNvPr>
          <p:cNvSpPr/>
          <p:nvPr/>
        </p:nvSpPr>
        <p:spPr>
          <a:xfrm>
            <a:off x="9325770" y="2720247"/>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1" name="object 73">
            <a:extLst>
              <a:ext uri="{FF2B5EF4-FFF2-40B4-BE49-F238E27FC236}">
                <a16:creationId xmlns:a16="http://schemas.microsoft.com/office/drawing/2014/main" id="{C4AB3444-5057-FEA6-921B-A62E7CD358F7}"/>
              </a:ext>
            </a:extLst>
          </p:cNvPr>
          <p:cNvSpPr/>
          <p:nvPr/>
        </p:nvSpPr>
        <p:spPr>
          <a:xfrm>
            <a:off x="10259816" y="4088740"/>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2" name="object 74">
            <a:extLst>
              <a:ext uri="{FF2B5EF4-FFF2-40B4-BE49-F238E27FC236}">
                <a16:creationId xmlns:a16="http://schemas.microsoft.com/office/drawing/2014/main" id="{B7481D37-42A1-12BD-314D-AC6CBBFA7986}"/>
              </a:ext>
            </a:extLst>
          </p:cNvPr>
          <p:cNvSpPr/>
          <p:nvPr/>
        </p:nvSpPr>
        <p:spPr>
          <a:xfrm>
            <a:off x="11039796" y="4045877"/>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3" name="object 75">
            <a:extLst>
              <a:ext uri="{FF2B5EF4-FFF2-40B4-BE49-F238E27FC236}">
                <a16:creationId xmlns:a16="http://schemas.microsoft.com/office/drawing/2014/main" id="{945EF540-E845-2C06-6688-DBC45060B0AC}"/>
              </a:ext>
            </a:extLst>
          </p:cNvPr>
          <p:cNvSpPr/>
          <p:nvPr/>
        </p:nvSpPr>
        <p:spPr>
          <a:xfrm>
            <a:off x="9027812" y="4204827"/>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4" name="object 76">
            <a:extLst>
              <a:ext uri="{FF2B5EF4-FFF2-40B4-BE49-F238E27FC236}">
                <a16:creationId xmlns:a16="http://schemas.microsoft.com/office/drawing/2014/main" id="{26BAF5B7-AA4B-2725-BFC6-6C430C17A2F9}"/>
              </a:ext>
            </a:extLst>
          </p:cNvPr>
          <p:cNvSpPr/>
          <p:nvPr/>
        </p:nvSpPr>
        <p:spPr>
          <a:xfrm>
            <a:off x="8982870" y="4800606"/>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5" name="object 77">
            <a:extLst>
              <a:ext uri="{FF2B5EF4-FFF2-40B4-BE49-F238E27FC236}">
                <a16:creationId xmlns:a16="http://schemas.microsoft.com/office/drawing/2014/main" id="{425A083F-2C71-F0FC-6F67-B4347E7FDC77}"/>
              </a:ext>
            </a:extLst>
          </p:cNvPr>
          <p:cNvSpPr/>
          <p:nvPr/>
        </p:nvSpPr>
        <p:spPr>
          <a:xfrm>
            <a:off x="9027519" y="1767021"/>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6" name="object 78">
            <a:extLst>
              <a:ext uri="{FF2B5EF4-FFF2-40B4-BE49-F238E27FC236}">
                <a16:creationId xmlns:a16="http://schemas.microsoft.com/office/drawing/2014/main" id="{85BFF970-78F4-AE89-6692-58C6DDEEDE73}"/>
              </a:ext>
            </a:extLst>
          </p:cNvPr>
          <p:cNvSpPr/>
          <p:nvPr/>
        </p:nvSpPr>
        <p:spPr>
          <a:xfrm>
            <a:off x="11566104" y="2819072"/>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7" name="object 79">
            <a:extLst>
              <a:ext uri="{FF2B5EF4-FFF2-40B4-BE49-F238E27FC236}">
                <a16:creationId xmlns:a16="http://schemas.microsoft.com/office/drawing/2014/main" id="{460A24DA-E397-6577-532F-18AD27A8E14B}"/>
              </a:ext>
            </a:extLst>
          </p:cNvPr>
          <p:cNvSpPr/>
          <p:nvPr/>
        </p:nvSpPr>
        <p:spPr>
          <a:xfrm>
            <a:off x="9027519" y="4250784"/>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8" name="object 80">
            <a:extLst>
              <a:ext uri="{FF2B5EF4-FFF2-40B4-BE49-F238E27FC236}">
                <a16:creationId xmlns:a16="http://schemas.microsoft.com/office/drawing/2014/main" id="{FB443738-7A68-0068-F455-E84DEEFD4BC9}"/>
              </a:ext>
            </a:extLst>
          </p:cNvPr>
          <p:cNvSpPr/>
          <p:nvPr/>
        </p:nvSpPr>
        <p:spPr>
          <a:xfrm>
            <a:off x="11069532" y="4221086"/>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9" name="object 81">
            <a:extLst>
              <a:ext uri="{FF2B5EF4-FFF2-40B4-BE49-F238E27FC236}">
                <a16:creationId xmlns:a16="http://schemas.microsoft.com/office/drawing/2014/main" id="{C9579440-340D-AE32-6B29-3CD5DCDDA549}"/>
              </a:ext>
            </a:extLst>
          </p:cNvPr>
          <p:cNvSpPr/>
          <p:nvPr/>
        </p:nvSpPr>
        <p:spPr>
          <a:xfrm>
            <a:off x="10179449" y="3217378"/>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80" name="object 82">
            <a:extLst>
              <a:ext uri="{FF2B5EF4-FFF2-40B4-BE49-F238E27FC236}">
                <a16:creationId xmlns:a16="http://schemas.microsoft.com/office/drawing/2014/main" id="{88D57285-3241-4F11-A7D8-3CF1DC848780}"/>
              </a:ext>
            </a:extLst>
          </p:cNvPr>
          <p:cNvSpPr/>
          <p:nvPr/>
        </p:nvSpPr>
        <p:spPr>
          <a:xfrm>
            <a:off x="10532010" y="3168982"/>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81" name="object 83">
            <a:extLst>
              <a:ext uri="{FF2B5EF4-FFF2-40B4-BE49-F238E27FC236}">
                <a16:creationId xmlns:a16="http://schemas.microsoft.com/office/drawing/2014/main" id="{F763A6F9-C2A2-43A6-F2B0-602A5D617636}"/>
              </a:ext>
            </a:extLst>
          </p:cNvPr>
          <p:cNvSpPr/>
          <p:nvPr/>
        </p:nvSpPr>
        <p:spPr>
          <a:xfrm>
            <a:off x="9699031" y="3026108"/>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82" name="object 84">
            <a:extLst>
              <a:ext uri="{FF2B5EF4-FFF2-40B4-BE49-F238E27FC236}">
                <a16:creationId xmlns:a16="http://schemas.microsoft.com/office/drawing/2014/main" id="{E151F43D-5C60-9B6D-38BB-41DC0DDF0880}"/>
              </a:ext>
            </a:extLst>
          </p:cNvPr>
          <p:cNvSpPr/>
          <p:nvPr/>
        </p:nvSpPr>
        <p:spPr>
          <a:xfrm>
            <a:off x="9643667" y="2983253"/>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83" name="object 42">
            <a:extLst>
              <a:ext uri="{FF2B5EF4-FFF2-40B4-BE49-F238E27FC236}">
                <a16:creationId xmlns:a16="http://schemas.microsoft.com/office/drawing/2014/main" id="{237FAF14-A38A-DC2E-7FDD-39D228A0CFFD}"/>
              </a:ext>
            </a:extLst>
          </p:cNvPr>
          <p:cNvSpPr/>
          <p:nvPr/>
        </p:nvSpPr>
        <p:spPr>
          <a:xfrm>
            <a:off x="8681690" y="1568275"/>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lumMod val="95000"/>
            </a:sysClr>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dirty="0">
              <a:ln>
                <a:noFill/>
              </a:ln>
              <a:solidFill>
                <a:prstClr val="black"/>
              </a:solidFill>
              <a:effectLst/>
              <a:uLnTx/>
              <a:uFillTx/>
              <a:latin typeface="Calibri"/>
              <a:ea typeface="+mn-ea"/>
              <a:cs typeface="+mn-cs"/>
            </a:endParaRPr>
          </a:p>
        </p:txBody>
      </p:sp>
      <p:sp>
        <p:nvSpPr>
          <p:cNvPr id="84" name="object 47">
            <a:extLst>
              <a:ext uri="{FF2B5EF4-FFF2-40B4-BE49-F238E27FC236}">
                <a16:creationId xmlns:a16="http://schemas.microsoft.com/office/drawing/2014/main" id="{DED9E18F-7442-A4DF-A17C-1032E68CC057}"/>
              </a:ext>
            </a:extLst>
          </p:cNvPr>
          <p:cNvSpPr txBox="1"/>
          <p:nvPr/>
        </p:nvSpPr>
        <p:spPr>
          <a:xfrm>
            <a:off x="8815706" y="1661118"/>
            <a:ext cx="119658" cy="203814"/>
          </a:xfrm>
          <a:prstGeom prst="rect">
            <a:avLst/>
          </a:prstGeom>
        </p:spPr>
        <p:txBody>
          <a:bodyPr vert="horz" wrap="square" lIns="0" tIns="8930" rIns="0" bIns="0" rtlCol="0">
            <a:spAutoFit/>
          </a:bodyPr>
          <a:lstStyle/>
          <a:p>
            <a:pPr marL="8929" defTabSz="457200">
              <a:spcBef>
                <a:spcPts val="70"/>
              </a:spcBef>
              <a:buClrTx/>
              <a:buFontTx/>
              <a:buNone/>
            </a:pPr>
            <a:r>
              <a:rPr lang="en-GB" sz="1266" kern="1200" spc="137" dirty="0">
                <a:solidFill>
                  <a:prstClr val="black"/>
                </a:solidFill>
                <a:latin typeface="Trebuchet MS"/>
                <a:ea typeface="+mn-ea"/>
                <a:cs typeface="Trebuchet MS"/>
              </a:rPr>
              <a:t>0</a:t>
            </a:r>
            <a:endParaRPr sz="1266" kern="1200" dirty="0">
              <a:solidFill>
                <a:prstClr val="black"/>
              </a:solidFill>
              <a:latin typeface="Trebuchet MS"/>
              <a:ea typeface="+mn-ea"/>
              <a:cs typeface="Trebuchet MS"/>
            </a:endParaRPr>
          </a:p>
        </p:txBody>
      </p:sp>
    </p:spTree>
    <p:extLst>
      <p:ext uri="{BB962C8B-B14F-4D97-AF65-F5344CB8AC3E}">
        <p14:creationId xmlns:p14="http://schemas.microsoft.com/office/powerpoint/2010/main" val="51694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dissolve">
                                      <p:cBhvr>
                                        <p:cTn id="34" dur="500"/>
                                        <p:tgtEl>
                                          <p:spTgt spid="13"/>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500"/>
                                        <p:tgtEl>
                                          <p:spTgt spid="15"/>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dissolve">
                                      <p:cBhvr>
                                        <p:cTn id="43" dur="500"/>
                                        <p:tgtEl>
                                          <p:spTgt spid="16"/>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dissolve">
                                      <p:cBhvr>
                                        <p:cTn id="46" dur="500"/>
                                        <p:tgtEl>
                                          <p:spTgt spid="17"/>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dissolve">
                                      <p:cBhvr>
                                        <p:cTn id="49" dur="500"/>
                                        <p:tgtEl>
                                          <p:spTgt spid="18"/>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dissolve">
                                      <p:cBhvr>
                                        <p:cTn id="52" dur="500"/>
                                        <p:tgtEl>
                                          <p:spTgt spid="19"/>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dissolve">
                                      <p:cBhvr>
                                        <p:cTn id="55" dur="500"/>
                                        <p:tgtEl>
                                          <p:spTgt spid="2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dissolve">
                                      <p:cBhvr>
                                        <p:cTn id="58" dur="500"/>
                                        <p:tgtEl>
                                          <p:spTgt spid="21"/>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dissolve">
                                      <p:cBhvr>
                                        <p:cTn id="61" dur="500"/>
                                        <p:tgtEl>
                                          <p:spTgt spid="22"/>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dissolve">
                                      <p:cBhvr>
                                        <p:cTn id="64" dur="500"/>
                                        <p:tgtEl>
                                          <p:spTgt spid="23"/>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dissolve">
                                      <p:cBhvr>
                                        <p:cTn id="67" dur="500"/>
                                        <p:tgtEl>
                                          <p:spTgt spid="24"/>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dissolve">
                                      <p:cBhvr>
                                        <p:cTn id="70" dur="500"/>
                                        <p:tgtEl>
                                          <p:spTgt spid="25"/>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dissolve">
                                      <p:cBhvr>
                                        <p:cTn id="73" dur="500"/>
                                        <p:tgtEl>
                                          <p:spTgt spid="26"/>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dissolve">
                                      <p:cBhvr>
                                        <p:cTn id="76" dur="500"/>
                                        <p:tgtEl>
                                          <p:spTgt spid="27"/>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dissolve">
                                      <p:cBhvr>
                                        <p:cTn id="79" dur="500"/>
                                        <p:tgtEl>
                                          <p:spTgt spid="28"/>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dissolve">
                                      <p:cBhvr>
                                        <p:cTn id="82" dur="500"/>
                                        <p:tgtEl>
                                          <p:spTgt spid="29"/>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0"/>
                                        </p:tgtEl>
                                        <p:attrNameLst>
                                          <p:attrName>style.visibility</p:attrName>
                                        </p:attrNameLst>
                                      </p:cBhvr>
                                      <p:to>
                                        <p:strVal val="visible"/>
                                      </p:to>
                                    </p:set>
                                    <p:animEffect transition="in" filter="dissolve">
                                      <p:cBhvr>
                                        <p:cTn id="85" dur="500"/>
                                        <p:tgtEl>
                                          <p:spTgt spid="30"/>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dissolve">
                                      <p:cBhvr>
                                        <p:cTn id="88" dur="500"/>
                                        <p:tgtEl>
                                          <p:spTgt spid="31"/>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dissolve">
                                      <p:cBhvr>
                                        <p:cTn id="91" dur="500"/>
                                        <p:tgtEl>
                                          <p:spTgt spid="32"/>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dissolve">
                                      <p:cBhvr>
                                        <p:cTn id="94" dur="500"/>
                                        <p:tgtEl>
                                          <p:spTgt spid="33"/>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dissolve">
                                      <p:cBhvr>
                                        <p:cTn id="97" dur="500"/>
                                        <p:tgtEl>
                                          <p:spTgt spid="34"/>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5"/>
                                        </p:tgtEl>
                                        <p:attrNameLst>
                                          <p:attrName>style.visibility</p:attrName>
                                        </p:attrNameLst>
                                      </p:cBhvr>
                                      <p:to>
                                        <p:strVal val="visible"/>
                                      </p:to>
                                    </p:set>
                                    <p:animEffect transition="in" filter="dissolve">
                                      <p:cBhvr>
                                        <p:cTn id="100" dur="500"/>
                                        <p:tgtEl>
                                          <p:spTgt spid="35"/>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dissolve">
                                      <p:cBhvr>
                                        <p:cTn id="103" dur="500"/>
                                        <p:tgtEl>
                                          <p:spTgt spid="36"/>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37"/>
                                        </p:tgtEl>
                                        <p:attrNameLst>
                                          <p:attrName>style.visibility</p:attrName>
                                        </p:attrNameLst>
                                      </p:cBhvr>
                                      <p:to>
                                        <p:strVal val="visible"/>
                                      </p:to>
                                    </p:set>
                                    <p:animEffect transition="in" filter="dissolve">
                                      <p:cBhvr>
                                        <p:cTn id="106" dur="500"/>
                                        <p:tgtEl>
                                          <p:spTgt spid="37"/>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38"/>
                                        </p:tgtEl>
                                        <p:attrNameLst>
                                          <p:attrName>style.visibility</p:attrName>
                                        </p:attrNameLst>
                                      </p:cBhvr>
                                      <p:to>
                                        <p:strVal val="visible"/>
                                      </p:to>
                                    </p:set>
                                    <p:animEffect transition="in" filter="dissolve">
                                      <p:cBhvr>
                                        <p:cTn id="109" dur="500"/>
                                        <p:tgtEl>
                                          <p:spTgt spid="38"/>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39"/>
                                        </p:tgtEl>
                                        <p:attrNameLst>
                                          <p:attrName>style.visibility</p:attrName>
                                        </p:attrNameLst>
                                      </p:cBhvr>
                                      <p:to>
                                        <p:strVal val="visible"/>
                                      </p:to>
                                    </p:set>
                                    <p:animEffect transition="in" filter="dissolve">
                                      <p:cBhvr>
                                        <p:cTn id="112" dur="500"/>
                                        <p:tgtEl>
                                          <p:spTgt spid="39"/>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0"/>
                                        </p:tgtEl>
                                        <p:attrNameLst>
                                          <p:attrName>style.visibility</p:attrName>
                                        </p:attrNameLst>
                                      </p:cBhvr>
                                      <p:to>
                                        <p:strVal val="visible"/>
                                      </p:to>
                                    </p:set>
                                    <p:animEffect transition="in" filter="dissolve">
                                      <p:cBhvr>
                                        <p:cTn id="115" dur="500"/>
                                        <p:tgtEl>
                                          <p:spTgt spid="40"/>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1"/>
                                        </p:tgtEl>
                                        <p:attrNameLst>
                                          <p:attrName>style.visibility</p:attrName>
                                        </p:attrNameLst>
                                      </p:cBhvr>
                                      <p:to>
                                        <p:strVal val="visible"/>
                                      </p:to>
                                    </p:set>
                                    <p:animEffect transition="in" filter="dissolve">
                                      <p:cBhvr>
                                        <p:cTn id="118" dur="500"/>
                                        <p:tgtEl>
                                          <p:spTgt spid="41"/>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2"/>
                                        </p:tgtEl>
                                        <p:attrNameLst>
                                          <p:attrName>style.visibility</p:attrName>
                                        </p:attrNameLst>
                                      </p:cBhvr>
                                      <p:to>
                                        <p:strVal val="visible"/>
                                      </p:to>
                                    </p:set>
                                    <p:animEffect transition="in" filter="dissolve">
                                      <p:cBhvr>
                                        <p:cTn id="121" dur="500"/>
                                        <p:tgtEl>
                                          <p:spTgt spid="42"/>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3"/>
                                        </p:tgtEl>
                                        <p:attrNameLst>
                                          <p:attrName>style.visibility</p:attrName>
                                        </p:attrNameLst>
                                      </p:cBhvr>
                                      <p:to>
                                        <p:strVal val="visible"/>
                                      </p:to>
                                    </p:set>
                                    <p:animEffect transition="in" filter="dissolve">
                                      <p:cBhvr>
                                        <p:cTn id="124" dur="500"/>
                                        <p:tgtEl>
                                          <p:spTgt spid="43"/>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44"/>
                                        </p:tgtEl>
                                        <p:attrNameLst>
                                          <p:attrName>style.visibility</p:attrName>
                                        </p:attrNameLst>
                                      </p:cBhvr>
                                      <p:to>
                                        <p:strVal val="visible"/>
                                      </p:to>
                                    </p:set>
                                    <p:animEffect transition="in" filter="dissolve">
                                      <p:cBhvr>
                                        <p:cTn id="127" dur="500"/>
                                        <p:tgtEl>
                                          <p:spTgt spid="44"/>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45"/>
                                        </p:tgtEl>
                                        <p:attrNameLst>
                                          <p:attrName>style.visibility</p:attrName>
                                        </p:attrNameLst>
                                      </p:cBhvr>
                                      <p:to>
                                        <p:strVal val="visible"/>
                                      </p:to>
                                    </p:set>
                                    <p:animEffect transition="in" filter="dissolve">
                                      <p:cBhvr>
                                        <p:cTn id="130" dur="500"/>
                                        <p:tgtEl>
                                          <p:spTgt spid="45"/>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46"/>
                                        </p:tgtEl>
                                        <p:attrNameLst>
                                          <p:attrName>style.visibility</p:attrName>
                                        </p:attrNameLst>
                                      </p:cBhvr>
                                      <p:to>
                                        <p:strVal val="visible"/>
                                      </p:to>
                                    </p:set>
                                    <p:animEffect transition="in" filter="dissolve">
                                      <p:cBhvr>
                                        <p:cTn id="133" dur="500"/>
                                        <p:tgtEl>
                                          <p:spTgt spid="46"/>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47"/>
                                        </p:tgtEl>
                                        <p:attrNameLst>
                                          <p:attrName>style.visibility</p:attrName>
                                        </p:attrNameLst>
                                      </p:cBhvr>
                                      <p:to>
                                        <p:strVal val="visible"/>
                                      </p:to>
                                    </p:set>
                                    <p:animEffect transition="in" filter="dissolve">
                                      <p:cBhvr>
                                        <p:cTn id="136" dur="500"/>
                                        <p:tgtEl>
                                          <p:spTgt spid="47"/>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48"/>
                                        </p:tgtEl>
                                        <p:attrNameLst>
                                          <p:attrName>style.visibility</p:attrName>
                                        </p:attrNameLst>
                                      </p:cBhvr>
                                      <p:to>
                                        <p:strVal val="visible"/>
                                      </p:to>
                                    </p:set>
                                    <p:animEffect transition="in" filter="dissolve">
                                      <p:cBhvr>
                                        <p:cTn id="139" dur="500"/>
                                        <p:tgtEl>
                                          <p:spTgt spid="48"/>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49"/>
                                        </p:tgtEl>
                                        <p:attrNameLst>
                                          <p:attrName>style.visibility</p:attrName>
                                        </p:attrNameLst>
                                      </p:cBhvr>
                                      <p:to>
                                        <p:strVal val="visible"/>
                                      </p:to>
                                    </p:set>
                                    <p:animEffect transition="in" filter="dissolve">
                                      <p:cBhvr>
                                        <p:cTn id="142" dur="500"/>
                                        <p:tgtEl>
                                          <p:spTgt spid="49"/>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50"/>
                                        </p:tgtEl>
                                        <p:attrNameLst>
                                          <p:attrName>style.visibility</p:attrName>
                                        </p:attrNameLst>
                                      </p:cBhvr>
                                      <p:to>
                                        <p:strVal val="visible"/>
                                      </p:to>
                                    </p:set>
                                    <p:animEffect transition="in" filter="dissolve">
                                      <p:cBhvr>
                                        <p:cTn id="145" dur="500"/>
                                        <p:tgtEl>
                                          <p:spTgt spid="50"/>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51"/>
                                        </p:tgtEl>
                                        <p:attrNameLst>
                                          <p:attrName>style.visibility</p:attrName>
                                        </p:attrNameLst>
                                      </p:cBhvr>
                                      <p:to>
                                        <p:strVal val="visible"/>
                                      </p:to>
                                    </p:set>
                                    <p:animEffect transition="in" filter="dissolve">
                                      <p:cBhvr>
                                        <p:cTn id="148" dur="500"/>
                                        <p:tgtEl>
                                          <p:spTgt spid="51"/>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52"/>
                                        </p:tgtEl>
                                        <p:attrNameLst>
                                          <p:attrName>style.visibility</p:attrName>
                                        </p:attrNameLst>
                                      </p:cBhvr>
                                      <p:to>
                                        <p:strVal val="visible"/>
                                      </p:to>
                                    </p:set>
                                    <p:animEffect transition="in" filter="dissolve">
                                      <p:cBhvr>
                                        <p:cTn id="151" dur="500"/>
                                        <p:tgtEl>
                                          <p:spTgt spid="52"/>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53"/>
                                        </p:tgtEl>
                                        <p:attrNameLst>
                                          <p:attrName>style.visibility</p:attrName>
                                        </p:attrNameLst>
                                      </p:cBhvr>
                                      <p:to>
                                        <p:strVal val="visible"/>
                                      </p:to>
                                    </p:set>
                                    <p:animEffect transition="in" filter="dissolve">
                                      <p:cBhvr>
                                        <p:cTn id="154" dur="500"/>
                                        <p:tgtEl>
                                          <p:spTgt spid="53"/>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54"/>
                                        </p:tgtEl>
                                        <p:attrNameLst>
                                          <p:attrName>style.visibility</p:attrName>
                                        </p:attrNameLst>
                                      </p:cBhvr>
                                      <p:to>
                                        <p:strVal val="visible"/>
                                      </p:to>
                                    </p:set>
                                    <p:animEffect transition="in" filter="dissolve">
                                      <p:cBhvr>
                                        <p:cTn id="157" dur="500"/>
                                        <p:tgtEl>
                                          <p:spTgt spid="54"/>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55"/>
                                        </p:tgtEl>
                                        <p:attrNameLst>
                                          <p:attrName>style.visibility</p:attrName>
                                        </p:attrNameLst>
                                      </p:cBhvr>
                                      <p:to>
                                        <p:strVal val="visible"/>
                                      </p:to>
                                    </p:set>
                                    <p:animEffect transition="in" filter="dissolve">
                                      <p:cBhvr>
                                        <p:cTn id="160" dur="500"/>
                                        <p:tgtEl>
                                          <p:spTgt spid="55"/>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56"/>
                                        </p:tgtEl>
                                        <p:attrNameLst>
                                          <p:attrName>style.visibility</p:attrName>
                                        </p:attrNameLst>
                                      </p:cBhvr>
                                      <p:to>
                                        <p:strVal val="visible"/>
                                      </p:to>
                                    </p:set>
                                    <p:animEffect transition="in" filter="dissolve">
                                      <p:cBhvr>
                                        <p:cTn id="163" dur="500"/>
                                        <p:tgtEl>
                                          <p:spTgt spid="56"/>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57"/>
                                        </p:tgtEl>
                                        <p:attrNameLst>
                                          <p:attrName>style.visibility</p:attrName>
                                        </p:attrNameLst>
                                      </p:cBhvr>
                                      <p:to>
                                        <p:strVal val="visible"/>
                                      </p:to>
                                    </p:set>
                                    <p:animEffect transition="in" filter="dissolve">
                                      <p:cBhvr>
                                        <p:cTn id="166" dur="500"/>
                                        <p:tgtEl>
                                          <p:spTgt spid="57"/>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58"/>
                                        </p:tgtEl>
                                        <p:attrNameLst>
                                          <p:attrName>style.visibility</p:attrName>
                                        </p:attrNameLst>
                                      </p:cBhvr>
                                      <p:to>
                                        <p:strVal val="visible"/>
                                      </p:to>
                                    </p:set>
                                    <p:animEffect transition="in" filter="dissolve">
                                      <p:cBhvr>
                                        <p:cTn id="169" dur="500"/>
                                        <p:tgtEl>
                                          <p:spTgt spid="58"/>
                                        </p:tgtEl>
                                      </p:cBhvr>
                                    </p:animEffect>
                                  </p:childTnLst>
                                </p:cTn>
                              </p:par>
                              <p:par>
                                <p:cTn id="170" presetID="9" presetClass="entr" presetSubtype="0" fill="hold" grpId="0" nodeType="withEffect">
                                  <p:stCondLst>
                                    <p:cond delay="0"/>
                                  </p:stCondLst>
                                  <p:childTnLst>
                                    <p:set>
                                      <p:cBhvr>
                                        <p:cTn id="171" dur="1" fill="hold">
                                          <p:stCondLst>
                                            <p:cond delay="0"/>
                                          </p:stCondLst>
                                        </p:cTn>
                                        <p:tgtEl>
                                          <p:spTgt spid="59"/>
                                        </p:tgtEl>
                                        <p:attrNameLst>
                                          <p:attrName>style.visibility</p:attrName>
                                        </p:attrNameLst>
                                      </p:cBhvr>
                                      <p:to>
                                        <p:strVal val="visible"/>
                                      </p:to>
                                    </p:set>
                                    <p:animEffect transition="in" filter="dissolve">
                                      <p:cBhvr>
                                        <p:cTn id="172" dur="500"/>
                                        <p:tgtEl>
                                          <p:spTgt spid="59"/>
                                        </p:tgtEl>
                                      </p:cBhvr>
                                    </p:animEffect>
                                  </p:childTnLst>
                                </p:cTn>
                              </p:par>
                              <p:par>
                                <p:cTn id="173" presetID="9" presetClass="entr" presetSubtype="0" fill="hold" grpId="0" nodeType="withEffect">
                                  <p:stCondLst>
                                    <p:cond delay="0"/>
                                  </p:stCondLst>
                                  <p:childTnLst>
                                    <p:set>
                                      <p:cBhvr>
                                        <p:cTn id="174" dur="1" fill="hold">
                                          <p:stCondLst>
                                            <p:cond delay="0"/>
                                          </p:stCondLst>
                                        </p:cTn>
                                        <p:tgtEl>
                                          <p:spTgt spid="60"/>
                                        </p:tgtEl>
                                        <p:attrNameLst>
                                          <p:attrName>style.visibility</p:attrName>
                                        </p:attrNameLst>
                                      </p:cBhvr>
                                      <p:to>
                                        <p:strVal val="visible"/>
                                      </p:to>
                                    </p:set>
                                    <p:animEffect transition="in" filter="dissolve">
                                      <p:cBhvr>
                                        <p:cTn id="175" dur="500"/>
                                        <p:tgtEl>
                                          <p:spTgt spid="60"/>
                                        </p:tgtEl>
                                      </p:cBhvr>
                                    </p:animEffect>
                                  </p:childTnLst>
                                </p:cTn>
                              </p:par>
                              <p:par>
                                <p:cTn id="176" presetID="9" presetClass="entr" presetSubtype="0" fill="hold" grpId="0" nodeType="withEffect">
                                  <p:stCondLst>
                                    <p:cond delay="0"/>
                                  </p:stCondLst>
                                  <p:childTnLst>
                                    <p:set>
                                      <p:cBhvr>
                                        <p:cTn id="177" dur="1" fill="hold">
                                          <p:stCondLst>
                                            <p:cond delay="0"/>
                                          </p:stCondLst>
                                        </p:cTn>
                                        <p:tgtEl>
                                          <p:spTgt spid="61"/>
                                        </p:tgtEl>
                                        <p:attrNameLst>
                                          <p:attrName>style.visibility</p:attrName>
                                        </p:attrNameLst>
                                      </p:cBhvr>
                                      <p:to>
                                        <p:strVal val="visible"/>
                                      </p:to>
                                    </p:set>
                                    <p:animEffect transition="in" filter="dissolve">
                                      <p:cBhvr>
                                        <p:cTn id="178" dur="500"/>
                                        <p:tgtEl>
                                          <p:spTgt spid="61"/>
                                        </p:tgtEl>
                                      </p:cBhvr>
                                    </p:animEffect>
                                  </p:childTnLst>
                                </p:cTn>
                              </p:par>
                              <p:par>
                                <p:cTn id="179" presetID="9" presetClass="entr" presetSubtype="0" fill="hold" grpId="0" nodeType="withEffect">
                                  <p:stCondLst>
                                    <p:cond delay="0"/>
                                  </p:stCondLst>
                                  <p:childTnLst>
                                    <p:set>
                                      <p:cBhvr>
                                        <p:cTn id="180" dur="1" fill="hold">
                                          <p:stCondLst>
                                            <p:cond delay="0"/>
                                          </p:stCondLst>
                                        </p:cTn>
                                        <p:tgtEl>
                                          <p:spTgt spid="62"/>
                                        </p:tgtEl>
                                        <p:attrNameLst>
                                          <p:attrName>style.visibility</p:attrName>
                                        </p:attrNameLst>
                                      </p:cBhvr>
                                      <p:to>
                                        <p:strVal val="visible"/>
                                      </p:to>
                                    </p:set>
                                    <p:animEffect transition="in" filter="dissolve">
                                      <p:cBhvr>
                                        <p:cTn id="181" dur="500"/>
                                        <p:tgtEl>
                                          <p:spTgt spid="62"/>
                                        </p:tgtEl>
                                      </p:cBhvr>
                                    </p:animEffect>
                                  </p:childTnLst>
                                </p:cTn>
                              </p:par>
                              <p:par>
                                <p:cTn id="182" presetID="9" presetClass="entr" presetSubtype="0" fill="hold" grpId="0" nodeType="withEffect">
                                  <p:stCondLst>
                                    <p:cond delay="0"/>
                                  </p:stCondLst>
                                  <p:childTnLst>
                                    <p:set>
                                      <p:cBhvr>
                                        <p:cTn id="183" dur="1" fill="hold">
                                          <p:stCondLst>
                                            <p:cond delay="0"/>
                                          </p:stCondLst>
                                        </p:cTn>
                                        <p:tgtEl>
                                          <p:spTgt spid="63"/>
                                        </p:tgtEl>
                                        <p:attrNameLst>
                                          <p:attrName>style.visibility</p:attrName>
                                        </p:attrNameLst>
                                      </p:cBhvr>
                                      <p:to>
                                        <p:strVal val="visible"/>
                                      </p:to>
                                    </p:set>
                                    <p:animEffect transition="in" filter="dissolve">
                                      <p:cBhvr>
                                        <p:cTn id="184" dur="500"/>
                                        <p:tgtEl>
                                          <p:spTgt spid="63"/>
                                        </p:tgtEl>
                                      </p:cBhvr>
                                    </p:animEffect>
                                  </p:childTnLst>
                                </p:cTn>
                              </p:par>
                              <p:par>
                                <p:cTn id="185" presetID="9" presetClass="entr" presetSubtype="0" fill="hold" grpId="0" nodeType="withEffect">
                                  <p:stCondLst>
                                    <p:cond delay="0"/>
                                  </p:stCondLst>
                                  <p:childTnLst>
                                    <p:set>
                                      <p:cBhvr>
                                        <p:cTn id="186" dur="1" fill="hold">
                                          <p:stCondLst>
                                            <p:cond delay="0"/>
                                          </p:stCondLst>
                                        </p:cTn>
                                        <p:tgtEl>
                                          <p:spTgt spid="64"/>
                                        </p:tgtEl>
                                        <p:attrNameLst>
                                          <p:attrName>style.visibility</p:attrName>
                                        </p:attrNameLst>
                                      </p:cBhvr>
                                      <p:to>
                                        <p:strVal val="visible"/>
                                      </p:to>
                                    </p:set>
                                    <p:animEffect transition="in" filter="dissolve">
                                      <p:cBhvr>
                                        <p:cTn id="187" dur="500"/>
                                        <p:tgtEl>
                                          <p:spTgt spid="64"/>
                                        </p:tgtEl>
                                      </p:cBhvr>
                                    </p:animEffect>
                                  </p:childTnLst>
                                </p:cTn>
                              </p:par>
                              <p:par>
                                <p:cTn id="188" presetID="9" presetClass="entr" presetSubtype="0" fill="hold" grpId="0" nodeType="withEffect">
                                  <p:stCondLst>
                                    <p:cond delay="0"/>
                                  </p:stCondLst>
                                  <p:childTnLst>
                                    <p:set>
                                      <p:cBhvr>
                                        <p:cTn id="189" dur="1" fill="hold">
                                          <p:stCondLst>
                                            <p:cond delay="0"/>
                                          </p:stCondLst>
                                        </p:cTn>
                                        <p:tgtEl>
                                          <p:spTgt spid="65"/>
                                        </p:tgtEl>
                                        <p:attrNameLst>
                                          <p:attrName>style.visibility</p:attrName>
                                        </p:attrNameLst>
                                      </p:cBhvr>
                                      <p:to>
                                        <p:strVal val="visible"/>
                                      </p:to>
                                    </p:set>
                                    <p:animEffect transition="in" filter="dissolve">
                                      <p:cBhvr>
                                        <p:cTn id="190" dur="500"/>
                                        <p:tgtEl>
                                          <p:spTgt spid="65"/>
                                        </p:tgtEl>
                                      </p:cBhvr>
                                    </p:animEffect>
                                  </p:childTnLst>
                                </p:cTn>
                              </p:par>
                              <p:par>
                                <p:cTn id="191" presetID="9" presetClass="entr" presetSubtype="0" fill="hold" grpId="0" nodeType="withEffect">
                                  <p:stCondLst>
                                    <p:cond delay="0"/>
                                  </p:stCondLst>
                                  <p:childTnLst>
                                    <p:set>
                                      <p:cBhvr>
                                        <p:cTn id="192" dur="1" fill="hold">
                                          <p:stCondLst>
                                            <p:cond delay="0"/>
                                          </p:stCondLst>
                                        </p:cTn>
                                        <p:tgtEl>
                                          <p:spTgt spid="66"/>
                                        </p:tgtEl>
                                        <p:attrNameLst>
                                          <p:attrName>style.visibility</p:attrName>
                                        </p:attrNameLst>
                                      </p:cBhvr>
                                      <p:to>
                                        <p:strVal val="visible"/>
                                      </p:to>
                                    </p:set>
                                    <p:animEffect transition="in" filter="dissolve">
                                      <p:cBhvr>
                                        <p:cTn id="193" dur="500"/>
                                        <p:tgtEl>
                                          <p:spTgt spid="66"/>
                                        </p:tgtEl>
                                      </p:cBhvr>
                                    </p:animEffect>
                                  </p:childTnLst>
                                </p:cTn>
                              </p:par>
                              <p:par>
                                <p:cTn id="194" presetID="9" presetClass="entr" presetSubtype="0" fill="hold" grpId="0" nodeType="withEffect">
                                  <p:stCondLst>
                                    <p:cond delay="0"/>
                                  </p:stCondLst>
                                  <p:childTnLst>
                                    <p:set>
                                      <p:cBhvr>
                                        <p:cTn id="195" dur="1" fill="hold">
                                          <p:stCondLst>
                                            <p:cond delay="0"/>
                                          </p:stCondLst>
                                        </p:cTn>
                                        <p:tgtEl>
                                          <p:spTgt spid="67"/>
                                        </p:tgtEl>
                                        <p:attrNameLst>
                                          <p:attrName>style.visibility</p:attrName>
                                        </p:attrNameLst>
                                      </p:cBhvr>
                                      <p:to>
                                        <p:strVal val="visible"/>
                                      </p:to>
                                    </p:set>
                                    <p:animEffect transition="in" filter="dissolve">
                                      <p:cBhvr>
                                        <p:cTn id="196" dur="500"/>
                                        <p:tgtEl>
                                          <p:spTgt spid="67"/>
                                        </p:tgtEl>
                                      </p:cBhvr>
                                    </p:animEffect>
                                  </p:childTnLst>
                                </p:cTn>
                              </p:par>
                              <p:par>
                                <p:cTn id="197" presetID="9" presetClass="entr" presetSubtype="0" fill="hold" grpId="0" nodeType="withEffect">
                                  <p:stCondLst>
                                    <p:cond delay="0"/>
                                  </p:stCondLst>
                                  <p:childTnLst>
                                    <p:set>
                                      <p:cBhvr>
                                        <p:cTn id="198" dur="1" fill="hold">
                                          <p:stCondLst>
                                            <p:cond delay="0"/>
                                          </p:stCondLst>
                                        </p:cTn>
                                        <p:tgtEl>
                                          <p:spTgt spid="68"/>
                                        </p:tgtEl>
                                        <p:attrNameLst>
                                          <p:attrName>style.visibility</p:attrName>
                                        </p:attrNameLst>
                                      </p:cBhvr>
                                      <p:to>
                                        <p:strVal val="visible"/>
                                      </p:to>
                                    </p:set>
                                    <p:animEffect transition="in" filter="dissolve">
                                      <p:cBhvr>
                                        <p:cTn id="199" dur="500"/>
                                        <p:tgtEl>
                                          <p:spTgt spid="68"/>
                                        </p:tgtEl>
                                      </p:cBhvr>
                                    </p:animEffect>
                                  </p:childTnLst>
                                </p:cTn>
                              </p:par>
                              <p:par>
                                <p:cTn id="200" presetID="9" presetClass="entr" presetSubtype="0" fill="hold" grpId="0" nodeType="withEffect">
                                  <p:stCondLst>
                                    <p:cond delay="0"/>
                                  </p:stCondLst>
                                  <p:childTnLst>
                                    <p:set>
                                      <p:cBhvr>
                                        <p:cTn id="201" dur="1" fill="hold">
                                          <p:stCondLst>
                                            <p:cond delay="0"/>
                                          </p:stCondLst>
                                        </p:cTn>
                                        <p:tgtEl>
                                          <p:spTgt spid="69"/>
                                        </p:tgtEl>
                                        <p:attrNameLst>
                                          <p:attrName>style.visibility</p:attrName>
                                        </p:attrNameLst>
                                      </p:cBhvr>
                                      <p:to>
                                        <p:strVal val="visible"/>
                                      </p:to>
                                    </p:set>
                                    <p:animEffect transition="in" filter="dissolve">
                                      <p:cBhvr>
                                        <p:cTn id="202" dur="500"/>
                                        <p:tgtEl>
                                          <p:spTgt spid="69"/>
                                        </p:tgtEl>
                                      </p:cBhvr>
                                    </p:animEffect>
                                  </p:childTnLst>
                                </p:cTn>
                              </p:par>
                              <p:par>
                                <p:cTn id="203" presetID="9" presetClass="entr" presetSubtype="0" fill="hold" grpId="0" nodeType="withEffect">
                                  <p:stCondLst>
                                    <p:cond delay="0"/>
                                  </p:stCondLst>
                                  <p:childTnLst>
                                    <p:set>
                                      <p:cBhvr>
                                        <p:cTn id="204" dur="1" fill="hold">
                                          <p:stCondLst>
                                            <p:cond delay="0"/>
                                          </p:stCondLst>
                                        </p:cTn>
                                        <p:tgtEl>
                                          <p:spTgt spid="70"/>
                                        </p:tgtEl>
                                        <p:attrNameLst>
                                          <p:attrName>style.visibility</p:attrName>
                                        </p:attrNameLst>
                                      </p:cBhvr>
                                      <p:to>
                                        <p:strVal val="visible"/>
                                      </p:to>
                                    </p:set>
                                    <p:animEffect transition="in" filter="dissolve">
                                      <p:cBhvr>
                                        <p:cTn id="205" dur="500"/>
                                        <p:tgtEl>
                                          <p:spTgt spid="70"/>
                                        </p:tgtEl>
                                      </p:cBhvr>
                                    </p:animEffect>
                                  </p:childTnLst>
                                </p:cTn>
                              </p:par>
                              <p:par>
                                <p:cTn id="206" presetID="9" presetClass="entr" presetSubtype="0" fill="hold" grpId="0" nodeType="withEffect">
                                  <p:stCondLst>
                                    <p:cond delay="0"/>
                                  </p:stCondLst>
                                  <p:childTnLst>
                                    <p:set>
                                      <p:cBhvr>
                                        <p:cTn id="207" dur="1" fill="hold">
                                          <p:stCondLst>
                                            <p:cond delay="0"/>
                                          </p:stCondLst>
                                        </p:cTn>
                                        <p:tgtEl>
                                          <p:spTgt spid="71"/>
                                        </p:tgtEl>
                                        <p:attrNameLst>
                                          <p:attrName>style.visibility</p:attrName>
                                        </p:attrNameLst>
                                      </p:cBhvr>
                                      <p:to>
                                        <p:strVal val="visible"/>
                                      </p:to>
                                    </p:set>
                                    <p:animEffect transition="in" filter="dissolve">
                                      <p:cBhvr>
                                        <p:cTn id="208" dur="500"/>
                                        <p:tgtEl>
                                          <p:spTgt spid="71"/>
                                        </p:tgtEl>
                                      </p:cBhvr>
                                    </p:animEffect>
                                  </p:childTnLst>
                                </p:cTn>
                              </p:par>
                              <p:par>
                                <p:cTn id="209" presetID="9" presetClass="entr" presetSubtype="0" fill="hold" grpId="0" nodeType="withEffect">
                                  <p:stCondLst>
                                    <p:cond delay="0"/>
                                  </p:stCondLst>
                                  <p:childTnLst>
                                    <p:set>
                                      <p:cBhvr>
                                        <p:cTn id="210" dur="1" fill="hold">
                                          <p:stCondLst>
                                            <p:cond delay="0"/>
                                          </p:stCondLst>
                                        </p:cTn>
                                        <p:tgtEl>
                                          <p:spTgt spid="72"/>
                                        </p:tgtEl>
                                        <p:attrNameLst>
                                          <p:attrName>style.visibility</p:attrName>
                                        </p:attrNameLst>
                                      </p:cBhvr>
                                      <p:to>
                                        <p:strVal val="visible"/>
                                      </p:to>
                                    </p:set>
                                    <p:animEffect transition="in" filter="dissolve">
                                      <p:cBhvr>
                                        <p:cTn id="211" dur="500"/>
                                        <p:tgtEl>
                                          <p:spTgt spid="72"/>
                                        </p:tgtEl>
                                      </p:cBhvr>
                                    </p:animEffect>
                                  </p:childTnLst>
                                </p:cTn>
                              </p:par>
                              <p:par>
                                <p:cTn id="212" presetID="9" presetClass="entr" presetSubtype="0" fill="hold" grpId="0" nodeType="withEffect">
                                  <p:stCondLst>
                                    <p:cond delay="0"/>
                                  </p:stCondLst>
                                  <p:childTnLst>
                                    <p:set>
                                      <p:cBhvr>
                                        <p:cTn id="213" dur="1" fill="hold">
                                          <p:stCondLst>
                                            <p:cond delay="0"/>
                                          </p:stCondLst>
                                        </p:cTn>
                                        <p:tgtEl>
                                          <p:spTgt spid="73"/>
                                        </p:tgtEl>
                                        <p:attrNameLst>
                                          <p:attrName>style.visibility</p:attrName>
                                        </p:attrNameLst>
                                      </p:cBhvr>
                                      <p:to>
                                        <p:strVal val="visible"/>
                                      </p:to>
                                    </p:set>
                                    <p:animEffect transition="in" filter="dissolve">
                                      <p:cBhvr>
                                        <p:cTn id="214" dur="500"/>
                                        <p:tgtEl>
                                          <p:spTgt spid="73"/>
                                        </p:tgtEl>
                                      </p:cBhvr>
                                    </p:animEffect>
                                  </p:childTnLst>
                                </p:cTn>
                              </p:par>
                              <p:par>
                                <p:cTn id="215" presetID="9" presetClass="entr" presetSubtype="0" fill="hold" grpId="0" nodeType="withEffect">
                                  <p:stCondLst>
                                    <p:cond delay="0"/>
                                  </p:stCondLst>
                                  <p:childTnLst>
                                    <p:set>
                                      <p:cBhvr>
                                        <p:cTn id="216" dur="1" fill="hold">
                                          <p:stCondLst>
                                            <p:cond delay="0"/>
                                          </p:stCondLst>
                                        </p:cTn>
                                        <p:tgtEl>
                                          <p:spTgt spid="74"/>
                                        </p:tgtEl>
                                        <p:attrNameLst>
                                          <p:attrName>style.visibility</p:attrName>
                                        </p:attrNameLst>
                                      </p:cBhvr>
                                      <p:to>
                                        <p:strVal val="visible"/>
                                      </p:to>
                                    </p:set>
                                    <p:animEffect transition="in" filter="dissolve">
                                      <p:cBhvr>
                                        <p:cTn id="217" dur="500"/>
                                        <p:tgtEl>
                                          <p:spTgt spid="74"/>
                                        </p:tgtEl>
                                      </p:cBhvr>
                                    </p:animEffect>
                                  </p:childTnLst>
                                </p:cTn>
                              </p:par>
                              <p:par>
                                <p:cTn id="218" presetID="9" presetClass="entr" presetSubtype="0" fill="hold" grpId="0" nodeType="withEffect">
                                  <p:stCondLst>
                                    <p:cond delay="0"/>
                                  </p:stCondLst>
                                  <p:childTnLst>
                                    <p:set>
                                      <p:cBhvr>
                                        <p:cTn id="219" dur="1" fill="hold">
                                          <p:stCondLst>
                                            <p:cond delay="0"/>
                                          </p:stCondLst>
                                        </p:cTn>
                                        <p:tgtEl>
                                          <p:spTgt spid="75"/>
                                        </p:tgtEl>
                                        <p:attrNameLst>
                                          <p:attrName>style.visibility</p:attrName>
                                        </p:attrNameLst>
                                      </p:cBhvr>
                                      <p:to>
                                        <p:strVal val="visible"/>
                                      </p:to>
                                    </p:set>
                                    <p:animEffect transition="in" filter="dissolve">
                                      <p:cBhvr>
                                        <p:cTn id="220" dur="500"/>
                                        <p:tgtEl>
                                          <p:spTgt spid="75"/>
                                        </p:tgtEl>
                                      </p:cBhvr>
                                    </p:animEffect>
                                  </p:childTnLst>
                                </p:cTn>
                              </p:par>
                              <p:par>
                                <p:cTn id="221" presetID="9" presetClass="entr" presetSubtype="0" fill="hold" grpId="0" nodeType="withEffect">
                                  <p:stCondLst>
                                    <p:cond delay="0"/>
                                  </p:stCondLst>
                                  <p:childTnLst>
                                    <p:set>
                                      <p:cBhvr>
                                        <p:cTn id="222" dur="1" fill="hold">
                                          <p:stCondLst>
                                            <p:cond delay="0"/>
                                          </p:stCondLst>
                                        </p:cTn>
                                        <p:tgtEl>
                                          <p:spTgt spid="76"/>
                                        </p:tgtEl>
                                        <p:attrNameLst>
                                          <p:attrName>style.visibility</p:attrName>
                                        </p:attrNameLst>
                                      </p:cBhvr>
                                      <p:to>
                                        <p:strVal val="visible"/>
                                      </p:to>
                                    </p:set>
                                    <p:animEffect transition="in" filter="dissolve">
                                      <p:cBhvr>
                                        <p:cTn id="223" dur="500"/>
                                        <p:tgtEl>
                                          <p:spTgt spid="76"/>
                                        </p:tgtEl>
                                      </p:cBhvr>
                                    </p:animEffect>
                                  </p:childTnLst>
                                </p:cTn>
                              </p:par>
                              <p:par>
                                <p:cTn id="224" presetID="9" presetClass="entr" presetSubtype="0" fill="hold" grpId="0" nodeType="withEffect">
                                  <p:stCondLst>
                                    <p:cond delay="0"/>
                                  </p:stCondLst>
                                  <p:childTnLst>
                                    <p:set>
                                      <p:cBhvr>
                                        <p:cTn id="225" dur="1" fill="hold">
                                          <p:stCondLst>
                                            <p:cond delay="0"/>
                                          </p:stCondLst>
                                        </p:cTn>
                                        <p:tgtEl>
                                          <p:spTgt spid="77"/>
                                        </p:tgtEl>
                                        <p:attrNameLst>
                                          <p:attrName>style.visibility</p:attrName>
                                        </p:attrNameLst>
                                      </p:cBhvr>
                                      <p:to>
                                        <p:strVal val="visible"/>
                                      </p:to>
                                    </p:set>
                                    <p:animEffect transition="in" filter="dissolve">
                                      <p:cBhvr>
                                        <p:cTn id="226" dur="500"/>
                                        <p:tgtEl>
                                          <p:spTgt spid="77"/>
                                        </p:tgtEl>
                                      </p:cBhvr>
                                    </p:animEffect>
                                  </p:childTnLst>
                                </p:cTn>
                              </p:par>
                              <p:par>
                                <p:cTn id="227" presetID="9" presetClass="entr" presetSubtype="0" fill="hold" grpId="0" nodeType="withEffect">
                                  <p:stCondLst>
                                    <p:cond delay="0"/>
                                  </p:stCondLst>
                                  <p:childTnLst>
                                    <p:set>
                                      <p:cBhvr>
                                        <p:cTn id="228" dur="1" fill="hold">
                                          <p:stCondLst>
                                            <p:cond delay="0"/>
                                          </p:stCondLst>
                                        </p:cTn>
                                        <p:tgtEl>
                                          <p:spTgt spid="78"/>
                                        </p:tgtEl>
                                        <p:attrNameLst>
                                          <p:attrName>style.visibility</p:attrName>
                                        </p:attrNameLst>
                                      </p:cBhvr>
                                      <p:to>
                                        <p:strVal val="visible"/>
                                      </p:to>
                                    </p:set>
                                    <p:animEffect transition="in" filter="dissolve">
                                      <p:cBhvr>
                                        <p:cTn id="229" dur="500"/>
                                        <p:tgtEl>
                                          <p:spTgt spid="78"/>
                                        </p:tgtEl>
                                      </p:cBhvr>
                                    </p:animEffect>
                                  </p:childTnLst>
                                </p:cTn>
                              </p:par>
                              <p:par>
                                <p:cTn id="230" presetID="9" presetClass="entr" presetSubtype="0" fill="hold" grpId="0" nodeType="withEffect">
                                  <p:stCondLst>
                                    <p:cond delay="0"/>
                                  </p:stCondLst>
                                  <p:childTnLst>
                                    <p:set>
                                      <p:cBhvr>
                                        <p:cTn id="231" dur="1" fill="hold">
                                          <p:stCondLst>
                                            <p:cond delay="0"/>
                                          </p:stCondLst>
                                        </p:cTn>
                                        <p:tgtEl>
                                          <p:spTgt spid="79"/>
                                        </p:tgtEl>
                                        <p:attrNameLst>
                                          <p:attrName>style.visibility</p:attrName>
                                        </p:attrNameLst>
                                      </p:cBhvr>
                                      <p:to>
                                        <p:strVal val="visible"/>
                                      </p:to>
                                    </p:set>
                                    <p:animEffect transition="in" filter="dissolve">
                                      <p:cBhvr>
                                        <p:cTn id="232" dur="500"/>
                                        <p:tgtEl>
                                          <p:spTgt spid="79"/>
                                        </p:tgtEl>
                                      </p:cBhvr>
                                    </p:animEffect>
                                  </p:childTnLst>
                                </p:cTn>
                              </p:par>
                              <p:par>
                                <p:cTn id="233" presetID="9" presetClass="entr" presetSubtype="0" fill="hold" grpId="0" nodeType="withEffect">
                                  <p:stCondLst>
                                    <p:cond delay="0"/>
                                  </p:stCondLst>
                                  <p:childTnLst>
                                    <p:set>
                                      <p:cBhvr>
                                        <p:cTn id="234" dur="1" fill="hold">
                                          <p:stCondLst>
                                            <p:cond delay="0"/>
                                          </p:stCondLst>
                                        </p:cTn>
                                        <p:tgtEl>
                                          <p:spTgt spid="80"/>
                                        </p:tgtEl>
                                        <p:attrNameLst>
                                          <p:attrName>style.visibility</p:attrName>
                                        </p:attrNameLst>
                                      </p:cBhvr>
                                      <p:to>
                                        <p:strVal val="visible"/>
                                      </p:to>
                                    </p:set>
                                    <p:animEffect transition="in" filter="dissolve">
                                      <p:cBhvr>
                                        <p:cTn id="235" dur="500"/>
                                        <p:tgtEl>
                                          <p:spTgt spid="80"/>
                                        </p:tgtEl>
                                      </p:cBhvr>
                                    </p:animEffect>
                                  </p:childTnLst>
                                </p:cTn>
                              </p:par>
                              <p:par>
                                <p:cTn id="236" presetID="9" presetClass="entr" presetSubtype="0" fill="hold" grpId="0" nodeType="withEffect">
                                  <p:stCondLst>
                                    <p:cond delay="0"/>
                                  </p:stCondLst>
                                  <p:childTnLst>
                                    <p:set>
                                      <p:cBhvr>
                                        <p:cTn id="237" dur="1" fill="hold">
                                          <p:stCondLst>
                                            <p:cond delay="0"/>
                                          </p:stCondLst>
                                        </p:cTn>
                                        <p:tgtEl>
                                          <p:spTgt spid="81"/>
                                        </p:tgtEl>
                                        <p:attrNameLst>
                                          <p:attrName>style.visibility</p:attrName>
                                        </p:attrNameLst>
                                      </p:cBhvr>
                                      <p:to>
                                        <p:strVal val="visible"/>
                                      </p:to>
                                    </p:set>
                                    <p:animEffect transition="in" filter="dissolve">
                                      <p:cBhvr>
                                        <p:cTn id="238" dur="500"/>
                                        <p:tgtEl>
                                          <p:spTgt spid="81"/>
                                        </p:tgtEl>
                                      </p:cBhvr>
                                    </p:animEffect>
                                  </p:childTnLst>
                                </p:cTn>
                              </p:par>
                              <p:par>
                                <p:cTn id="239" presetID="9" presetClass="entr" presetSubtype="0" fill="hold" grpId="0" nodeType="withEffect">
                                  <p:stCondLst>
                                    <p:cond delay="0"/>
                                  </p:stCondLst>
                                  <p:childTnLst>
                                    <p:set>
                                      <p:cBhvr>
                                        <p:cTn id="240" dur="1" fill="hold">
                                          <p:stCondLst>
                                            <p:cond delay="0"/>
                                          </p:stCondLst>
                                        </p:cTn>
                                        <p:tgtEl>
                                          <p:spTgt spid="82"/>
                                        </p:tgtEl>
                                        <p:attrNameLst>
                                          <p:attrName>style.visibility</p:attrName>
                                        </p:attrNameLst>
                                      </p:cBhvr>
                                      <p:to>
                                        <p:strVal val="visible"/>
                                      </p:to>
                                    </p:set>
                                    <p:animEffect transition="in" filter="dissolve">
                                      <p:cBhvr>
                                        <p:cTn id="241" dur="500"/>
                                        <p:tgtEl>
                                          <p:spTgt spid="82"/>
                                        </p:tgtEl>
                                      </p:cBhvr>
                                    </p:animEffect>
                                  </p:childTnLst>
                                </p:cTn>
                              </p:par>
                            </p:childTnLst>
                          </p:cTn>
                        </p:par>
                      </p:childTnLst>
                    </p:cTn>
                  </p:par>
                  <p:par>
                    <p:cTn id="242" fill="hold">
                      <p:stCondLst>
                        <p:cond delay="indefinite"/>
                      </p:stCondLst>
                      <p:childTnLst>
                        <p:par>
                          <p:cTn id="243" fill="hold">
                            <p:stCondLst>
                              <p:cond delay="0"/>
                            </p:stCondLst>
                            <p:childTnLst>
                              <p:par>
                                <p:cTn id="244" presetID="1" presetClass="emph" presetSubtype="2" fill="hold" nodeType="clickEffect">
                                  <p:stCondLst>
                                    <p:cond delay="0"/>
                                  </p:stCondLst>
                                  <p:childTnLst>
                                    <p:animClr clrSpc="rgb" dir="cw">
                                      <p:cBhvr>
                                        <p:cTn id="245" dur="2000" fill="hold"/>
                                        <p:tgtEl>
                                          <p:spTgt spid="40"/>
                                        </p:tgtEl>
                                        <p:attrNameLst>
                                          <p:attrName>fillcolor</p:attrName>
                                        </p:attrNameLst>
                                      </p:cBhvr>
                                      <p:to>
                                        <a:schemeClr val="accent2"/>
                                      </p:to>
                                    </p:animClr>
                                    <p:set>
                                      <p:cBhvr>
                                        <p:cTn id="246" dur="2000" fill="hold"/>
                                        <p:tgtEl>
                                          <p:spTgt spid="40"/>
                                        </p:tgtEl>
                                        <p:attrNameLst>
                                          <p:attrName>fill.type</p:attrName>
                                        </p:attrNameLst>
                                      </p:cBhvr>
                                      <p:to>
                                        <p:strVal val="solid"/>
                                      </p:to>
                                    </p:set>
                                    <p:set>
                                      <p:cBhvr>
                                        <p:cTn id="247" dur="2000" fill="hold"/>
                                        <p:tgtEl>
                                          <p:spTgt spid="40"/>
                                        </p:tgtEl>
                                        <p:attrNameLst>
                                          <p:attrName>fill.on</p:attrName>
                                        </p:attrNameLst>
                                      </p:cBhvr>
                                      <p:to>
                                        <p:strVal val="true"/>
                                      </p:to>
                                    </p:set>
                                  </p:childTnLst>
                                </p:cTn>
                              </p:par>
                            </p:childTnLst>
                          </p:cTn>
                        </p:par>
                      </p:childTnLst>
                    </p:cTn>
                  </p:par>
                  <p:par>
                    <p:cTn id="248" fill="hold">
                      <p:stCondLst>
                        <p:cond delay="indefinite"/>
                      </p:stCondLst>
                      <p:childTnLst>
                        <p:par>
                          <p:cTn id="249" fill="hold">
                            <p:stCondLst>
                              <p:cond delay="0"/>
                            </p:stCondLst>
                            <p:childTnLst>
                              <p:par>
                                <p:cTn id="250" presetID="7" presetClass="emph" presetSubtype="2" fill="hold" nodeType="clickEffect">
                                  <p:stCondLst>
                                    <p:cond delay="0"/>
                                  </p:stCondLst>
                                  <p:childTnLst>
                                    <p:animClr clrSpc="rgb" dir="cw">
                                      <p:cBhvr>
                                        <p:cTn id="251" dur="2000" fill="hold"/>
                                        <p:tgtEl>
                                          <p:spTgt spid="75"/>
                                        </p:tgtEl>
                                        <p:attrNameLst>
                                          <p:attrName>stroke.color</p:attrName>
                                        </p:attrNameLst>
                                      </p:cBhvr>
                                      <p:to>
                                        <a:schemeClr val="accent2"/>
                                      </p:to>
                                    </p:animClr>
                                    <p:set>
                                      <p:cBhvr>
                                        <p:cTn id="252" dur="2000" fill="hold"/>
                                        <p:tgtEl>
                                          <p:spTgt spid="75"/>
                                        </p:tgtEl>
                                        <p:attrNameLst>
                                          <p:attrName>stroke.on</p:attrName>
                                        </p:attrNameLst>
                                      </p:cBhvr>
                                      <p:to>
                                        <p:strVal val="true"/>
                                      </p:to>
                                    </p:set>
                                  </p:childTnLst>
                                </p:cTn>
                              </p:par>
                              <p:par>
                                <p:cTn id="253" presetID="1" presetClass="emph" presetSubtype="2" fill="hold" nodeType="withEffect">
                                  <p:stCondLst>
                                    <p:cond delay="0"/>
                                  </p:stCondLst>
                                  <p:childTnLst>
                                    <p:animClr clrSpc="rgb" dir="cw">
                                      <p:cBhvr>
                                        <p:cTn id="254" dur="2000" fill="hold"/>
                                        <p:tgtEl>
                                          <p:spTgt spid="76"/>
                                        </p:tgtEl>
                                        <p:attrNameLst>
                                          <p:attrName>fillcolor</p:attrName>
                                        </p:attrNameLst>
                                      </p:cBhvr>
                                      <p:to>
                                        <a:schemeClr val="accent2"/>
                                      </p:to>
                                    </p:animClr>
                                    <p:set>
                                      <p:cBhvr>
                                        <p:cTn id="255" dur="2000" fill="hold"/>
                                        <p:tgtEl>
                                          <p:spTgt spid="76"/>
                                        </p:tgtEl>
                                        <p:attrNameLst>
                                          <p:attrName>fill.type</p:attrName>
                                        </p:attrNameLst>
                                      </p:cBhvr>
                                      <p:to>
                                        <p:strVal val="solid"/>
                                      </p:to>
                                    </p:set>
                                    <p:set>
                                      <p:cBhvr>
                                        <p:cTn id="256" dur="2000" fill="hold"/>
                                        <p:tgtEl>
                                          <p:spTgt spid="76"/>
                                        </p:tgtEl>
                                        <p:attrNameLst>
                                          <p:attrName>fill.on</p:attrName>
                                        </p:attrNameLst>
                                      </p:cBhvr>
                                      <p:to>
                                        <p:strVal val="true"/>
                                      </p:to>
                                    </p:set>
                                  </p:childTnLst>
                                </p:cTn>
                              </p:par>
                            </p:childTnLst>
                          </p:cTn>
                        </p:par>
                      </p:childTnLst>
                    </p:cTn>
                  </p:par>
                  <p:par>
                    <p:cTn id="257" fill="hold">
                      <p:stCondLst>
                        <p:cond delay="indefinite"/>
                      </p:stCondLst>
                      <p:childTnLst>
                        <p:par>
                          <p:cTn id="258" fill="hold">
                            <p:stCondLst>
                              <p:cond delay="0"/>
                            </p:stCondLst>
                            <p:childTnLst>
                              <p:par>
                                <p:cTn id="259" presetID="1" presetClass="emph" presetSubtype="2" fill="hold" nodeType="clickEffect">
                                  <p:stCondLst>
                                    <p:cond delay="0"/>
                                  </p:stCondLst>
                                  <p:childTnLst>
                                    <p:animClr clrSpc="rgb" dir="cw">
                                      <p:cBhvr>
                                        <p:cTn id="260" dur="2000" fill="hold"/>
                                        <p:tgtEl>
                                          <p:spTgt spid="43"/>
                                        </p:tgtEl>
                                        <p:attrNameLst>
                                          <p:attrName>fillcolor</p:attrName>
                                        </p:attrNameLst>
                                      </p:cBhvr>
                                      <p:to>
                                        <a:schemeClr val="accent2"/>
                                      </p:to>
                                    </p:animClr>
                                    <p:set>
                                      <p:cBhvr>
                                        <p:cTn id="261" dur="2000" fill="hold"/>
                                        <p:tgtEl>
                                          <p:spTgt spid="43"/>
                                        </p:tgtEl>
                                        <p:attrNameLst>
                                          <p:attrName>fill.type</p:attrName>
                                        </p:attrNameLst>
                                      </p:cBhvr>
                                      <p:to>
                                        <p:strVal val="solid"/>
                                      </p:to>
                                    </p:set>
                                    <p:set>
                                      <p:cBhvr>
                                        <p:cTn id="262" dur="2000" fill="hold"/>
                                        <p:tgtEl>
                                          <p:spTgt spid="43"/>
                                        </p:tgtEl>
                                        <p:attrNameLst>
                                          <p:attrName>fill.on</p:attrName>
                                        </p:attrNameLst>
                                      </p:cBhvr>
                                      <p:to>
                                        <p:strVal val="true"/>
                                      </p:to>
                                    </p:set>
                                  </p:childTnLst>
                                </p:cTn>
                              </p:par>
                            </p:childTnLst>
                          </p:cTn>
                        </p:par>
                      </p:childTnLst>
                    </p:cTn>
                  </p:par>
                  <p:par>
                    <p:cTn id="263" fill="hold">
                      <p:stCondLst>
                        <p:cond delay="indefinite"/>
                      </p:stCondLst>
                      <p:childTnLst>
                        <p:par>
                          <p:cTn id="264" fill="hold">
                            <p:stCondLst>
                              <p:cond delay="0"/>
                            </p:stCondLst>
                            <p:childTnLst>
                              <p:par>
                                <p:cTn id="265" presetID="7" presetClass="emph" presetSubtype="2" fill="hold" nodeType="clickEffect">
                                  <p:stCondLst>
                                    <p:cond delay="0"/>
                                  </p:stCondLst>
                                  <p:childTnLst>
                                    <p:animClr clrSpc="rgb" dir="cw">
                                      <p:cBhvr>
                                        <p:cTn id="266" dur="2000" fill="hold"/>
                                        <p:tgtEl>
                                          <p:spTgt spid="63"/>
                                        </p:tgtEl>
                                        <p:attrNameLst>
                                          <p:attrName>stroke.color</p:attrName>
                                        </p:attrNameLst>
                                      </p:cBhvr>
                                      <p:to>
                                        <a:schemeClr val="accent2"/>
                                      </p:to>
                                    </p:animClr>
                                    <p:set>
                                      <p:cBhvr>
                                        <p:cTn id="267" dur="2000" fill="hold"/>
                                        <p:tgtEl>
                                          <p:spTgt spid="63"/>
                                        </p:tgtEl>
                                        <p:attrNameLst>
                                          <p:attrName>stroke.on</p:attrName>
                                        </p:attrNameLst>
                                      </p:cBhvr>
                                      <p:to>
                                        <p:strVal val="true"/>
                                      </p:to>
                                    </p:set>
                                  </p:childTnLst>
                                </p:cTn>
                              </p:par>
                              <p:par>
                                <p:cTn id="268" presetID="1" presetClass="emph" presetSubtype="2" fill="hold" nodeType="withEffect">
                                  <p:stCondLst>
                                    <p:cond delay="0"/>
                                  </p:stCondLst>
                                  <p:childTnLst>
                                    <p:animClr clrSpc="rgb" dir="cw">
                                      <p:cBhvr>
                                        <p:cTn id="269" dur="2000" fill="hold"/>
                                        <p:tgtEl>
                                          <p:spTgt spid="64"/>
                                        </p:tgtEl>
                                        <p:attrNameLst>
                                          <p:attrName>fillcolor</p:attrName>
                                        </p:attrNameLst>
                                      </p:cBhvr>
                                      <p:to>
                                        <a:schemeClr val="accent2"/>
                                      </p:to>
                                    </p:animClr>
                                    <p:set>
                                      <p:cBhvr>
                                        <p:cTn id="270" dur="2000" fill="hold"/>
                                        <p:tgtEl>
                                          <p:spTgt spid="64"/>
                                        </p:tgtEl>
                                        <p:attrNameLst>
                                          <p:attrName>fill.type</p:attrName>
                                        </p:attrNameLst>
                                      </p:cBhvr>
                                      <p:to>
                                        <p:strVal val="solid"/>
                                      </p:to>
                                    </p:set>
                                    <p:set>
                                      <p:cBhvr>
                                        <p:cTn id="271" dur="2000" fill="hold"/>
                                        <p:tgtEl>
                                          <p:spTgt spid="64"/>
                                        </p:tgtEl>
                                        <p:attrNameLst>
                                          <p:attrName>fill.on</p:attrName>
                                        </p:attrNameLst>
                                      </p:cBhvr>
                                      <p:to>
                                        <p:strVal val="true"/>
                                      </p:to>
                                    </p:set>
                                  </p:childTnLst>
                                </p:cTn>
                              </p:par>
                            </p:childTnLst>
                          </p:cTn>
                        </p:par>
                      </p:childTnLst>
                    </p:cTn>
                  </p:par>
                  <p:par>
                    <p:cTn id="272" fill="hold">
                      <p:stCondLst>
                        <p:cond delay="indefinite"/>
                      </p:stCondLst>
                      <p:childTnLst>
                        <p:par>
                          <p:cTn id="273" fill="hold">
                            <p:stCondLst>
                              <p:cond delay="0"/>
                            </p:stCondLst>
                            <p:childTnLst>
                              <p:par>
                                <p:cTn id="274" presetID="1" presetClass="emph" presetSubtype="2" fill="hold" nodeType="clickEffect">
                                  <p:stCondLst>
                                    <p:cond delay="0"/>
                                  </p:stCondLst>
                                  <p:childTnLst>
                                    <p:animClr clrSpc="rgb" dir="cw">
                                      <p:cBhvr>
                                        <p:cTn id="275" dur="2000" fill="hold"/>
                                        <p:tgtEl>
                                          <p:spTgt spid="46"/>
                                        </p:tgtEl>
                                        <p:attrNameLst>
                                          <p:attrName>fillcolor</p:attrName>
                                        </p:attrNameLst>
                                      </p:cBhvr>
                                      <p:to>
                                        <a:schemeClr val="accent2"/>
                                      </p:to>
                                    </p:animClr>
                                    <p:set>
                                      <p:cBhvr>
                                        <p:cTn id="276" dur="2000" fill="hold"/>
                                        <p:tgtEl>
                                          <p:spTgt spid="46"/>
                                        </p:tgtEl>
                                        <p:attrNameLst>
                                          <p:attrName>fill.type</p:attrName>
                                        </p:attrNameLst>
                                      </p:cBhvr>
                                      <p:to>
                                        <p:strVal val="solid"/>
                                      </p:to>
                                    </p:set>
                                    <p:set>
                                      <p:cBhvr>
                                        <p:cTn id="277" dur="2000" fill="hold"/>
                                        <p:tgtEl>
                                          <p:spTgt spid="46"/>
                                        </p:tgtEl>
                                        <p:attrNameLst>
                                          <p:attrName>fill.on</p:attrName>
                                        </p:attrNameLst>
                                      </p:cBhvr>
                                      <p:to>
                                        <p:strVal val="true"/>
                                      </p:to>
                                    </p:set>
                                  </p:childTnLst>
                                </p:cTn>
                              </p:par>
                            </p:childTnLst>
                          </p:cTn>
                        </p:par>
                      </p:childTnLst>
                    </p:cTn>
                  </p:par>
                  <p:par>
                    <p:cTn id="278" fill="hold">
                      <p:stCondLst>
                        <p:cond delay="indefinite"/>
                      </p:stCondLst>
                      <p:childTnLst>
                        <p:par>
                          <p:cTn id="279" fill="hold">
                            <p:stCondLst>
                              <p:cond delay="0"/>
                            </p:stCondLst>
                            <p:childTnLst>
                              <p:par>
                                <p:cTn id="280" presetID="7" presetClass="emph" presetSubtype="2" fill="hold" nodeType="clickEffect">
                                  <p:stCondLst>
                                    <p:cond delay="0"/>
                                  </p:stCondLst>
                                  <p:childTnLst>
                                    <p:animClr clrSpc="rgb" dir="cw">
                                      <p:cBhvr>
                                        <p:cTn id="281" dur="2000" fill="hold"/>
                                        <p:tgtEl>
                                          <p:spTgt spid="69"/>
                                        </p:tgtEl>
                                        <p:attrNameLst>
                                          <p:attrName>stroke.color</p:attrName>
                                        </p:attrNameLst>
                                      </p:cBhvr>
                                      <p:to>
                                        <a:schemeClr val="accent2"/>
                                      </p:to>
                                    </p:animClr>
                                    <p:set>
                                      <p:cBhvr>
                                        <p:cTn id="282" dur="2000" fill="hold"/>
                                        <p:tgtEl>
                                          <p:spTgt spid="69"/>
                                        </p:tgtEl>
                                        <p:attrNameLst>
                                          <p:attrName>stroke.on</p:attrName>
                                        </p:attrNameLst>
                                      </p:cBhvr>
                                      <p:to>
                                        <p:strVal val="true"/>
                                      </p:to>
                                    </p:set>
                                  </p:childTnLst>
                                </p:cTn>
                              </p:par>
                              <p:par>
                                <p:cTn id="283" presetID="1" presetClass="emph" presetSubtype="2" fill="hold" nodeType="withEffect">
                                  <p:stCondLst>
                                    <p:cond delay="0"/>
                                  </p:stCondLst>
                                  <p:childTnLst>
                                    <p:animClr clrSpc="rgb" dir="cw">
                                      <p:cBhvr>
                                        <p:cTn id="284" dur="2000" fill="hold"/>
                                        <p:tgtEl>
                                          <p:spTgt spid="70"/>
                                        </p:tgtEl>
                                        <p:attrNameLst>
                                          <p:attrName>fillcolor</p:attrName>
                                        </p:attrNameLst>
                                      </p:cBhvr>
                                      <p:to>
                                        <a:schemeClr val="accent2"/>
                                      </p:to>
                                    </p:animClr>
                                    <p:set>
                                      <p:cBhvr>
                                        <p:cTn id="285" dur="2000" fill="hold"/>
                                        <p:tgtEl>
                                          <p:spTgt spid="70"/>
                                        </p:tgtEl>
                                        <p:attrNameLst>
                                          <p:attrName>fill.type</p:attrName>
                                        </p:attrNameLst>
                                      </p:cBhvr>
                                      <p:to>
                                        <p:strVal val="solid"/>
                                      </p:to>
                                    </p:set>
                                    <p:set>
                                      <p:cBhvr>
                                        <p:cTn id="286" dur="2000" fill="hold"/>
                                        <p:tgtEl>
                                          <p:spTgt spid="70"/>
                                        </p:tgtEl>
                                        <p:attrNameLst>
                                          <p:attrName>fill.on</p:attrName>
                                        </p:attrNameLst>
                                      </p:cBhvr>
                                      <p:to>
                                        <p:strVal val="true"/>
                                      </p:to>
                                    </p:set>
                                  </p:childTnLst>
                                </p:cTn>
                              </p:par>
                            </p:childTnLst>
                          </p:cTn>
                        </p:par>
                      </p:childTnLst>
                    </p:cTn>
                  </p:par>
                  <p:par>
                    <p:cTn id="287" fill="hold">
                      <p:stCondLst>
                        <p:cond delay="indefinite"/>
                      </p:stCondLst>
                      <p:childTnLst>
                        <p:par>
                          <p:cTn id="288" fill="hold">
                            <p:stCondLst>
                              <p:cond delay="0"/>
                            </p:stCondLst>
                            <p:childTnLst>
                              <p:par>
                                <p:cTn id="289" presetID="1" presetClass="emph" presetSubtype="2" fill="hold" nodeType="clickEffect">
                                  <p:stCondLst>
                                    <p:cond delay="0"/>
                                  </p:stCondLst>
                                  <p:childTnLst>
                                    <p:animClr clrSpc="rgb" dir="cw">
                                      <p:cBhvr>
                                        <p:cTn id="290" dur="2000" fill="hold"/>
                                        <p:tgtEl>
                                          <p:spTgt spid="52"/>
                                        </p:tgtEl>
                                        <p:attrNameLst>
                                          <p:attrName>fillcolor</p:attrName>
                                        </p:attrNameLst>
                                      </p:cBhvr>
                                      <p:to>
                                        <a:schemeClr val="accent2"/>
                                      </p:to>
                                    </p:animClr>
                                    <p:set>
                                      <p:cBhvr>
                                        <p:cTn id="291" dur="2000" fill="hold"/>
                                        <p:tgtEl>
                                          <p:spTgt spid="52"/>
                                        </p:tgtEl>
                                        <p:attrNameLst>
                                          <p:attrName>fill.type</p:attrName>
                                        </p:attrNameLst>
                                      </p:cBhvr>
                                      <p:to>
                                        <p:strVal val="solid"/>
                                      </p:to>
                                    </p:set>
                                    <p:set>
                                      <p:cBhvr>
                                        <p:cTn id="292" dur="2000" fill="hold"/>
                                        <p:tgtEl>
                                          <p:spTgt spid="52"/>
                                        </p:tgtEl>
                                        <p:attrNameLst>
                                          <p:attrName>fill.on</p:attrName>
                                        </p:attrNameLst>
                                      </p:cBhvr>
                                      <p:to>
                                        <p:strVal val="true"/>
                                      </p:to>
                                    </p:set>
                                  </p:childTnLst>
                                </p:cTn>
                              </p:par>
                            </p:childTnLst>
                          </p:cTn>
                        </p:par>
                      </p:childTnLst>
                    </p:cTn>
                  </p:par>
                  <p:par>
                    <p:cTn id="293" fill="hold">
                      <p:stCondLst>
                        <p:cond delay="indefinite"/>
                      </p:stCondLst>
                      <p:childTnLst>
                        <p:par>
                          <p:cTn id="294" fill="hold">
                            <p:stCondLst>
                              <p:cond delay="0"/>
                            </p:stCondLst>
                            <p:childTnLst>
                              <p:par>
                                <p:cTn id="295" presetID="7" presetClass="emph" presetSubtype="2" fill="hold" nodeType="clickEffect">
                                  <p:stCondLst>
                                    <p:cond delay="0"/>
                                  </p:stCondLst>
                                  <p:childTnLst>
                                    <p:animClr clrSpc="rgb" dir="cw">
                                      <p:cBhvr>
                                        <p:cTn id="296" dur="2000" fill="hold"/>
                                        <p:tgtEl>
                                          <p:spTgt spid="67"/>
                                        </p:tgtEl>
                                        <p:attrNameLst>
                                          <p:attrName>stroke.color</p:attrName>
                                        </p:attrNameLst>
                                      </p:cBhvr>
                                      <p:to>
                                        <a:schemeClr val="accent2"/>
                                      </p:to>
                                    </p:animClr>
                                    <p:set>
                                      <p:cBhvr>
                                        <p:cTn id="297" dur="2000" fill="hold"/>
                                        <p:tgtEl>
                                          <p:spTgt spid="67"/>
                                        </p:tgtEl>
                                        <p:attrNameLst>
                                          <p:attrName>stroke.on</p:attrName>
                                        </p:attrNameLst>
                                      </p:cBhvr>
                                      <p:to>
                                        <p:strVal val="true"/>
                                      </p:to>
                                    </p:set>
                                  </p:childTnLst>
                                </p:cTn>
                              </p:par>
                              <p:par>
                                <p:cTn id="298" presetID="1" presetClass="emph" presetSubtype="2" fill="hold" nodeType="withEffect">
                                  <p:stCondLst>
                                    <p:cond delay="0"/>
                                  </p:stCondLst>
                                  <p:childTnLst>
                                    <p:animClr clrSpc="rgb" dir="cw">
                                      <p:cBhvr>
                                        <p:cTn id="299" dur="2000" fill="hold"/>
                                        <p:tgtEl>
                                          <p:spTgt spid="68"/>
                                        </p:tgtEl>
                                        <p:attrNameLst>
                                          <p:attrName>fillcolor</p:attrName>
                                        </p:attrNameLst>
                                      </p:cBhvr>
                                      <p:to>
                                        <a:schemeClr val="accent2"/>
                                      </p:to>
                                    </p:animClr>
                                    <p:set>
                                      <p:cBhvr>
                                        <p:cTn id="300" dur="2000" fill="hold"/>
                                        <p:tgtEl>
                                          <p:spTgt spid="68"/>
                                        </p:tgtEl>
                                        <p:attrNameLst>
                                          <p:attrName>fill.type</p:attrName>
                                        </p:attrNameLst>
                                      </p:cBhvr>
                                      <p:to>
                                        <p:strVal val="solid"/>
                                      </p:to>
                                    </p:set>
                                    <p:set>
                                      <p:cBhvr>
                                        <p:cTn id="301" dur="2000" fill="hold"/>
                                        <p:tgtEl>
                                          <p:spTgt spid="68"/>
                                        </p:tgtEl>
                                        <p:attrNameLst>
                                          <p:attrName>fill.on</p:attrName>
                                        </p:attrNameLst>
                                      </p:cBhvr>
                                      <p:to>
                                        <p:strVal val="true"/>
                                      </p:to>
                                    </p:set>
                                  </p:childTnLst>
                                </p:cTn>
                              </p:par>
                            </p:childTnLst>
                          </p:cTn>
                        </p:par>
                      </p:childTnLst>
                    </p:cTn>
                  </p:par>
                  <p:par>
                    <p:cTn id="302" fill="hold">
                      <p:stCondLst>
                        <p:cond delay="indefinite"/>
                      </p:stCondLst>
                      <p:childTnLst>
                        <p:par>
                          <p:cTn id="303" fill="hold">
                            <p:stCondLst>
                              <p:cond delay="0"/>
                            </p:stCondLst>
                            <p:childTnLst>
                              <p:par>
                                <p:cTn id="304" presetID="1" presetClass="emph" presetSubtype="2" fill="hold" nodeType="clickEffect">
                                  <p:stCondLst>
                                    <p:cond delay="0"/>
                                  </p:stCondLst>
                                  <p:childTnLst>
                                    <p:animClr clrSpc="rgb" dir="cw">
                                      <p:cBhvr>
                                        <p:cTn id="305" dur="2000" fill="hold"/>
                                        <p:tgtEl>
                                          <p:spTgt spid="49"/>
                                        </p:tgtEl>
                                        <p:attrNameLst>
                                          <p:attrName>fillcolor</p:attrName>
                                        </p:attrNameLst>
                                      </p:cBhvr>
                                      <p:to>
                                        <a:schemeClr val="accent2"/>
                                      </p:to>
                                    </p:animClr>
                                    <p:set>
                                      <p:cBhvr>
                                        <p:cTn id="306" dur="2000" fill="hold"/>
                                        <p:tgtEl>
                                          <p:spTgt spid="49"/>
                                        </p:tgtEl>
                                        <p:attrNameLst>
                                          <p:attrName>fill.type</p:attrName>
                                        </p:attrNameLst>
                                      </p:cBhvr>
                                      <p:to>
                                        <p:strVal val="solid"/>
                                      </p:to>
                                    </p:set>
                                    <p:set>
                                      <p:cBhvr>
                                        <p:cTn id="307" dur="2000" fill="hold"/>
                                        <p:tgtEl>
                                          <p:spTgt spid="49"/>
                                        </p:tgtEl>
                                        <p:attrNameLst>
                                          <p:attrName>fill.on</p:attrName>
                                        </p:attrNameLst>
                                      </p:cBhvr>
                                      <p:to>
                                        <p:strVal val="true"/>
                                      </p:to>
                                    </p:set>
                                  </p:childTnLst>
                                </p:cTn>
                              </p:par>
                              <p:par>
                                <p:cTn id="308" presetID="9" presetClass="entr" presetSubtype="0" fill="hold" grpId="0" nodeType="withEffect">
                                  <p:stCondLst>
                                    <p:cond delay="0"/>
                                  </p:stCondLst>
                                  <p:childTnLst>
                                    <p:set>
                                      <p:cBhvr>
                                        <p:cTn id="309" dur="1" fill="hold">
                                          <p:stCondLst>
                                            <p:cond delay="0"/>
                                          </p:stCondLst>
                                        </p:cTn>
                                        <p:tgtEl>
                                          <p:spTgt spid="83"/>
                                        </p:tgtEl>
                                        <p:attrNameLst>
                                          <p:attrName>style.visibility</p:attrName>
                                        </p:attrNameLst>
                                      </p:cBhvr>
                                      <p:to>
                                        <p:strVal val="visible"/>
                                      </p:to>
                                    </p:set>
                                    <p:animEffect transition="in" filter="dissolve">
                                      <p:cBhvr>
                                        <p:cTn id="310" dur="500"/>
                                        <p:tgtEl>
                                          <p:spTgt spid="83"/>
                                        </p:tgtEl>
                                      </p:cBhvr>
                                    </p:animEffect>
                                  </p:childTnLst>
                                </p:cTn>
                              </p:par>
                            </p:childTnLst>
                          </p:cTn>
                        </p:par>
                      </p:childTnLst>
                    </p:cTn>
                  </p:par>
                  <p:par>
                    <p:cTn id="311" fill="hold">
                      <p:stCondLst>
                        <p:cond delay="indefinite"/>
                      </p:stCondLst>
                      <p:childTnLst>
                        <p:par>
                          <p:cTn id="312" fill="hold">
                            <p:stCondLst>
                              <p:cond delay="0"/>
                            </p:stCondLst>
                            <p:childTnLst>
                              <p:par>
                                <p:cTn id="313" presetID="1" presetClass="emph" presetSubtype="2" fill="hold" nodeType="clickEffect">
                                  <p:stCondLst>
                                    <p:cond delay="0"/>
                                  </p:stCondLst>
                                  <p:childTnLst>
                                    <p:animClr clrSpc="rgb" dir="cw">
                                      <p:cBhvr>
                                        <p:cTn id="314" dur="2000" fill="hold"/>
                                        <p:tgtEl>
                                          <p:spTgt spid="83"/>
                                        </p:tgtEl>
                                        <p:attrNameLst>
                                          <p:attrName>fillcolor</p:attrName>
                                        </p:attrNameLst>
                                      </p:cBhvr>
                                      <p:to>
                                        <a:schemeClr val="accent2"/>
                                      </p:to>
                                    </p:animClr>
                                    <p:set>
                                      <p:cBhvr>
                                        <p:cTn id="315" dur="2000" fill="hold"/>
                                        <p:tgtEl>
                                          <p:spTgt spid="83"/>
                                        </p:tgtEl>
                                        <p:attrNameLst>
                                          <p:attrName>fill.type</p:attrName>
                                        </p:attrNameLst>
                                      </p:cBhvr>
                                      <p:to>
                                        <p:strVal val="solid"/>
                                      </p:to>
                                    </p:set>
                                    <p:set>
                                      <p:cBhvr>
                                        <p:cTn id="316" dur="2000" fill="hold"/>
                                        <p:tgtEl>
                                          <p:spTgt spid="83"/>
                                        </p:tgtEl>
                                        <p:attrNameLst>
                                          <p:attrName>fill.on</p:attrName>
                                        </p:attrNameLst>
                                      </p:cBhvr>
                                      <p:to>
                                        <p:strVal val="true"/>
                                      </p:to>
                                    </p:set>
                                  </p:childTnLst>
                                </p:cTn>
                              </p:par>
                              <p:par>
                                <p:cTn id="317" presetID="9" presetClass="entr" presetSubtype="0" fill="hold" grpId="0" nodeType="withEffect">
                                  <p:stCondLst>
                                    <p:cond delay="0"/>
                                  </p:stCondLst>
                                  <p:childTnLst>
                                    <p:set>
                                      <p:cBhvr>
                                        <p:cTn id="318" dur="1" fill="hold">
                                          <p:stCondLst>
                                            <p:cond delay="0"/>
                                          </p:stCondLst>
                                        </p:cTn>
                                        <p:tgtEl>
                                          <p:spTgt spid="84"/>
                                        </p:tgtEl>
                                        <p:attrNameLst>
                                          <p:attrName>style.visibility</p:attrName>
                                        </p:attrNameLst>
                                      </p:cBhvr>
                                      <p:to>
                                        <p:strVal val="visible"/>
                                      </p:to>
                                    </p:set>
                                    <p:animEffect transition="in" filter="dissolve">
                                      <p:cBhvr>
                                        <p:cTn id="319" dur="500"/>
                                        <p:tgtEl>
                                          <p:spTgt spid="84"/>
                                        </p:tgtEl>
                                      </p:cBhvr>
                                    </p:animEffect>
                                  </p:childTnLst>
                                </p:cTn>
                              </p:par>
                            </p:childTnLst>
                          </p:cTn>
                        </p:par>
                      </p:childTnLst>
                    </p:cTn>
                  </p:par>
                  <p:par>
                    <p:cTn id="320" fill="hold">
                      <p:stCondLst>
                        <p:cond delay="indefinite"/>
                      </p:stCondLst>
                      <p:childTnLst>
                        <p:par>
                          <p:cTn id="321" fill="hold">
                            <p:stCondLst>
                              <p:cond delay="0"/>
                            </p:stCondLst>
                            <p:childTnLst>
                              <p:par>
                                <p:cTn id="322" presetID="1" presetClass="emph" presetSubtype="2" fill="hold" nodeType="clickEffect">
                                  <p:stCondLst>
                                    <p:cond delay="0"/>
                                  </p:stCondLst>
                                  <p:childTnLst>
                                    <p:animClr clrSpc="rgb" dir="cw">
                                      <p:cBhvr>
                                        <p:cTn id="323" dur="2000" fill="hold"/>
                                        <p:tgtEl>
                                          <p:spTgt spid="58"/>
                                        </p:tgtEl>
                                        <p:attrNameLst>
                                          <p:attrName>fillcolor</p:attrName>
                                        </p:attrNameLst>
                                      </p:cBhvr>
                                      <p:to>
                                        <a:schemeClr val="accent2"/>
                                      </p:to>
                                    </p:animClr>
                                    <p:set>
                                      <p:cBhvr>
                                        <p:cTn id="324" dur="2000" fill="hold"/>
                                        <p:tgtEl>
                                          <p:spTgt spid="58"/>
                                        </p:tgtEl>
                                        <p:attrNameLst>
                                          <p:attrName>fill.type</p:attrName>
                                        </p:attrNameLst>
                                      </p:cBhvr>
                                      <p:to>
                                        <p:strVal val="solid"/>
                                      </p:to>
                                    </p:set>
                                    <p:set>
                                      <p:cBhvr>
                                        <p:cTn id="325" dur="2000" fill="hold"/>
                                        <p:tgtEl>
                                          <p:spTgt spid="58"/>
                                        </p:tgtEl>
                                        <p:attrNameLst>
                                          <p:attrName>fill.on</p:attrName>
                                        </p:attrNameLst>
                                      </p:cBhvr>
                                      <p:to>
                                        <p:strVal val="true"/>
                                      </p:to>
                                    </p:set>
                                  </p:childTnLst>
                                </p:cTn>
                              </p:par>
                            </p:childTnLst>
                          </p:cTn>
                        </p:par>
                      </p:childTnLst>
                    </p:cTn>
                  </p:par>
                  <p:par>
                    <p:cTn id="326" fill="hold">
                      <p:stCondLst>
                        <p:cond delay="indefinite"/>
                      </p:stCondLst>
                      <p:childTnLst>
                        <p:par>
                          <p:cTn id="327" fill="hold">
                            <p:stCondLst>
                              <p:cond delay="0"/>
                            </p:stCondLst>
                            <p:childTnLst>
                              <p:par>
                                <p:cTn id="328" presetID="7" presetClass="emph" presetSubtype="2" fill="hold" nodeType="clickEffect">
                                  <p:stCondLst>
                                    <p:cond delay="0"/>
                                  </p:stCondLst>
                                  <p:childTnLst>
                                    <p:animClr clrSpc="rgb" dir="cw">
                                      <p:cBhvr>
                                        <p:cTn id="329" dur="2000" fill="hold"/>
                                        <p:tgtEl>
                                          <p:spTgt spid="73"/>
                                        </p:tgtEl>
                                        <p:attrNameLst>
                                          <p:attrName>stroke.color</p:attrName>
                                        </p:attrNameLst>
                                      </p:cBhvr>
                                      <p:to>
                                        <a:schemeClr val="accent2"/>
                                      </p:to>
                                    </p:animClr>
                                    <p:set>
                                      <p:cBhvr>
                                        <p:cTn id="330" dur="2000" fill="hold"/>
                                        <p:tgtEl>
                                          <p:spTgt spid="73"/>
                                        </p:tgtEl>
                                        <p:attrNameLst>
                                          <p:attrName>stroke.on</p:attrName>
                                        </p:attrNameLst>
                                      </p:cBhvr>
                                      <p:to>
                                        <p:strVal val="true"/>
                                      </p:to>
                                    </p:set>
                                  </p:childTnLst>
                                </p:cTn>
                              </p:par>
                              <p:par>
                                <p:cTn id="331" presetID="1" presetClass="emph" presetSubtype="2" fill="hold" nodeType="withEffect">
                                  <p:stCondLst>
                                    <p:cond delay="0"/>
                                  </p:stCondLst>
                                  <p:childTnLst>
                                    <p:animClr clrSpc="rgb" dir="cw">
                                      <p:cBhvr>
                                        <p:cTn id="332" dur="2000" fill="hold"/>
                                        <p:tgtEl>
                                          <p:spTgt spid="74"/>
                                        </p:tgtEl>
                                        <p:attrNameLst>
                                          <p:attrName>fillcolor</p:attrName>
                                        </p:attrNameLst>
                                      </p:cBhvr>
                                      <p:to>
                                        <a:schemeClr val="accent2"/>
                                      </p:to>
                                    </p:animClr>
                                    <p:set>
                                      <p:cBhvr>
                                        <p:cTn id="333" dur="2000" fill="hold"/>
                                        <p:tgtEl>
                                          <p:spTgt spid="74"/>
                                        </p:tgtEl>
                                        <p:attrNameLst>
                                          <p:attrName>fill.type</p:attrName>
                                        </p:attrNameLst>
                                      </p:cBhvr>
                                      <p:to>
                                        <p:strVal val="solid"/>
                                      </p:to>
                                    </p:set>
                                    <p:set>
                                      <p:cBhvr>
                                        <p:cTn id="334" dur="2000" fill="hold"/>
                                        <p:tgtEl>
                                          <p:spTgt spid="74"/>
                                        </p:tgtEl>
                                        <p:attrNameLst>
                                          <p:attrName>fill.on</p:attrName>
                                        </p:attrNameLst>
                                      </p:cBhvr>
                                      <p:to>
                                        <p:strVal val="true"/>
                                      </p:to>
                                    </p:set>
                                  </p:childTnLst>
                                </p:cTn>
                              </p:par>
                            </p:childTnLst>
                          </p:cTn>
                        </p:par>
                      </p:childTnLst>
                    </p:cTn>
                  </p:par>
                  <p:par>
                    <p:cTn id="335" fill="hold">
                      <p:stCondLst>
                        <p:cond delay="indefinite"/>
                      </p:stCondLst>
                      <p:childTnLst>
                        <p:par>
                          <p:cTn id="336" fill="hold">
                            <p:stCondLst>
                              <p:cond delay="0"/>
                            </p:stCondLst>
                            <p:childTnLst>
                              <p:par>
                                <p:cTn id="337" presetID="1" presetClass="emph" presetSubtype="2" fill="hold" nodeType="clickEffect">
                                  <p:stCondLst>
                                    <p:cond delay="0"/>
                                  </p:stCondLst>
                                  <p:childTnLst>
                                    <p:animClr clrSpc="rgb" dir="cw">
                                      <p:cBhvr>
                                        <p:cTn id="338" dur="2000" fill="hold"/>
                                        <p:tgtEl>
                                          <p:spTgt spid="56"/>
                                        </p:tgtEl>
                                        <p:attrNameLst>
                                          <p:attrName>fillcolor</p:attrName>
                                        </p:attrNameLst>
                                      </p:cBhvr>
                                      <p:to>
                                        <a:schemeClr val="accent2"/>
                                      </p:to>
                                    </p:animClr>
                                    <p:set>
                                      <p:cBhvr>
                                        <p:cTn id="339" dur="2000" fill="hold"/>
                                        <p:tgtEl>
                                          <p:spTgt spid="56"/>
                                        </p:tgtEl>
                                        <p:attrNameLst>
                                          <p:attrName>fill.type</p:attrName>
                                        </p:attrNameLst>
                                      </p:cBhvr>
                                      <p:to>
                                        <p:strVal val="solid"/>
                                      </p:to>
                                    </p:set>
                                    <p:set>
                                      <p:cBhvr>
                                        <p:cTn id="340" dur="2000" fill="hold"/>
                                        <p:tgtEl>
                                          <p:spTgt spid="5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p:bldP spid="43" grpId="0" animBg="1"/>
      <p:bldP spid="44" grpId="0" animBg="1"/>
      <p:bldP spid="45" grpId="0"/>
      <p:bldP spid="46" grpId="0" animBg="1"/>
      <p:bldP spid="47" grpId="0" animBg="1"/>
      <p:bldP spid="48" grpId="0"/>
      <p:bldP spid="49" grpId="0" animBg="1"/>
      <p:bldP spid="50" grpId="0" animBg="1"/>
      <p:bldP spid="51" grpId="0"/>
      <p:bldP spid="52" grpId="0" animBg="1"/>
      <p:bldP spid="53" grpId="0" animBg="1"/>
      <p:bldP spid="54" grpId="0"/>
      <p:bldP spid="55" grpId="0" animBg="1"/>
      <p:bldP spid="56" grpId="0" animBg="1"/>
      <p:bldP spid="57" grpId="0"/>
      <p:bldP spid="58" grpId="0" animBg="1"/>
      <p:bldP spid="59" grpId="0" animBg="1"/>
      <p:bldP spid="60" grpId="0"/>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9CD13-7154-56F5-4844-BB2440983A1F}"/>
              </a:ext>
            </a:extLst>
          </p:cNvPr>
          <p:cNvSpPr>
            <a:spLocks noGrp="1"/>
          </p:cNvSpPr>
          <p:nvPr>
            <p:ph type="title"/>
          </p:nvPr>
        </p:nvSpPr>
        <p:spPr/>
        <p:txBody>
          <a:bodyPr/>
          <a:lstStyle/>
          <a:p>
            <a:r>
              <a:rPr lang="en-GB" dirty="0"/>
              <a:t>DFS Traversal Example II</a:t>
            </a:r>
            <a:endParaRPr lang="en-SE" dirty="0"/>
          </a:p>
        </p:txBody>
      </p:sp>
      <p:sp>
        <p:nvSpPr>
          <p:cNvPr id="3" name="Text Placeholder 2">
            <a:extLst>
              <a:ext uri="{FF2B5EF4-FFF2-40B4-BE49-F238E27FC236}">
                <a16:creationId xmlns:a16="http://schemas.microsoft.com/office/drawing/2014/main" id="{7D569A02-E62B-8B33-5931-A577D78058C2}"/>
              </a:ext>
            </a:extLst>
          </p:cNvPr>
          <p:cNvSpPr>
            <a:spLocks noGrp="1"/>
          </p:cNvSpPr>
          <p:nvPr>
            <p:ph type="body" idx="1"/>
          </p:nvPr>
        </p:nvSpPr>
        <p:spPr>
          <a:xfrm>
            <a:off x="429761" y="934960"/>
            <a:ext cx="7059059" cy="5709213"/>
          </a:xfrm>
        </p:spPr>
        <p:txBody>
          <a:bodyPr/>
          <a:lstStyle/>
          <a:p>
            <a:r>
              <a:rPr lang="en-GB" sz="2400" dirty="0"/>
              <a:t>Starting from </a:t>
            </a:r>
            <a:r>
              <a:rPr lang="en-US" altLang="zh-CN" sz="2400" dirty="0"/>
              <a:t>node </a:t>
            </a:r>
            <a:r>
              <a:rPr lang="en-GB" sz="2400" dirty="0"/>
              <a:t>5:</a:t>
            </a:r>
          </a:p>
          <a:p>
            <a:pPr lvl="1"/>
            <a:r>
              <a:rPr lang="en-GB" sz="2000" dirty="0"/>
              <a:t>Pre-order traversal: (5, 2, 3, 1, 0, 4) </a:t>
            </a:r>
          </a:p>
          <a:p>
            <a:pPr lvl="1"/>
            <a:r>
              <a:rPr lang="en-GB" sz="2000" dirty="0"/>
              <a:t>Post-order traversal: (1, 3, 2, 0, 5, 4) </a:t>
            </a:r>
          </a:p>
          <a:p>
            <a:pPr lvl="1"/>
            <a:r>
              <a:rPr lang="en-GB" sz="2000" dirty="0"/>
              <a:t>Topological sort: (4, 5, 0, 2, 3, 1)</a:t>
            </a:r>
          </a:p>
          <a:p>
            <a:pPr lvl="1"/>
            <a:r>
              <a:rPr lang="en-GB" sz="2000" dirty="0"/>
              <a:t>BFS traversal: (5, 0, 2, 3, 1, 4)</a:t>
            </a:r>
          </a:p>
          <a:p>
            <a:r>
              <a:rPr lang="en-GB" sz="2400" dirty="0"/>
              <a:t>Starting from </a:t>
            </a:r>
            <a:r>
              <a:rPr lang="en-US" altLang="zh-CN" sz="2400" dirty="0"/>
              <a:t>node </a:t>
            </a:r>
            <a:r>
              <a:rPr lang="en-GB" sz="2400" dirty="0"/>
              <a:t>4:</a:t>
            </a:r>
          </a:p>
          <a:p>
            <a:pPr lvl="1"/>
            <a:r>
              <a:rPr lang="en-GB" sz="2000" dirty="0"/>
              <a:t>Pre-order traversal: (4, 0, 1, 5, 2, 3)</a:t>
            </a:r>
            <a:endParaRPr lang="en-US" altLang="zh-CN" sz="2000" dirty="0"/>
          </a:p>
          <a:p>
            <a:pPr lvl="1"/>
            <a:r>
              <a:rPr lang="en-GB" sz="2000" dirty="0"/>
              <a:t>Post-order traversal: (0, 1, 4, 3, 2, 5) </a:t>
            </a:r>
          </a:p>
          <a:p>
            <a:pPr lvl="1"/>
            <a:r>
              <a:rPr lang="en-GB" sz="2000" dirty="0"/>
              <a:t>Topological sort: (5, 2, 3, 4, 1, 0)</a:t>
            </a:r>
          </a:p>
          <a:p>
            <a:pPr lvl="1"/>
            <a:r>
              <a:rPr lang="en-GB" sz="2000" dirty="0"/>
              <a:t>BFS traversal: (4, 0, 1, 5, 2, 3)</a:t>
            </a:r>
          </a:p>
          <a:p>
            <a:r>
              <a:rPr lang="en-GB" sz="2400" dirty="0"/>
              <a:t>Starting from node 0:</a:t>
            </a:r>
          </a:p>
          <a:p>
            <a:pPr lvl="1"/>
            <a:r>
              <a:rPr lang="en-GB" sz="1800" dirty="0"/>
              <a:t>Pre-order traversal: (0, 5, 2, 3, 1, 4)</a:t>
            </a:r>
          </a:p>
          <a:p>
            <a:pPr lvl="1"/>
            <a:r>
              <a:rPr lang="en-GB" sz="1800" dirty="0"/>
              <a:t>Post-order traversal: (0, 1, 3, 2, 5, 4)</a:t>
            </a:r>
          </a:p>
          <a:p>
            <a:pPr lvl="1"/>
            <a:r>
              <a:rPr lang="en-GB" sz="1800" dirty="0"/>
              <a:t>Topological sort: (4, 5, 2, 3, 1, 0)</a:t>
            </a:r>
          </a:p>
          <a:p>
            <a:pPr lvl="1"/>
            <a:r>
              <a:rPr lang="en-GB" sz="1800" dirty="0"/>
              <a:t>BFS traversal: (0, 5, 2, 3, 1, 4)</a:t>
            </a:r>
          </a:p>
          <a:p>
            <a:r>
              <a:rPr lang="en-GB" sz="2400" dirty="0"/>
              <a:t>You may try starting any other node.</a:t>
            </a:r>
          </a:p>
        </p:txBody>
      </p:sp>
      <p:pic>
        <p:nvPicPr>
          <p:cNvPr id="4" name="Picture 2" descr="example">
            <a:extLst>
              <a:ext uri="{FF2B5EF4-FFF2-40B4-BE49-F238E27FC236}">
                <a16:creationId xmlns:a16="http://schemas.microsoft.com/office/drawing/2014/main" id="{B555F827-E2A9-9C73-27D6-C97FF41AC2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3687" y="1891995"/>
            <a:ext cx="4243503" cy="3479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6374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6C560-FC54-1A4F-AAC4-D3EDF7CAD4F9}"/>
              </a:ext>
            </a:extLst>
          </p:cNvPr>
          <p:cNvSpPr>
            <a:spLocks noGrp="1"/>
          </p:cNvSpPr>
          <p:nvPr>
            <p:ph type="title"/>
          </p:nvPr>
        </p:nvSpPr>
        <p:spPr/>
        <p:txBody>
          <a:bodyPr/>
          <a:lstStyle/>
          <a:p>
            <a:r>
              <a:rPr lang="en-GB" dirty="0"/>
              <a:t>DFS Traversal Example III</a:t>
            </a:r>
            <a:endParaRPr lang="en-SE" dirty="0"/>
          </a:p>
        </p:txBody>
      </p:sp>
      <p:sp>
        <p:nvSpPr>
          <p:cNvPr id="3" name="Text Placeholder 2">
            <a:extLst>
              <a:ext uri="{FF2B5EF4-FFF2-40B4-BE49-F238E27FC236}">
                <a16:creationId xmlns:a16="http://schemas.microsoft.com/office/drawing/2014/main" id="{7429C259-8022-49A7-4D35-23E30E17B65C}"/>
              </a:ext>
            </a:extLst>
          </p:cNvPr>
          <p:cNvSpPr>
            <a:spLocks noGrp="1"/>
          </p:cNvSpPr>
          <p:nvPr>
            <p:ph type="body" idx="1"/>
          </p:nvPr>
        </p:nvSpPr>
        <p:spPr>
          <a:xfrm>
            <a:off x="187102" y="1185782"/>
            <a:ext cx="5652032" cy="5179837"/>
          </a:xfrm>
        </p:spPr>
        <p:txBody>
          <a:bodyPr>
            <a:normAutofit fontScale="85000" lnSpcReduction="20000"/>
          </a:bodyPr>
          <a:lstStyle/>
          <a:p>
            <a:r>
              <a:rPr lang="en-GB" dirty="0"/>
              <a:t>Starting from node A: </a:t>
            </a:r>
          </a:p>
          <a:p>
            <a:r>
              <a:rPr lang="en-GB" dirty="0"/>
              <a:t>Pre-order traversal: (A, B, F, I, J, K, E,  C, G, D, H)</a:t>
            </a:r>
          </a:p>
          <a:p>
            <a:r>
              <a:rPr lang="en-GB" dirty="0"/>
              <a:t>Post-order traversal: (I, K, J, F, E, B, G, C, H, D, A)</a:t>
            </a:r>
          </a:p>
          <a:p>
            <a:r>
              <a:rPr lang="en-GB" dirty="0"/>
              <a:t>Topological sort: (A, D, H, C, G, B, E, F, J, K, I)</a:t>
            </a:r>
          </a:p>
          <a:p>
            <a:r>
              <a:rPr lang="en-GB" dirty="0"/>
              <a:t>BFS traversal: (A, B, C, D, E, F, G, H, I, J, K)</a:t>
            </a:r>
          </a:p>
          <a:p>
            <a:r>
              <a:rPr lang="en-GB" dirty="0"/>
              <a:t>Starting from a different node will give a different topological sort, but all of them must start with A, since it is the only node without any predecessors (i.e., it must precede all the other nodes based on the DAG)</a:t>
            </a:r>
          </a:p>
          <a:p>
            <a:r>
              <a:rPr lang="en-GB" dirty="0"/>
              <a:t>Any post-order traversal must visit A last, since all of A’s </a:t>
            </a:r>
            <a:r>
              <a:rPr lang="en-GB" dirty="0" err="1"/>
              <a:t>sucessors</a:t>
            </a:r>
            <a:r>
              <a:rPr lang="en-GB" dirty="0"/>
              <a:t> must be visited before visiting A</a:t>
            </a:r>
          </a:p>
        </p:txBody>
      </p:sp>
      <p:pic>
        <p:nvPicPr>
          <p:cNvPr id="4" name="Picture 3">
            <a:extLst>
              <a:ext uri="{FF2B5EF4-FFF2-40B4-BE49-F238E27FC236}">
                <a16:creationId xmlns:a16="http://schemas.microsoft.com/office/drawing/2014/main" id="{476FD13D-75C7-F5BD-DD49-5358B65D7868}"/>
              </a:ext>
            </a:extLst>
          </p:cNvPr>
          <p:cNvPicPr>
            <a:picLocks noChangeAspect="1"/>
          </p:cNvPicPr>
          <p:nvPr/>
        </p:nvPicPr>
        <p:blipFill>
          <a:blip r:embed="rId3"/>
          <a:srcRect/>
          <a:stretch/>
        </p:blipFill>
        <p:spPr>
          <a:xfrm>
            <a:off x="6012125" y="1278176"/>
            <a:ext cx="5992773" cy="4734068"/>
          </a:xfrm>
          <a:prstGeom prst="rect">
            <a:avLst/>
          </a:prstGeom>
        </p:spPr>
      </p:pic>
      <p:sp>
        <p:nvSpPr>
          <p:cNvPr id="5" name="TextBox 4">
            <a:extLst>
              <a:ext uri="{FF2B5EF4-FFF2-40B4-BE49-F238E27FC236}">
                <a16:creationId xmlns:a16="http://schemas.microsoft.com/office/drawing/2014/main" id="{6CD38D9B-81B1-D12B-BF01-6566070BFF0E}"/>
              </a:ext>
            </a:extLst>
          </p:cNvPr>
          <p:cNvSpPr txBox="1"/>
          <p:nvPr/>
        </p:nvSpPr>
        <p:spPr>
          <a:xfrm>
            <a:off x="3432105" y="6273225"/>
            <a:ext cx="4448362" cy="584775"/>
          </a:xfrm>
          <a:prstGeom prst="rect">
            <a:avLst/>
          </a:prstGeom>
          <a:solidFill>
            <a:sysClr val="window" lastClr="FFFFFF"/>
          </a:solidFill>
          <a:ln w="12700" cap="flat" cmpd="sng" algn="ctr">
            <a:solidFill>
              <a:srgbClr val="C0504D"/>
            </a:solidFill>
            <a:prstDash val="solid"/>
          </a:ln>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a:ea typeface="+mn-ea"/>
                <a:cs typeface="+mn-cs"/>
              </a:rPr>
              <a:t>Topological Sort Visualized and Explained</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a:ea typeface="+mn-ea"/>
                <a:cs typeface="+mn-cs"/>
                <a:hlinkClick r:id="rId4"/>
              </a:rPr>
              <a:t>https://www.youtube.com/watch?v=7J3GadLzydI</a:t>
            </a:r>
            <a:r>
              <a:rPr kumimoji="0" lang="en-GB" sz="1600" b="0" i="0" u="none" strike="noStrike" kern="1200" cap="none" spc="0" normalizeH="0" baseline="0" noProof="0" dirty="0">
                <a:ln>
                  <a:noFill/>
                </a:ln>
                <a:solidFill>
                  <a:prstClr val="black"/>
                </a:solidFill>
                <a:effectLst/>
                <a:uLnTx/>
                <a:uFillTx/>
                <a:latin typeface="Calibri"/>
                <a:ea typeface="+mn-ea"/>
                <a:cs typeface="+mn-cs"/>
              </a:rPr>
              <a:t> </a:t>
            </a:r>
            <a:endParaRPr kumimoji="0" lang="en-SE" sz="16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85331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AC1B1-8086-6019-AE01-63782EB52257}"/>
              </a:ext>
            </a:extLst>
          </p:cNvPr>
          <p:cNvSpPr>
            <a:spLocks noGrp="1"/>
          </p:cNvSpPr>
          <p:nvPr>
            <p:ph type="title"/>
          </p:nvPr>
        </p:nvSpPr>
        <p:spPr/>
        <p:txBody>
          <a:bodyPr/>
          <a:lstStyle/>
          <a:p>
            <a:r>
              <a:rPr lang="en-GB" dirty="0"/>
              <a:t>Kahn’s algorithm for Topological Sort</a:t>
            </a:r>
            <a:endParaRPr lang="en-SE" dirty="0"/>
          </a:p>
        </p:txBody>
      </p:sp>
      <p:sp>
        <p:nvSpPr>
          <p:cNvPr id="3" name="Content Placeholder 2">
            <a:extLst>
              <a:ext uri="{FF2B5EF4-FFF2-40B4-BE49-F238E27FC236}">
                <a16:creationId xmlns:a16="http://schemas.microsoft.com/office/drawing/2014/main" id="{0CA818A9-CB4D-593B-8271-56AA298DABE7}"/>
              </a:ext>
            </a:extLst>
          </p:cNvPr>
          <p:cNvSpPr>
            <a:spLocks noGrp="1"/>
          </p:cNvSpPr>
          <p:nvPr>
            <p:ph idx="1"/>
          </p:nvPr>
        </p:nvSpPr>
        <p:spPr>
          <a:xfrm>
            <a:off x="746174" y="1278176"/>
            <a:ext cx="10481269" cy="4944299"/>
          </a:xfrm>
        </p:spPr>
        <p:txBody>
          <a:bodyPr>
            <a:normAutofit lnSpcReduction="10000"/>
          </a:bodyPr>
          <a:lstStyle/>
          <a:p>
            <a:r>
              <a:rPr lang="en-GB" dirty="0"/>
              <a:t>The algorithm works by repeatedly finding vertices with no incoming edges, removing them from the graph, and updating the incoming edges of the remaining vertices. This process continues until all vertices have been ordered.</a:t>
            </a:r>
          </a:p>
          <a:p>
            <a:pPr lvl="1"/>
            <a:r>
              <a:rPr lang="en-GB" dirty="0"/>
              <a:t>Add all nodes with in-degree 0 to a queue.</a:t>
            </a:r>
          </a:p>
          <a:p>
            <a:pPr lvl="1"/>
            <a:r>
              <a:rPr lang="en-GB" dirty="0"/>
              <a:t>While the queue is not empty:</a:t>
            </a:r>
          </a:p>
          <a:p>
            <a:pPr lvl="2"/>
            <a:r>
              <a:rPr lang="en-GB" dirty="0"/>
              <a:t>Remove a node from the queue.</a:t>
            </a:r>
          </a:p>
          <a:p>
            <a:pPr lvl="2"/>
            <a:r>
              <a:rPr lang="en-GB" dirty="0"/>
              <a:t>For each outgoing edge from the removed node, decrement the in-degree of the destination node by 1.</a:t>
            </a:r>
          </a:p>
          <a:p>
            <a:pPr lvl="2"/>
            <a:r>
              <a:rPr lang="en-GB" dirty="0"/>
              <a:t>If the in-degree of a destination node becomes 0, add it to the queue.</a:t>
            </a:r>
          </a:p>
          <a:p>
            <a:pPr lvl="1"/>
            <a:r>
              <a:rPr lang="en-GB" dirty="0"/>
              <a:t>If the queue is empty and there are still nodes in the graph, the graph contains a cycle and cannot be topologically sorted.</a:t>
            </a:r>
          </a:p>
          <a:p>
            <a:pPr lvl="1"/>
            <a:r>
              <a:rPr lang="en-GB" dirty="0"/>
              <a:t>The nodes in the queue represent the topological sort of the graph.</a:t>
            </a:r>
          </a:p>
          <a:p>
            <a:r>
              <a:rPr lang="en-GB" dirty="0"/>
              <a:t>Time Complexity: O(V+E). </a:t>
            </a:r>
          </a:p>
          <a:p>
            <a:pPr lvl="1"/>
            <a:r>
              <a:rPr lang="en-GB" dirty="0"/>
              <a:t>The outer for loop will be executed V number of times and the inner for loop will be executed E number of times.</a:t>
            </a:r>
            <a:endParaRPr lang="en-SE" dirty="0"/>
          </a:p>
        </p:txBody>
      </p:sp>
      <p:sp>
        <p:nvSpPr>
          <p:cNvPr id="5" name="TextBox 4">
            <a:extLst>
              <a:ext uri="{FF2B5EF4-FFF2-40B4-BE49-F238E27FC236}">
                <a16:creationId xmlns:a16="http://schemas.microsoft.com/office/drawing/2014/main" id="{6A2A33C6-5C25-50CD-0FD3-C4E7D6DB4CD6}"/>
              </a:ext>
            </a:extLst>
          </p:cNvPr>
          <p:cNvSpPr txBox="1"/>
          <p:nvPr/>
        </p:nvSpPr>
        <p:spPr>
          <a:xfrm>
            <a:off x="2738120" y="6308726"/>
            <a:ext cx="6715760" cy="584775"/>
          </a:xfrm>
          <a:prstGeom prst="rect">
            <a:avLst/>
          </a:prstGeom>
          <a:noFill/>
          <a:ln w="9525">
            <a:solidFill>
              <a:srgbClr val="FF0000"/>
            </a:solidFill>
          </a:ln>
        </p:spPr>
        <p:txBody>
          <a:bodyPr wrap="square">
            <a:spAutoFit/>
          </a:bodyPr>
          <a:lstStyle/>
          <a:p>
            <a:r>
              <a:rPr lang="en-SE" sz="1600" dirty="0"/>
              <a:t>https://www.geeksforgeeks.org/topological-sorting-indegree-based-solution/</a:t>
            </a:r>
          </a:p>
        </p:txBody>
      </p:sp>
    </p:spTree>
    <p:extLst>
      <p:ext uri="{BB962C8B-B14F-4D97-AF65-F5344CB8AC3E}">
        <p14:creationId xmlns:p14="http://schemas.microsoft.com/office/powerpoint/2010/main" val="37794704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4E966-50E7-B487-59BF-276358FFCF1F}"/>
              </a:ext>
            </a:extLst>
          </p:cNvPr>
          <p:cNvSpPr>
            <a:spLocks noGrp="1"/>
          </p:cNvSpPr>
          <p:nvPr>
            <p:ph type="title"/>
          </p:nvPr>
        </p:nvSpPr>
        <p:spPr/>
        <p:txBody>
          <a:bodyPr/>
          <a:lstStyle/>
          <a:p>
            <a:endParaRPr lang="en-SE"/>
          </a:p>
        </p:txBody>
      </p:sp>
      <p:pic>
        <p:nvPicPr>
          <p:cNvPr id="9" name="Content Placeholder 8">
            <a:extLst>
              <a:ext uri="{FF2B5EF4-FFF2-40B4-BE49-F238E27FC236}">
                <a16:creationId xmlns:a16="http://schemas.microsoft.com/office/drawing/2014/main" id="{98DC40BE-873C-E448-FE5F-622EA98A8946}"/>
              </a:ext>
            </a:extLst>
          </p:cNvPr>
          <p:cNvPicPr>
            <a:picLocks noGrp="1" noChangeAspect="1"/>
          </p:cNvPicPr>
          <p:nvPr>
            <p:ph idx="1"/>
          </p:nvPr>
        </p:nvPicPr>
        <p:blipFill>
          <a:blip r:embed="rId3"/>
          <a:stretch>
            <a:fillRect/>
          </a:stretch>
        </p:blipFill>
        <p:spPr>
          <a:xfrm>
            <a:off x="6095998" y="0"/>
            <a:ext cx="4465431" cy="2238298"/>
          </a:xfrm>
          <a:prstGeom prst="rect">
            <a:avLst/>
          </a:prstGeom>
        </p:spPr>
      </p:pic>
      <p:sp>
        <p:nvSpPr>
          <p:cNvPr id="6" name="AutoShape 4" descr="Kahn's-Algorithm-2.webp">
            <a:extLst>
              <a:ext uri="{FF2B5EF4-FFF2-40B4-BE49-F238E27FC236}">
                <a16:creationId xmlns:a16="http://schemas.microsoft.com/office/drawing/2014/main" id="{6B9B8044-524D-EF3E-838E-17488F7D9F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E"/>
          </a:p>
        </p:txBody>
      </p:sp>
      <p:pic>
        <p:nvPicPr>
          <p:cNvPr id="7" name="Picture 6">
            <a:extLst>
              <a:ext uri="{FF2B5EF4-FFF2-40B4-BE49-F238E27FC236}">
                <a16:creationId xmlns:a16="http://schemas.microsoft.com/office/drawing/2014/main" id="{B067C3F7-DBE7-8D11-A4E5-EA6955B13847}"/>
              </a:ext>
            </a:extLst>
          </p:cNvPr>
          <p:cNvPicPr>
            <a:picLocks noChangeAspect="1"/>
          </p:cNvPicPr>
          <p:nvPr/>
        </p:nvPicPr>
        <p:blipFill>
          <a:blip r:embed="rId4"/>
          <a:stretch>
            <a:fillRect/>
          </a:stretch>
        </p:blipFill>
        <p:spPr>
          <a:xfrm>
            <a:off x="1590907" y="21437"/>
            <a:ext cx="4505094" cy="2258178"/>
          </a:xfrm>
          <a:prstGeom prst="rect">
            <a:avLst/>
          </a:prstGeom>
        </p:spPr>
      </p:pic>
      <p:pic>
        <p:nvPicPr>
          <p:cNvPr id="13" name="Picture 12">
            <a:extLst>
              <a:ext uri="{FF2B5EF4-FFF2-40B4-BE49-F238E27FC236}">
                <a16:creationId xmlns:a16="http://schemas.microsoft.com/office/drawing/2014/main" id="{02B04A2E-E408-26A2-1DC9-CF416570266C}"/>
              </a:ext>
            </a:extLst>
          </p:cNvPr>
          <p:cNvPicPr>
            <a:picLocks noChangeAspect="1"/>
          </p:cNvPicPr>
          <p:nvPr/>
        </p:nvPicPr>
        <p:blipFill>
          <a:blip r:embed="rId5"/>
          <a:stretch>
            <a:fillRect/>
          </a:stretch>
        </p:blipFill>
        <p:spPr>
          <a:xfrm>
            <a:off x="6096001" y="2209339"/>
            <a:ext cx="4505092" cy="2258178"/>
          </a:xfrm>
          <a:prstGeom prst="rect">
            <a:avLst/>
          </a:prstGeom>
        </p:spPr>
      </p:pic>
      <p:pic>
        <p:nvPicPr>
          <p:cNvPr id="15" name="Picture 14">
            <a:extLst>
              <a:ext uri="{FF2B5EF4-FFF2-40B4-BE49-F238E27FC236}">
                <a16:creationId xmlns:a16="http://schemas.microsoft.com/office/drawing/2014/main" id="{BF468329-56B7-5985-C4F7-8B7DF0ECF2FC}"/>
              </a:ext>
            </a:extLst>
          </p:cNvPr>
          <p:cNvPicPr>
            <a:picLocks noChangeAspect="1"/>
          </p:cNvPicPr>
          <p:nvPr/>
        </p:nvPicPr>
        <p:blipFill>
          <a:blip r:embed="rId6"/>
          <a:stretch>
            <a:fillRect/>
          </a:stretch>
        </p:blipFill>
        <p:spPr>
          <a:xfrm>
            <a:off x="1590906" y="2251607"/>
            <a:ext cx="4505092" cy="2258177"/>
          </a:xfrm>
          <a:prstGeom prst="rect">
            <a:avLst/>
          </a:prstGeom>
        </p:spPr>
      </p:pic>
      <p:pic>
        <p:nvPicPr>
          <p:cNvPr id="17" name="Picture 16">
            <a:extLst>
              <a:ext uri="{FF2B5EF4-FFF2-40B4-BE49-F238E27FC236}">
                <a16:creationId xmlns:a16="http://schemas.microsoft.com/office/drawing/2014/main" id="{9721D138-35BB-A172-1DE9-6FE4C72F1453}"/>
              </a:ext>
            </a:extLst>
          </p:cNvPr>
          <p:cNvPicPr>
            <a:picLocks noChangeAspect="1"/>
          </p:cNvPicPr>
          <p:nvPr/>
        </p:nvPicPr>
        <p:blipFill>
          <a:blip r:embed="rId7"/>
          <a:stretch>
            <a:fillRect/>
          </a:stretch>
        </p:blipFill>
        <p:spPr>
          <a:xfrm>
            <a:off x="1590908" y="4513650"/>
            <a:ext cx="4505092" cy="2258177"/>
          </a:xfrm>
          <a:prstGeom prst="rect">
            <a:avLst/>
          </a:prstGeom>
        </p:spPr>
      </p:pic>
      <p:pic>
        <p:nvPicPr>
          <p:cNvPr id="18" name="Picture 17">
            <a:extLst>
              <a:ext uri="{FF2B5EF4-FFF2-40B4-BE49-F238E27FC236}">
                <a16:creationId xmlns:a16="http://schemas.microsoft.com/office/drawing/2014/main" id="{1F9C63DF-3166-EBEC-0B98-DB69A5764670}"/>
              </a:ext>
            </a:extLst>
          </p:cNvPr>
          <p:cNvPicPr>
            <a:picLocks noChangeAspect="1"/>
          </p:cNvPicPr>
          <p:nvPr/>
        </p:nvPicPr>
        <p:blipFill>
          <a:blip r:embed="rId8"/>
          <a:stretch>
            <a:fillRect/>
          </a:stretch>
        </p:blipFill>
        <p:spPr>
          <a:xfrm>
            <a:off x="6096000" y="4522379"/>
            <a:ext cx="4572000" cy="2291715"/>
          </a:xfrm>
          <a:prstGeom prst="rect">
            <a:avLst/>
          </a:prstGeom>
        </p:spPr>
      </p:pic>
    </p:spTree>
    <p:extLst>
      <p:ext uri="{BB962C8B-B14F-4D97-AF65-F5344CB8AC3E}">
        <p14:creationId xmlns:p14="http://schemas.microsoft.com/office/powerpoint/2010/main" val="2225588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B83AF-1E68-A711-61F1-7011CFA742C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57EFE4D5-D560-75EE-0874-2D007520917C}"/>
              </a:ext>
            </a:extLst>
          </p:cNvPr>
          <p:cNvSpPr>
            <a:spLocks noGrp="1"/>
          </p:cNvSpPr>
          <p:nvPr>
            <p:ph idx="1"/>
          </p:nvPr>
        </p:nvSpPr>
        <p:spPr>
          <a:xfrm>
            <a:off x="746174" y="1568275"/>
            <a:ext cx="9820225" cy="603200"/>
          </a:xfrm>
        </p:spPr>
        <p:txBody>
          <a:bodyPr/>
          <a:lstStyle/>
          <a:p>
            <a:endParaRPr lang="en-SE"/>
          </a:p>
        </p:txBody>
      </p:sp>
      <p:pic>
        <p:nvPicPr>
          <p:cNvPr id="4" name="Picture 3">
            <a:extLst>
              <a:ext uri="{FF2B5EF4-FFF2-40B4-BE49-F238E27FC236}">
                <a16:creationId xmlns:a16="http://schemas.microsoft.com/office/drawing/2014/main" id="{46B64658-520C-0C83-1551-5EA0A0F61562}"/>
              </a:ext>
            </a:extLst>
          </p:cNvPr>
          <p:cNvPicPr>
            <a:picLocks noChangeAspect="1"/>
          </p:cNvPicPr>
          <p:nvPr/>
        </p:nvPicPr>
        <p:blipFill>
          <a:blip r:embed="rId2"/>
          <a:stretch>
            <a:fillRect/>
          </a:stretch>
        </p:blipFill>
        <p:spPr>
          <a:xfrm>
            <a:off x="1579235" y="133313"/>
            <a:ext cx="4502211" cy="2253916"/>
          </a:xfrm>
          <a:prstGeom prst="rect">
            <a:avLst/>
          </a:prstGeom>
        </p:spPr>
      </p:pic>
      <p:pic>
        <p:nvPicPr>
          <p:cNvPr id="6" name="Picture 5">
            <a:extLst>
              <a:ext uri="{FF2B5EF4-FFF2-40B4-BE49-F238E27FC236}">
                <a16:creationId xmlns:a16="http://schemas.microsoft.com/office/drawing/2014/main" id="{B115AF09-760B-095C-AD36-2FAE82E5D61A}"/>
              </a:ext>
            </a:extLst>
          </p:cNvPr>
          <p:cNvPicPr>
            <a:picLocks noChangeAspect="1"/>
          </p:cNvPicPr>
          <p:nvPr/>
        </p:nvPicPr>
        <p:blipFill>
          <a:blip r:embed="rId3"/>
          <a:stretch>
            <a:fillRect/>
          </a:stretch>
        </p:blipFill>
        <p:spPr>
          <a:xfrm>
            <a:off x="6088235" y="2394517"/>
            <a:ext cx="4516768" cy="2261203"/>
          </a:xfrm>
          <a:prstGeom prst="rect">
            <a:avLst/>
          </a:prstGeom>
        </p:spPr>
      </p:pic>
      <p:pic>
        <p:nvPicPr>
          <p:cNvPr id="9" name="Picture 8">
            <a:extLst>
              <a:ext uri="{FF2B5EF4-FFF2-40B4-BE49-F238E27FC236}">
                <a16:creationId xmlns:a16="http://schemas.microsoft.com/office/drawing/2014/main" id="{AE472B5D-51B0-18D0-6E61-FBE395D2E39B}"/>
              </a:ext>
            </a:extLst>
          </p:cNvPr>
          <p:cNvPicPr>
            <a:picLocks noChangeAspect="1"/>
          </p:cNvPicPr>
          <p:nvPr/>
        </p:nvPicPr>
        <p:blipFill>
          <a:blip r:embed="rId4"/>
          <a:stretch>
            <a:fillRect/>
          </a:stretch>
        </p:blipFill>
        <p:spPr>
          <a:xfrm>
            <a:off x="6096000" y="133314"/>
            <a:ext cx="4516767" cy="2261203"/>
          </a:xfrm>
          <a:prstGeom prst="rect">
            <a:avLst/>
          </a:prstGeom>
        </p:spPr>
      </p:pic>
      <p:pic>
        <p:nvPicPr>
          <p:cNvPr id="11" name="Picture 10">
            <a:extLst>
              <a:ext uri="{FF2B5EF4-FFF2-40B4-BE49-F238E27FC236}">
                <a16:creationId xmlns:a16="http://schemas.microsoft.com/office/drawing/2014/main" id="{3D122624-44B3-F0B3-A7B9-C4E95CE24246}"/>
              </a:ext>
            </a:extLst>
          </p:cNvPr>
          <p:cNvPicPr>
            <a:picLocks noChangeAspect="1"/>
          </p:cNvPicPr>
          <p:nvPr/>
        </p:nvPicPr>
        <p:blipFill>
          <a:blip r:embed="rId5"/>
          <a:stretch>
            <a:fillRect/>
          </a:stretch>
        </p:blipFill>
        <p:spPr>
          <a:xfrm>
            <a:off x="1586998" y="2387229"/>
            <a:ext cx="4502211" cy="2253916"/>
          </a:xfrm>
          <a:prstGeom prst="rect">
            <a:avLst/>
          </a:prstGeom>
        </p:spPr>
      </p:pic>
      <p:pic>
        <p:nvPicPr>
          <p:cNvPr id="12" name="Picture 11">
            <a:extLst>
              <a:ext uri="{FF2B5EF4-FFF2-40B4-BE49-F238E27FC236}">
                <a16:creationId xmlns:a16="http://schemas.microsoft.com/office/drawing/2014/main" id="{10CFB234-CED6-7E75-7E7B-898A52A5AABA}"/>
              </a:ext>
            </a:extLst>
          </p:cNvPr>
          <p:cNvPicPr>
            <a:picLocks noChangeAspect="1"/>
          </p:cNvPicPr>
          <p:nvPr/>
        </p:nvPicPr>
        <p:blipFill>
          <a:blip r:embed="rId6"/>
          <a:stretch>
            <a:fillRect/>
          </a:stretch>
        </p:blipFill>
        <p:spPr>
          <a:xfrm>
            <a:off x="6067860" y="4546446"/>
            <a:ext cx="4573045" cy="2289377"/>
          </a:xfrm>
          <a:prstGeom prst="rect">
            <a:avLst/>
          </a:prstGeom>
        </p:spPr>
      </p:pic>
      <p:pic>
        <p:nvPicPr>
          <p:cNvPr id="13" name="Picture 12">
            <a:extLst>
              <a:ext uri="{FF2B5EF4-FFF2-40B4-BE49-F238E27FC236}">
                <a16:creationId xmlns:a16="http://schemas.microsoft.com/office/drawing/2014/main" id="{0D270FAD-6BA4-3320-3CDC-9C6B9B7E5982}"/>
              </a:ext>
            </a:extLst>
          </p:cNvPr>
          <p:cNvPicPr>
            <a:picLocks noChangeAspect="1"/>
          </p:cNvPicPr>
          <p:nvPr/>
        </p:nvPicPr>
        <p:blipFill>
          <a:blip r:embed="rId7"/>
          <a:stretch>
            <a:fillRect/>
          </a:stretch>
        </p:blipFill>
        <p:spPr>
          <a:xfrm>
            <a:off x="1552068" y="4604084"/>
            <a:ext cx="4502213" cy="2253917"/>
          </a:xfrm>
          <a:prstGeom prst="rect">
            <a:avLst/>
          </a:prstGeom>
        </p:spPr>
      </p:pic>
    </p:spTree>
    <p:extLst>
      <p:ext uri="{BB962C8B-B14F-4D97-AF65-F5344CB8AC3E}">
        <p14:creationId xmlns:p14="http://schemas.microsoft.com/office/powerpoint/2010/main" val="1165690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5A81C-5CB0-59AA-79CB-27E85AEFFFF9}"/>
              </a:ext>
            </a:extLst>
          </p:cNvPr>
          <p:cNvSpPr>
            <a:spLocks noGrp="1"/>
          </p:cNvSpPr>
          <p:nvPr>
            <p:ph type="title"/>
          </p:nvPr>
        </p:nvSpPr>
        <p:spPr/>
        <p:txBody>
          <a:bodyPr/>
          <a:lstStyle/>
          <a:p>
            <a:r>
              <a:rPr lang="en-GB" dirty="0"/>
              <a:t>Graph Traversals</a:t>
            </a:r>
            <a:endParaRPr lang="en-SE" dirty="0"/>
          </a:p>
        </p:txBody>
      </p:sp>
      <p:sp>
        <p:nvSpPr>
          <p:cNvPr id="3" name="Text Placeholder 2">
            <a:extLst>
              <a:ext uri="{FF2B5EF4-FFF2-40B4-BE49-F238E27FC236}">
                <a16:creationId xmlns:a16="http://schemas.microsoft.com/office/drawing/2014/main" id="{B0E8CB91-77C0-A318-7563-4A7D76E1FDEF}"/>
              </a:ext>
            </a:extLst>
          </p:cNvPr>
          <p:cNvSpPr>
            <a:spLocks noGrp="1"/>
          </p:cNvSpPr>
          <p:nvPr>
            <p:ph type="body" idx="1"/>
          </p:nvPr>
        </p:nvSpPr>
        <p:spPr>
          <a:xfrm>
            <a:off x="358816" y="1568275"/>
            <a:ext cx="10207584" cy="5598413"/>
          </a:xfrm>
        </p:spPr>
        <p:txBody>
          <a:bodyPr/>
          <a:lstStyle/>
          <a:p>
            <a:r>
              <a:rPr lang="en-GB" sz="2400" dirty="0">
                <a:latin typeface="Quattrocento Sans" panose="020B0502050000020003" pitchFamily="34" charset="0"/>
              </a:rPr>
              <a:t>Give one DFS pre-order, in-order and post-order traversal of the following graph, and a topological sort.</a:t>
            </a:r>
          </a:p>
          <a:p>
            <a:r>
              <a:rPr lang="en-GB" dirty="0"/>
              <a:t>Starting from node 4:</a:t>
            </a:r>
          </a:p>
          <a:p>
            <a:pPr lvl="1"/>
            <a:r>
              <a:rPr lang="pt-BR" dirty="0"/>
              <a:t>Pre-order traversal: (4, 5, 1, 2, 3, 0)</a:t>
            </a:r>
          </a:p>
          <a:p>
            <a:pPr lvl="1"/>
            <a:r>
              <a:rPr lang="pt-BR" dirty="0"/>
              <a:t>Post-order traversal:  (3, 2, 1, 5, 4, 0)</a:t>
            </a:r>
          </a:p>
          <a:p>
            <a:pPr lvl="1"/>
            <a:r>
              <a:rPr lang="pt-BR" dirty="0"/>
              <a:t>Topological Sort: (0, 4, 5, 1, 2, 3)</a:t>
            </a:r>
          </a:p>
          <a:p>
            <a:pPr lvl="1"/>
            <a:r>
              <a:rPr lang="pt-BR" dirty="0"/>
              <a:t>BFS: (4, 5, 1, 2, 3, 0)</a:t>
            </a:r>
          </a:p>
          <a:p>
            <a:r>
              <a:rPr lang="en-GB" dirty="0"/>
              <a:t>Starting from node 0:</a:t>
            </a:r>
          </a:p>
          <a:p>
            <a:pPr lvl="1"/>
            <a:r>
              <a:rPr lang="pt-BR" dirty="0"/>
              <a:t>Pre-order traversal: (0, 1, 2, 3, 4, 5)</a:t>
            </a:r>
          </a:p>
          <a:p>
            <a:pPr lvl="1"/>
            <a:r>
              <a:rPr lang="pt-BR" dirty="0"/>
              <a:t>Post-order traversal:  (3, 2, 1, 0, 5, 4)</a:t>
            </a:r>
          </a:p>
          <a:p>
            <a:pPr lvl="1"/>
            <a:r>
              <a:rPr lang="pt-BR" dirty="0"/>
              <a:t>Topological Sort: (4, 5, 0, 1, 2, 3)</a:t>
            </a:r>
          </a:p>
          <a:p>
            <a:pPr lvl="1"/>
            <a:r>
              <a:rPr lang="pt-BR" dirty="0"/>
              <a:t>BFS: (0, 1, 2, 3, 4, 5)</a:t>
            </a:r>
          </a:p>
          <a:p>
            <a:endParaRPr lang="pt-BR" dirty="0"/>
          </a:p>
          <a:p>
            <a:endParaRPr lang="en-SE" dirty="0"/>
          </a:p>
        </p:txBody>
      </p:sp>
      <p:pic>
        <p:nvPicPr>
          <p:cNvPr id="7" name="Picture 6">
            <a:extLst>
              <a:ext uri="{FF2B5EF4-FFF2-40B4-BE49-F238E27FC236}">
                <a16:creationId xmlns:a16="http://schemas.microsoft.com/office/drawing/2014/main" id="{D9301E7B-082E-9226-C60D-C02C7A0C071D}"/>
              </a:ext>
            </a:extLst>
          </p:cNvPr>
          <p:cNvPicPr>
            <a:picLocks noChangeAspect="1"/>
          </p:cNvPicPr>
          <p:nvPr/>
        </p:nvPicPr>
        <p:blipFill>
          <a:blip r:embed="rId2"/>
          <a:stretch>
            <a:fillRect/>
          </a:stretch>
        </p:blipFill>
        <p:spPr>
          <a:xfrm>
            <a:off x="6917598" y="2566867"/>
            <a:ext cx="4915586" cy="1724266"/>
          </a:xfrm>
          <a:prstGeom prst="rect">
            <a:avLst/>
          </a:prstGeom>
        </p:spPr>
      </p:pic>
    </p:spTree>
    <p:extLst>
      <p:ext uri="{BB962C8B-B14F-4D97-AF65-F5344CB8AC3E}">
        <p14:creationId xmlns:p14="http://schemas.microsoft.com/office/powerpoint/2010/main" val="11151614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20000"/>
              </a:lnSpc>
            </a:pPr>
            <a:r>
              <a:rPr lang="en-US" sz="3600" dirty="0"/>
              <a:t>References</a:t>
            </a:r>
          </a:p>
        </p:txBody>
      </p:sp>
      <p:sp>
        <p:nvSpPr>
          <p:cNvPr id="3" name="Content Placeholder 2"/>
          <p:cNvSpPr>
            <a:spLocks noGrp="1"/>
          </p:cNvSpPr>
          <p:nvPr>
            <p:ph idx="1"/>
          </p:nvPr>
        </p:nvSpPr>
        <p:spPr>
          <a:xfrm>
            <a:off x="682905" y="1351737"/>
            <a:ext cx="10567687" cy="4226103"/>
          </a:xfrm>
        </p:spPr>
        <p:txBody>
          <a:bodyPr>
            <a:normAutofit/>
          </a:bodyPr>
          <a:lstStyle/>
          <a:p>
            <a:pPr>
              <a:lnSpc>
                <a:spcPct val="120000"/>
              </a:lnSpc>
            </a:pPr>
            <a:r>
              <a:rPr lang="en-GB" sz="2500" dirty="0"/>
              <a:t>Breadth-first search in 4 minutes (for a tree)</a:t>
            </a:r>
          </a:p>
          <a:p>
            <a:pPr lvl="1">
              <a:lnSpc>
                <a:spcPct val="120000"/>
              </a:lnSpc>
            </a:pPr>
            <a:r>
              <a:rPr lang="en-GB" dirty="0">
                <a:hlinkClick r:id="rId3"/>
              </a:rPr>
              <a:t>https://www.youtube.com/watch?v=HZ5YTanv5QE</a:t>
            </a:r>
            <a:r>
              <a:rPr lang="en-GB" dirty="0"/>
              <a:t> </a:t>
            </a:r>
          </a:p>
          <a:p>
            <a:pPr>
              <a:lnSpc>
                <a:spcPct val="120000"/>
              </a:lnSpc>
            </a:pPr>
            <a:r>
              <a:rPr lang="en-GB" sz="2500" dirty="0"/>
              <a:t>Depth-first search in 4 minutes (for a tree)</a:t>
            </a:r>
          </a:p>
          <a:p>
            <a:pPr lvl="1">
              <a:lnSpc>
                <a:spcPct val="120000"/>
              </a:lnSpc>
            </a:pPr>
            <a:r>
              <a:rPr lang="en-GB" dirty="0">
                <a:hlinkClick r:id="rId4"/>
              </a:rPr>
              <a:t>https://www.youtube.com/watch?v=Urx87-NMm6c</a:t>
            </a:r>
            <a:r>
              <a:rPr lang="en-GB" dirty="0"/>
              <a:t> </a:t>
            </a:r>
          </a:p>
          <a:p>
            <a:pPr>
              <a:lnSpc>
                <a:spcPct val="120000"/>
              </a:lnSpc>
            </a:pPr>
            <a:r>
              <a:rPr lang="en-GB" sz="2500" dirty="0"/>
              <a:t>Graph Traversals - Breadth First and Depth First (for an undirected graph)</a:t>
            </a:r>
          </a:p>
          <a:p>
            <a:pPr lvl="1">
              <a:lnSpc>
                <a:spcPct val="120000"/>
              </a:lnSpc>
            </a:pPr>
            <a:r>
              <a:rPr lang="en-US" dirty="0">
                <a:hlinkClick r:id="rId5"/>
              </a:rPr>
              <a:t>https://www.youtube.com/watch?v=bIA8HEEUxZI</a:t>
            </a:r>
            <a:r>
              <a:rPr lang="en-US" dirty="0"/>
              <a:t> </a:t>
            </a:r>
          </a:p>
        </p:txBody>
      </p:sp>
    </p:spTree>
    <p:extLst>
      <p:ext uri="{BB962C8B-B14F-4D97-AF65-F5344CB8AC3E}">
        <p14:creationId xmlns:p14="http://schemas.microsoft.com/office/powerpoint/2010/main" val="2836115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3"/>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Graph: Formal Definition</a:t>
            </a:r>
            <a:endParaRPr/>
          </a:p>
        </p:txBody>
      </p:sp>
      <p:sp>
        <p:nvSpPr>
          <p:cNvPr id="208" name="Google Shape;208;p23"/>
          <p:cNvSpPr txBox="1">
            <a:spLocks noGrp="1"/>
          </p:cNvSpPr>
          <p:nvPr>
            <p:ph type="body" idx="1"/>
          </p:nvPr>
        </p:nvSpPr>
        <p:spPr>
          <a:xfrm>
            <a:off x="422850" y="1463856"/>
            <a:ext cx="11187300" cy="4978800"/>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0"/>
              </a:spcBef>
              <a:spcAft>
                <a:spcPts val="0"/>
              </a:spcAft>
              <a:buNone/>
            </a:pPr>
            <a:r>
              <a:rPr lang="en-US" sz="2800"/>
              <a:t>A </a:t>
            </a:r>
            <a:r>
              <a:rPr lang="en-US" sz="2800" b="1">
                <a:solidFill>
                  <a:srgbClr val="4C3282"/>
                </a:solidFill>
              </a:rPr>
              <a:t>graph</a:t>
            </a:r>
            <a:r>
              <a:rPr lang="en-US" sz="2800"/>
              <a:t> is defined by a pair of sets G = (V, E) where…</a:t>
            </a:r>
            <a:endParaRPr sz="2800"/>
          </a:p>
          <a:p>
            <a:pPr marL="914400" lvl="0" indent="0" algn="l" rtl="0">
              <a:spcBef>
                <a:spcPts val="400"/>
              </a:spcBef>
              <a:spcAft>
                <a:spcPts val="0"/>
              </a:spcAft>
              <a:buNone/>
            </a:pPr>
            <a:endParaRPr sz="2400"/>
          </a:p>
          <a:p>
            <a:pPr marL="457200" lvl="0" indent="-381000" algn="l" rtl="0">
              <a:spcBef>
                <a:spcPts val="400"/>
              </a:spcBef>
              <a:spcAft>
                <a:spcPts val="0"/>
              </a:spcAft>
              <a:buSzPts val="2400"/>
              <a:buChar char="●"/>
            </a:pPr>
            <a:r>
              <a:rPr lang="en-US" sz="2400"/>
              <a:t>V is a set of </a:t>
            </a:r>
            <a:r>
              <a:rPr lang="en-US" sz="2400" b="1">
                <a:solidFill>
                  <a:srgbClr val="4C3282"/>
                </a:solidFill>
              </a:rPr>
              <a:t>vertices</a:t>
            </a:r>
            <a:endParaRPr sz="1800"/>
          </a:p>
          <a:p>
            <a:pPr marL="914400" lvl="1" indent="-342900" algn="l" rtl="0">
              <a:spcBef>
                <a:spcPts val="0"/>
              </a:spcBef>
              <a:spcAft>
                <a:spcPts val="0"/>
              </a:spcAft>
              <a:buSzPts val="1800"/>
              <a:buChar char="○"/>
            </a:pPr>
            <a:r>
              <a:rPr lang="en-US" sz="1800"/>
              <a:t>A vertex or “node” is a data entity</a:t>
            </a:r>
            <a:endParaRPr sz="1800"/>
          </a:p>
          <a:p>
            <a:pPr marL="914400" lvl="1" indent="-342900" algn="l" rtl="0">
              <a:spcBef>
                <a:spcPts val="0"/>
              </a:spcBef>
              <a:spcAft>
                <a:spcPts val="0"/>
              </a:spcAft>
              <a:buSzPts val="1800"/>
              <a:buChar char="○"/>
            </a:pPr>
            <a:r>
              <a:rPr lang="en-US" sz="2400">
                <a:solidFill>
                  <a:srgbClr val="4C3282"/>
                </a:solidFill>
              </a:rPr>
              <a:t>V = { A, B, C, D, E, F, G, H }</a:t>
            </a:r>
            <a:endParaRPr sz="2400">
              <a:solidFill>
                <a:srgbClr val="4C3282"/>
              </a:solidFill>
            </a:endParaRPr>
          </a:p>
          <a:p>
            <a:pPr marL="0" lvl="0" indent="0" algn="l" rtl="0">
              <a:spcBef>
                <a:spcPts val="600"/>
              </a:spcBef>
              <a:spcAft>
                <a:spcPts val="0"/>
              </a:spcAft>
              <a:buNone/>
            </a:pPr>
            <a:endParaRPr sz="2400">
              <a:solidFill>
                <a:srgbClr val="4C3282"/>
              </a:solidFill>
            </a:endParaRPr>
          </a:p>
          <a:p>
            <a:pPr marL="457200" lvl="0" indent="-381000" algn="l" rtl="0">
              <a:spcBef>
                <a:spcPts val="600"/>
              </a:spcBef>
              <a:spcAft>
                <a:spcPts val="0"/>
              </a:spcAft>
              <a:buClr>
                <a:srgbClr val="4C3283"/>
              </a:buClr>
              <a:buSzPts val="2400"/>
              <a:buFont typeface="Quattrocento Sans"/>
              <a:buChar char="●"/>
            </a:pPr>
            <a:r>
              <a:rPr lang="en-US" sz="2400"/>
              <a:t>E is a set of </a:t>
            </a:r>
            <a:r>
              <a:rPr lang="en-US" sz="2400" b="1">
                <a:solidFill>
                  <a:srgbClr val="4C3282"/>
                </a:solidFill>
              </a:rPr>
              <a:t>edges</a:t>
            </a:r>
            <a:r>
              <a:rPr lang="en-US" sz="2400"/>
              <a:t> </a:t>
            </a:r>
            <a:endParaRPr sz="1800"/>
          </a:p>
          <a:p>
            <a:pPr marL="914400" lvl="1" indent="-342900" algn="l" rtl="0">
              <a:spcBef>
                <a:spcPts val="600"/>
              </a:spcBef>
              <a:spcAft>
                <a:spcPts val="0"/>
              </a:spcAft>
              <a:buSzPts val="1800"/>
              <a:buChar char="○"/>
            </a:pPr>
            <a:r>
              <a:rPr lang="en-US" sz="1800"/>
              <a:t>An edge is a connection between two vertices</a:t>
            </a:r>
            <a:endParaRPr sz="1400">
              <a:latin typeface="Arial"/>
              <a:ea typeface="Arial"/>
              <a:cs typeface="Arial"/>
              <a:sym typeface="Arial"/>
            </a:endParaRPr>
          </a:p>
          <a:p>
            <a:pPr marL="914400" lvl="1" indent="-342900" algn="l" rtl="0">
              <a:spcBef>
                <a:spcPts val="600"/>
              </a:spcBef>
              <a:spcAft>
                <a:spcPts val="0"/>
              </a:spcAft>
              <a:buSzPts val="1800"/>
              <a:buChar char="○"/>
            </a:pPr>
            <a:r>
              <a:rPr lang="en-US" sz="2400">
                <a:solidFill>
                  <a:srgbClr val="B6A479"/>
                </a:solidFill>
              </a:rPr>
              <a:t>E = { (A, B), (A, C), (A, D), (A, H), </a:t>
            </a:r>
            <a:endParaRPr sz="2400">
              <a:solidFill>
                <a:srgbClr val="B6A479"/>
              </a:solidFill>
            </a:endParaRPr>
          </a:p>
          <a:p>
            <a:pPr marL="914400" lvl="0" indent="0" algn="l" rtl="0">
              <a:spcBef>
                <a:spcPts val="600"/>
              </a:spcBef>
              <a:spcAft>
                <a:spcPts val="0"/>
              </a:spcAft>
              <a:buNone/>
            </a:pPr>
            <a:r>
              <a:rPr lang="en-US" sz="2400">
                <a:solidFill>
                  <a:srgbClr val="B6A479"/>
                </a:solidFill>
              </a:rPr>
              <a:t>(C, B), (B, D), (D, E), (D, F),</a:t>
            </a:r>
            <a:r>
              <a:rPr lang="en-US" sz="1400">
                <a:latin typeface="Arial"/>
                <a:ea typeface="Arial"/>
                <a:cs typeface="Arial"/>
                <a:sym typeface="Arial"/>
              </a:rPr>
              <a:t> </a:t>
            </a:r>
            <a:endParaRPr sz="1400">
              <a:latin typeface="Arial"/>
              <a:ea typeface="Arial"/>
              <a:cs typeface="Arial"/>
              <a:sym typeface="Arial"/>
            </a:endParaRPr>
          </a:p>
          <a:p>
            <a:pPr marL="914400" lvl="0" indent="0" algn="l" rtl="0">
              <a:spcBef>
                <a:spcPts val="600"/>
              </a:spcBef>
              <a:spcAft>
                <a:spcPts val="0"/>
              </a:spcAft>
              <a:buNone/>
            </a:pPr>
            <a:r>
              <a:rPr lang="en-US" sz="2400">
                <a:solidFill>
                  <a:srgbClr val="B6A479"/>
                </a:solidFill>
              </a:rPr>
              <a:t>(F, G), (G, H)}</a:t>
            </a:r>
            <a:endParaRPr sz="2400">
              <a:solidFill>
                <a:srgbClr val="4C3282"/>
              </a:solidFill>
            </a:endParaRPr>
          </a:p>
          <a:p>
            <a:pPr marL="0" lvl="0" indent="0" algn="l" rtl="0">
              <a:lnSpc>
                <a:spcPct val="90000"/>
              </a:lnSpc>
              <a:spcBef>
                <a:spcPts val="0"/>
              </a:spcBef>
              <a:spcAft>
                <a:spcPts val="0"/>
              </a:spcAft>
              <a:buNone/>
            </a:pPr>
            <a:endParaRPr sz="2800"/>
          </a:p>
          <a:p>
            <a:pPr marL="0" lvl="0" indent="0" algn="l" rtl="0">
              <a:lnSpc>
                <a:spcPct val="90000"/>
              </a:lnSpc>
              <a:spcBef>
                <a:spcPts val="0"/>
              </a:spcBef>
              <a:spcAft>
                <a:spcPts val="0"/>
              </a:spcAft>
              <a:buNone/>
            </a:pPr>
            <a:endParaRPr sz="2800"/>
          </a:p>
        </p:txBody>
      </p:sp>
      <p:grpSp>
        <p:nvGrpSpPr>
          <p:cNvPr id="209" name="Google Shape;209;p23"/>
          <p:cNvGrpSpPr/>
          <p:nvPr/>
        </p:nvGrpSpPr>
        <p:grpSpPr>
          <a:xfrm>
            <a:off x="8340267" y="1252191"/>
            <a:ext cx="3734950" cy="4896139"/>
            <a:chOff x="8368643" y="587830"/>
            <a:chExt cx="3734950" cy="4896139"/>
          </a:xfrm>
        </p:grpSpPr>
        <p:grpSp>
          <p:nvGrpSpPr>
            <p:cNvPr id="210" name="Google Shape;210;p23"/>
            <p:cNvGrpSpPr/>
            <p:nvPr/>
          </p:nvGrpSpPr>
          <p:grpSpPr>
            <a:xfrm>
              <a:off x="10567163" y="2985184"/>
              <a:ext cx="690113" cy="690113"/>
              <a:chOff x="8951148" y="4676944"/>
              <a:chExt cx="690113" cy="690113"/>
            </a:xfrm>
          </p:grpSpPr>
          <p:sp>
            <p:nvSpPr>
              <p:cNvPr id="211" name="Google Shape;211;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12" name="Google Shape;212;p23"/>
              <p:cNvSpPr txBox="1"/>
              <p:nvPr/>
            </p:nvSpPr>
            <p:spPr>
              <a:xfrm>
                <a:off x="9130133" y="48373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grpSp>
          <p:nvGrpSpPr>
            <p:cNvPr id="213" name="Google Shape;213;p23"/>
            <p:cNvGrpSpPr/>
            <p:nvPr/>
          </p:nvGrpSpPr>
          <p:grpSpPr>
            <a:xfrm>
              <a:off x="10303324" y="4457870"/>
              <a:ext cx="690113" cy="690113"/>
              <a:chOff x="8951148" y="4676944"/>
              <a:chExt cx="690113" cy="690113"/>
            </a:xfrm>
          </p:grpSpPr>
          <p:sp>
            <p:nvSpPr>
              <p:cNvPr id="214" name="Google Shape;214;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15" name="Google Shape;215;p23"/>
              <p:cNvSpPr txBox="1"/>
              <p:nvPr/>
            </p:nvSpPr>
            <p:spPr>
              <a:xfrm>
                <a:off x="9130133" y="4837334"/>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grpSp>
        <p:grpSp>
          <p:nvGrpSpPr>
            <p:cNvPr id="216" name="Google Shape;216;p23"/>
            <p:cNvGrpSpPr/>
            <p:nvPr/>
          </p:nvGrpSpPr>
          <p:grpSpPr>
            <a:xfrm>
              <a:off x="11413480" y="3683042"/>
              <a:ext cx="690113" cy="690113"/>
              <a:chOff x="8951148" y="4676944"/>
              <a:chExt cx="690113" cy="690113"/>
            </a:xfrm>
          </p:grpSpPr>
          <p:sp>
            <p:nvSpPr>
              <p:cNvPr id="217" name="Google Shape;217;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18" name="Google Shape;218;p23"/>
              <p:cNvSpPr txBox="1"/>
              <p:nvPr/>
            </p:nvSpPr>
            <p:spPr>
              <a:xfrm>
                <a:off x="9130133" y="48373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grpSp>
          <p:nvGrpSpPr>
            <p:cNvPr id="219" name="Google Shape;219;p23"/>
            <p:cNvGrpSpPr/>
            <p:nvPr/>
          </p:nvGrpSpPr>
          <p:grpSpPr>
            <a:xfrm>
              <a:off x="9020865" y="3621971"/>
              <a:ext cx="690113" cy="690113"/>
              <a:chOff x="8951148" y="4676944"/>
              <a:chExt cx="690113" cy="690113"/>
            </a:xfrm>
          </p:grpSpPr>
          <p:sp>
            <p:nvSpPr>
              <p:cNvPr id="220" name="Google Shape;220;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21" name="Google Shape;221;p23"/>
              <p:cNvSpPr txBox="1"/>
              <p:nvPr/>
            </p:nvSpPr>
            <p:spPr>
              <a:xfrm>
                <a:off x="9130133" y="4837334"/>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grpSp>
          <p:nvGrpSpPr>
            <p:cNvPr id="222" name="Google Shape;222;p23"/>
            <p:cNvGrpSpPr/>
            <p:nvPr/>
          </p:nvGrpSpPr>
          <p:grpSpPr>
            <a:xfrm>
              <a:off x="8447744" y="4793856"/>
              <a:ext cx="690113" cy="690113"/>
              <a:chOff x="8951148" y="4676944"/>
              <a:chExt cx="690113" cy="690113"/>
            </a:xfrm>
          </p:grpSpPr>
          <p:sp>
            <p:nvSpPr>
              <p:cNvPr id="223" name="Google Shape;223;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24" name="Google Shape;224;p23"/>
              <p:cNvSpPr txBox="1"/>
              <p:nvPr/>
            </p:nvSpPr>
            <p:spPr>
              <a:xfrm>
                <a:off x="9130133" y="4837334"/>
                <a:ext cx="30008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E</a:t>
                </a:r>
                <a:endParaRPr/>
              </a:p>
            </p:txBody>
          </p:sp>
        </p:grpSp>
        <p:grpSp>
          <p:nvGrpSpPr>
            <p:cNvPr id="225" name="Google Shape;225;p23"/>
            <p:cNvGrpSpPr/>
            <p:nvPr/>
          </p:nvGrpSpPr>
          <p:grpSpPr>
            <a:xfrm>
              <a:off x="8368643" y="2064144"/>
              <a:ext cx="690113" cy="690113"/>
              <a:chOff x="8951148" y="4676944"/>
              <a:chExt cx="690113" cy="690113"/>
            </a:xfrm>
          </p:grpSpPr>
          <p:sp>
            <p:nvSpPr>
              <p:cNvPr id="226" name="Google Shape;226;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27" name="Google Shape;227;p23"/>
              <p:cNvSpPr txBox="1"/>
              <p:nvPr/>
            </p:nvSpPr>
            <p:spPr>
              <a:xfrm>
                <a:off x="9130133" y="4837334"/>
                <a:ext cx="2952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F</a:t>
                </a:r>
                <a:endParaRPr/>
              </a:p>
            </p:txBody>
          </p:sp>
        </p:grpSp>
        <p:grpSp>
          <p:nvGrpSpPr>
            <p:cNvPr id="228" name="Google Shape;228;p23"/>
            <p:cNvGrpSpPr/>
            <p:nvPr/>
          </p:nvGrpSpPr>
          <p:grpSpPr>
            <a:xfrm>
              <a:off x="9137857" y="587830"/>
              <a:ext cx="690113" cy="690113"/>
              <a:chOff x="8951148" y="4676944"/>
              <a:chExt cx="690113" cy="690113"/>
            </a:xfrm>
          </p:grpSpPr>
          <p:sp>
            <p:nvSpPr>
              <p:cNvPr id="229" name="Google Shape;229;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30" name="Google Shape;230;p23"/>
              <p:cNvSpPr txBox="1"/>
              <p:nvPr/>
            </p:nvSpPr>
            <p:spPr>
              <a:xfrm>
                <a:off x="9130133" y="4837334"/>
                <a:ext cx="34015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G</a:t>
                </a:r>
                <a:endParaRPr/>
              </a:p>
            </p:txBody>
          </p:sp>
        </p:grpSp>
        <p:grpSp>
          <p:nvGrpSpPr>
            <p:cNvPr id="231" name="Google Shape;231;p23"/>
            <p:cNvGrpSpPr/>
            <p:nvPr/>
          </p:nvGrpSpPr>
          <p:grpSpPr>
            <a:xfrm>
              <a:off x="10413861" y="1277943"/>
              <a:ext cx="690113" cy="690113"/>
              <a:chOff x="8951148" y="4676944"/>
              <a:chExt cx="690113" cy="690113"/>
            </a:xfrm>
          </p:grpSpPr>
          <p:sp>
            <p:nvSpPr>
              <p:cNvPr id="232" name="Google Shape;232;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33" name="Google Shape;233;p23"/>
              <p:cNvSpPr txBox="1"/>
              <p:nvPr/>
            </p:nvSpPr>
            <p:spPr>
              <a:xfrm>
                <a:off x="9130133" y="4837334"/>
                <a:ext cx="34496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H</a:t>
                </a:r>
                <a:endParaRPr/>
              </a:p>
            </p:txBody>
          </p:sp>
        </p:grpSp>
        <p:cxnSp>
          <p:nvCxnSpPr>
            <p:cNvPr id="234" name="Google Shape;234;p23"/>
            <p:cNvCxnSpPr>
              <a:stCxn id="229" idx="6"/>
              <a:endCxn id="232" idx="1"/>
            </p:cNvCxnSpPr>
            <p:nvPr/>
          </p:nvCxnSpPr>
          <p:spPr>
            <a:xfrm>
              <a:off x="9827970" y="932887"/>
              <a:ext cx="687000" cy="446100"/>
            </a:xfrm>
            <a:prstGeom prst="straightConnector1">
              <a:avLst/>
            </a:prstGeom>
            <a:noFill/>
            <a:ln w="28575" cap="flat" cmpd="sng">
              <a:solidFill>
                <a:srgbClr val="B6A479"/>
              </a:solidFill>
              <a:prstDash val="solid"/>
              <a:round/>
              <a:headEnd type="none" w="sm" len="sm"/>
              <a:tailEnd type="none" w="sm" len="sm"/>
            </a:ln>
          </p:spPr>
        </p:cxnSp>
        <p:cxnSp>
          <p:nvCxnSpPr>
            <p:cNvPr id="235" name="Google Shape;235;p23"/>
            <p:cNvCxnSpPr>
              <a:stCxn id="229" idx="3"/>
              <a:endCxn id="226" idx="0"/>
            </p:cNvCxnSpPr>
            <p:nvPr/>
          </p:nvCxnSpPr>
          <p:spPr>
            <a:xfrm flipH="1">
              <a:off x="8713622" y="1176878"/>
              <a:ext cx="525300" cy="887400"/>
            </a:xfrm>
            <a:prstGeom prst="straightConnector1">
              <a:avLst/>
            </a:prstGeom>
            <a:noFill/>
            <a:ln w="28575" cap="flat" cmpd="sng">
              <a:solidFill>
                <a:srgbClr val="B6A479"/>
              </a:solidFill>
              <a:prstDash val="solid"/>
              <a:round/>
              <a:headEnd type="none" w="sm" len="sm"/>
              <a:tailEnd type="none" w="sm" len="sm"/>
            </a:ln>
          </p:spPr>
        </p:cxnSp>
        <p:cxnSp>
          <p:nvCxnSpPr>
            <p:cNvPr id="236" name="Google Shape;236;p23"/>
            <p:cNvCxnSpPr>
              <a:stCxn id="226" idx="4"/>
              <a:endCxn id="220" idx="1"/>
            </p:cNvCxnSpPr>
            <p:nvPr/>
          </p:nvCxnSpPr>
          <p:spPr>
            <a:xfrm>
              <a:off x="8713700" y="2754257"/>
              <a:ext cx="408300" cy="968700"/>
            </a:xfrm>
            <a:prstGeom prst="straightConnector1">
              <a:avLst/>
            </a:prstGeom>
            <a:noFill/>
            <a:ln w="28575" cap="flat" cmpd="sng">
              <a:solidFill>
                <a:srgbClr val="B6A479"/>
              </a:solidFill>
              <a:prstDash val="solid"/>
              <a:round/>
              <a:headEnd type="none" w="sm" len="sm"/>
              <a:tailEnd type="none" w="sm" len="sm"/>
            </a:ln>
          </p:spPr>
        </p:cxnSp>
        <p:cxnSp>
          <p:nvCxnSpPr>
            <p:cNvPr id="237" name="Google Shape;237;p23"/>
            <p:cNvCxnSpPr>
              <a:stCxn id="220" idx="4"/>
              <a:endCxn id="223" idx="7"/>
            </p:cNvCxnSpPr>
            <p:nvPr/>
          </p:nvCxnSpPr>
          <p:spPr>
            <a:xfrm flipH="1">
              <a:off x="9036822" y="4312084"/>
              <a:ext cx="329100" cy="582900"/>
            </a:xfrm>
            <a:prstGeom prst="straightConnector1">
              <a:avLst/>
            </a:prstGeom>
            <a:noFill/>
            <a:ln w="28575" cap="flat" cmpd="sng">
              <a:solidFill>
                <a:srgbClr val="B6A479"/>
              </a:solidFill>
              <a:prstDash val="solid"/>
              <a:round/>
              <a:headEnd type="none" w="sm" len="sm"/>
              <a:tailEnd type="none" w="sm" len="sm"/>
            </a:ln>
          </p:spPr>
        </p:cxnSp>
        <p:cxnSp>
          <p:nvCxnSpPr>
            <p:cNvPr id="238" name="Google Shape;238;p23"/>
            <p:cNvCxnSpPr>
              <a:stCxn id="232" idx="4"/>
              <a:endCxn id="211" idx="0"/>
            </p:cNvCxnSpPr>
            <p:nvPr/>
          </p:nvCxnSpPr>
          <p:spPr>
            <a:xfrm>
              <a:off x="10758918" y="1968056"/>
              <a:ext cx="153300" cy="1017000"/>
            </a:xfrm>
            <a:prstGeom prst="straightConnector1">
              <a:avLst/>
            </a:prstGeom>
            <a:noFill/>
            <a:ln w="28575" cap="flat" cmpd="sng">
              <a:solidFill>
                <a:srgbClr val="B6A479"/>
              </a:solidFill>
              <a:prstDash val="solid"/>
              <a:round/>
              <a:headEnd type="none" w="sm" len="sm"/>
              <a:tailEnd type="none" w="sm" len="sm"/>
            </a:ln>
          </p:spPr>
        </p:cxnSp>
        <p:cxnSp>
          <p:nvCxnSpPr>
            <p:cNvPr id="239" name="Google Shape;239;p23"/>
            <p:cNvCxnSpPr>
              <a:stCxn id="211" idx="2"/>
              <a:endCxn id="220" idx="7"/>
            </p:cNvCxnSpPr>
            <p:nvPr/>
          </p:nvCxnSpPr>
          <p:spPr>
            <a:xfrm flipH="1">
              <a:off x="9609863" y="3330241"/>
              <a:ext cx="957300" cy="392700"/>
            </a:xfrm>
            <a:prstGeom prst="straightConnector1">
              <a:avLst/>
            </a:prstGeom>
            <a:noFill/>
            <a:ln w="28575" cap="flat" cmpd="sng">
              <a:solidFill>
                <a:srgbClr val="B6A479"/>
              </a:solidFill>
              <a:prstDash val="solid"/>
              <a:round/>
              <a:headEnd type="none" w="sm" len="sm"/>
              <a:tailEnd type="none" w="sm" len="sm"/>
            </a:ln>
          </p:spPr>
        </p:cxnSp>
        <p:cxnSp>
          <p:nvCxnSpPr>
            <p:cNvPr id="240" name="Google Shape;240;p23"/>
            <p:cNvCxnSpPr>
              <a:stCxn id="211" idx="4"/>
              <a:endCxn id="214" idx="0"/>
            </p:cNvCxnSpPr>
            <p:nvPr/>
          </p:nvCxnSpPr>
          <p:spPr>
            <a:xfrm flipH="1">
              <a:off x="10648520" y="3675297"/>
              <a:ext cx="263700" cy="782700"/>
            </a:xfrm>
            <a:prstGeom prst="straightConnector1">
              <a:avLst/>
            </a:prstGeom>
            <a:noFill/>
            <a:ln w="19050" cap="flat" cmpd="sng">
              <a:solidFill>
                <a:srgbClr val="B6A479"/>
              </a:solidFill>
              <a:prstDash val="solid"/>
              <a:round/>
              <a:headEnd type="none" w="sm" len="sm"/>
              <a:tailEnd type="none" w="sm" len="sm"/>
            </a:ln>
          </p:spPr>
        </p:cxnSp>
        <p:cxnSp>
          <p:nvCxnSpPr>
            <p:cNvPr id="241" name="Google Shape;241;p23"/>
            <p:cNvCxnSpPr>
              <a:stCxn id="220" idx="5"/>
              <a:endCxn id="214" idx="1"/>
            </p:cNvCxnSpPr>
            <p:nvPr/>
          </p:nvCxnSpPr>
          <p:spPr>
            <a:xfrm>
              <a:off x="9609913" y="4211019"/>
              <a:ext cx="794400" cy="348000"/>
            </a:xfrm>
            <a:prstGeom prst="straightConnector1">
              <a:avLst/>
            </a:prstGeom>
            <a:noFill/>
            <a:ln w="28575" cap="flat" cmpd="sng">
              <a:solidFill>
                <a:srgbClr val="B6A479"/>
              </a:solidFill>
              <a:prstDash val="solid"/>
              <a:round/>
              <a:headEnd type="none" w="sm" len="sm"/>
              <a:tailEnd type="none" w="sm" len="sm"/>
            </a:ln>
          </p:spPr>
        </p:cxnSp>
        <p:cxnSp>
          <p:nvCxnSpPr>
            <p:cNvPr id="242" name="Google Shape;242;p23"/>
            <p:cNvCxnSpPr>
              <a:stCxn id="217" idx="3"/>
              <a:endCxn id="214" idx="7"/>
            </p:cNvCxnSpPr>
            <p:nvPr/>
          </p:nvCxnSpPr>
          <p:spPr>
            <a:xfrm flipH="1">
              <a:off x="10892345" y="4272090"/>
              <a:ext cx="622200" cy="286800"/>
            </a:xfrm>
            <a:prstGeom prst="straightConnector1">
              <a:avLst/>
            </a:prstGeom>
            <a:noFill/>
            <a:ln w="19050" cap="flat" cmpd="sng">
              <a:solidFill>
                <a:srgbClr val="B6A479"/>
              </a:solidFill>
              <a:prstDash val="solid"/>
              <a:round/>
              <a:headEnd type="none" w="sm" len="sm"/>
              <a:tailEnd type="none" w="sm" len="sm"/>
            </a:ln>
          </p:spPr>
        </p:cxnSp>
        <p:cxnSp>
          <p:nvCxnSpPr>
            <p:cNvPr id="243" name="Google Shape;243;p23"/>
            <p:cNvCxnSpPr>
              <a:stCxn id="211" idx="5"/>
              <a:endCxn id="217" idx="1"/>
            </p:cNvCxnSpPr>
            <p:nvPr/>
          </p:nvCxnSpPr>
          <p:spPr>
            <a:xfrm>
              <a:off x="11156211" y="3574232"/>
              <a:ext cx="358200" cy="210000"/>
            </a:xfrm>
            <a:prstGeom prst="straightConnector1">
              <a:avLst/>
            </a:prstGeom>
            <a:noFill/>
            <a:ln w="28575" cap="flat" cmpd="sng">
              <a:solidFill>
                <a:srgbClr val="B6A479"/>
              </a:solidFill>
              <a:prstDash val="solid"/>
              <a:round/>
              <a:headEnd type="none" w="sm" len="sm"/>
              <a:tailEnd type="none" w="sm" len="sm"/>
            </a:ln>
          </p:spPr>
        </p:cxn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44"/>
          <p:cNvSpPr txBox="1"/>
          <p:nvPr/>
        </p:nvSpPr>
        <p:spPr>
          <a:xfrm>
            <a:off x="1870000" y="2148850"/>
            <a:ext cx="7257600" cy="2824500"/>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600"/>
              </a:spcBef>
              <a:spcAft>
                <a:spcPts val="0"/>
              </a:spcAft>
              <a:buNone/>
            </a:pPr>
            <a:r>
              <a:rPr lang="en-US" sz="3500">
                <a:solidFill>
                  <a:srgbClr val="888888"/>
                </a:solidFill>
                <a:highlight>
                  <a:srgbClr val="FFFFFF"/>
                </a:highlight>
                <a:latin typeface="Quattrocento Sans"/>
                <a:ea typeface="Quattrocento Sans"/>
                <a:cs typeface="Quattrocento Sans"/>
                <a:sym typeface="Quattrocento Sans"/>
              </a:rPr>
              <a:t>Graph Traversals</a:t>
            </a:r>
            <a:endParaRPr sz="3500">
              <a:solidFill>
                <a:srgbClr val="888888"/>
              </a:solidFill>
              <a:highlight>
                <a:srgbClr val="FFFFFF"/>
              </a:highlight>
              <a:latin typeface="Quattrocento Sans"/>
              <a:ea typeface="Quattrocento Sans"/>
              <a:cs typeface="Quattrocento Sans"/>
              <a:sym typeface="Quattrocento Sans"/>
            </a:endParaRPr>
          </a:p>
          <a:p>
            <a:pPr marL="0" lvl="0" indent="0" algn="l" rtl="0">
              <a:lnSpc>
                <a:spcPct val="90000"/>
              </a:lnSpc>
              <a:spcBef>
                <a:spcPts val="600"/>
              </a:spcBef>
              <a:spcAft>
                <a:spcPts val="0"/>
              </a:spcAft>
              <a:buNone/>
            </a:pPr>
            <a:r>
              <a:rPr lang="en-US" sz="3500">
                <a:solidFill>
                  <a:srgbClr val="888888"/>
                </a:solidFill>
                <a:highlight>
                  <a:srgbClr val="FFFFFF"/>
                </a:highlight>
                <a:latin typeface="Quattrocento Sans"/>
                <a:ea typeface="Quattrocento Sans"/>
                <a:cs typeface="Quattrocento Sans"/>
                <a:sym typeface="Quattrocento Sans"/>
              </a:rPr>
              <a:t>Topological Sort</a:t>
            </a:r>
            <a:endParaRPr sz="3500">
              <a:solidFill>
                <a:srgbClr val="888888"/>
              </a:solidFill>
              <a:highlight>
                <a:srgbClr val="FFFFFF"/>
              </a:highlight>
              <a:latin typeface="Quattrocento Sans"/>
              <a:ea typeface="Quattrocento Sans"/>
              <a:cs typeface="Quattrocento Sans"/>
              <a:sym typeface="Quattrocento Sans"/>
            </a:endParaRPr>
          </a:p>
          <a:p>
            <a:pPr marL="0" lvl="0" indent="0" algn="l" rtl="0">
              <a:lnSpc>
                <a:spcPct val="90000"/>
              </a:lnSpc>
              <a:spcBef>
                <a:spcPts val="600"/>
              </a:spcBef>
              <a:spcAft>
                <a:spcPts val="0"/>
              </a:spcAft>
              <a:buNone/>
            </a:pPr>
            <a:r>
              <a:rPr lang="en-US" sz="3500">
                <a:solidFill>
                  <a:schemeClr val="dk1"/>
                </a:solidFill>
                <a:highlight>
                  <a:srgbClr val="FFFFFF"/>
                </a:highlight>
                <a:latin typeface="Quattrocento Sans"/>
                <a:ea typeface="Quattrocento Sans"/>
                <a:cs typeface="Quattrocento Sans"/>
                <a:sym typeface="Quattrocento Sans"/>
              </a:rPr>
              <a:t>Shortest Path</a:t>
            </a:r>
            <a:endParaRPr sz="3500">
              <a:solidFill>
                <a:schemeClr val="dk1"/>
              </a:solidFill>
              <a:highlight>
                <a:srgbClr val="FFFFFF"/>
              </a:highlight>
              <a:latin typeface="Quattrocento Sans"/>
              <a:ea typeface="Quattrocento Sans"/>
              <a:cs typeface="Quattrocento Sans"/>
              <a:sym typeface="Quattrocento Sans"/>
            </a:endParaRPr>
          </a:p>
          <a:p>
            <a:pPr marL="0" lvl="0" indent="0" algn="l" rtl="0">
              <a:lnSpc>
                <a:spcPct val="90000"/>
              </a:lnSpc>
              <a:spcBef>
                <a:spcPts val="600"/>
              </a:spcBef>
              <a:spcAft>
                <a:spcPts val="0"/>
              </a:spcAft>
              <a:buNone/>
            </a:pPr>
            <a:endParaRPr sz="3500">
              <a:solidFill>
                <a:srgbClr val="888888"/>
              </a:solidFill>
              <a:highlight>
                <a:srgbClr val="FFFFFF"/>
              </a:highlight>
              <a:latin typeface="Quattrocento Sans"/>
              <a:ea typeface="Quattrocento Sans"/>
              <a:cs typeface="Quattrocento Sans"/>
              <a:sym typeface="Quattrocento Sans"/>
            </a:endParaRPr>
          </a:p>
          <a:p>
            <a:pPr marL="0" lvl="0" indent="0" algn="l" rtl="0">
              <a:lnSpc>
                <a:spcPct val="90000"/>
              </a:lnSpc>
              <a:spcBef>
                <a:spcPts val="600"/>
              </a:spcBef>
              <a:spcAft>
                <a:spcPts val="0"/>
              </a:spcAft>
              <a:buNone/>
            </a:pPr>
            <a:endParaRPr sz="3500">
              <a:solidFill>
                <a:srgbClr val="888888"/>
              </a:solidFill>
              <a:highlight>
                <a:srgbClr val="FFFFFF"/>
              </a:highlight>
              <a:latin typeface="Quattrocento Sans"/>
              <a:ea typeface="Quattrocento Sans"/>
              <a:cs typeface="Quattrocento Sans"/>
              <a:sym typeface="Quattrocento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45"/>
          <p:cNvSpPr txBox="1">
            <a:spLocks noGrp="1"/>
          </p:cNvSpPr>
          <p:nvPr>
            <p:ph type="title"/>
          </p:nvPr>
        </p:nvSpPr>
        <p:spPr>
          <a:xfrm>
            <a:off x="838200" y="301725"/>
            <a:ext cx="10515600" cy="762635"/>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The Shortest Path Problem</a:t>
            </a:r>
            <a:endParaRPr/>
          </a:p>
        </p:txBody>
      </p:sp>
      <p:grpSp>
        <p:nvGrpSpPr>
          <p:cNvPr id="784" name="Google Shape;784;p45"/>
          <p:cNvGrpSpPr/>
          <p:nvPr/>
        </p:nvGrpSpPr>
        <p:grpSpPr>
          <a:xfrm>
            <a:off x="838200" y="1385698"/>
            <a:ext cx="4697923" cy="1750843"/>
            <a:chOff x="1200498" y="1542028"/>
            <a:chExt cx="4815900" cy="1544861"/>
          </a:xfrm>
        </p:grpSpPr>
        <p:sp>
          <p:nvSpPr>
            <p:cNvPr id="785" name="Google Shape;785;p45"/>
            <p:cNvSpPr/>
            <p:nvPr/>
          </p:nvSpPr>
          <p:spPr>
            <a:xfrm>
              <a:off x="1200498" y="1542028"/>
              <a:ext cx="4815838" cy="1544861"/>
            </a:xfrm>
            <a:prstGeom prst="rect">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786" name="Google Shape;786;p45"/>
            <p:cNvSpPr/>
            <p:nvPr/>
          </p:nvSpPr>
          <p:spPr>
            <a:xfrm>
              <a:off x="1200498" y="1546719"/>
              <a:ext cx="4815838" cy="482356"/>
            </a:xfrm>
            <a:prstGeom prst="rect">
              <a:avLst/>
            </a:prstGeom>
            <a:solidFill>
              <a:srgbClr val="4C328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chemeClr val="lt1"/>
                  </a:solidFill>
                  <a:latin typeface="Quattrocento Sans"/>
                  <a:ea typeface="Quattrocento Sans"/>
                  <a:cs typeface="Quattrocento Sans"/>
                  <a:sym typeface="Quattrocento Sans"/>
                </a:rPr>
                <a:t>(Unweighted) Shortest Path Problem</a:t>
              </a:r>
              <a:endParaRPr/>
            </a:p>
          </p:txBody>
        </p:sp>
        <p:sp>
          <p:nvSpPr>
            <p:cNvPr id="787" name="Google Shape;787;p45"/>
            <p:cNvSpPr/>
            <p:nvPr/>
          </p:nvSpPr>
          <p:spPr>
            <a:xfrm>
              <a:off x="1200498" y="2116595"/>
              <a:ext cx="4815900" cy="896100"/>
            </a:xfrm>
            <a:prstGeom prst="rect">
              <a:avLst/>
            </a:prstGeom>
            <a:solidFill>
              <a:srgbClr val="A48DD3"/>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Given source vertex </a:t>
              </a:r>
              <a:r>
                <a:rPr lang="en-US" sz="1900" b="1">
                  <a:solidFill>
                    <a:schemeClr val="lt1"/>
                  </a:solidFill>
                  <a:latin typeface="Quattrocento Sans"/>
                  <a:ea typeface="Quattrocento Sans"/>
                  <a:cs typeface="Quattrocento Sans"/>
                  <a:sym typeface="Quattrocento Sans"/>
                </a:rPr>
                <a:t>s</a:t>
              </a:r>
              <a:r>
                <a:rPr lang="en-US" sz="1900">
                  <a:solidFill>
                    <a:schemeClr val="lt1"/>
                  </a:solidFill>
                  <a:latin typeface="Quattrocento Sans"/>
                  <a:ea typeface="Quattrocento Sans"/>
                  <a:cs typeface="Quattrocento Sans"/>
                  <a:sym typeface="Quattrocento Sans"/>
                </a:rPr>
                <a:t> and a target vertex </a:t>
              </a:r>
              <a:r>
                <a:rPr lang="en-US" sz="1900" b="1">
                  <a:solidFill>
                    <a:schemeClr val="lt1"/>
                  </a:solidFill>
                  <a:latin typeface="Quattrocento Sans"/>
                  <a:ea typeface="Quattrocento Sans"/>
                  <a:cs typeface="Quattrocento Sans"/>
                  <a:sym typeface="Quattrocento Sans"/>
                </a:rPr>
                <a:t>t</a:t>
              </a:r>
              <a:r>
                <a:rPr lang="en-US" sz="1900">
                  <a:solidFill>
                    <a:schemeClr val="lt1"/>
                  </a:solidFill>
                  <a:latin typeface="Quattrocento Sans"/>
                  <a:ea typeface="Quattrocento Sans"/>
                  <a:cs typeface="Quattrocento Sans"/>
                  <a:sym typeface="Quattrocento Sans"/>
                </a:rPr>
                <a:t>, how long is the shortest path from </a:t>
              </a:r>
              <a:r>
                <a:rPr lang="en-US" sz="1900" b="1">
                  <a:solidFill>
                    <a:schemeClr val="lt1"/>
                  </a:solidFill>
                  <a:latin typeface="Quattrocento Sans"/>
                  <a:ea typeface="Quattrocento Sans"/>
                  <a:cs typeface="Quattrocento Sans"/>
                  <a:sym typeface="Quattrocento Sans"/>
                </a:rPr>
                <a:t>s</a:t>
              </a:r>
              <a:r>
                <a:rPr lang="en-US" sz="1900">
                  <a:solidFill>
                    <a:schemeClr val="lt1"/>
                  </a:solidFill>
                  <a:latin typeface="Quattrocento Sans"/>
                  <a:ea typeface="Quattrocento Sans"/>
                  <a:cs typeface="Quattrocento Sans"/>
                  <a:sym typeface="Quattrocento Sans"/>
                </a:rPr>
                <a:t> to</a:t>
              </a:r>
              <a:r>
                <a:rPr lang="en-US" sz="1900" b="1">
                  <a:solidFill>
                    <a:schemeClr val="lt1"/>
                  </a:solidFill>
                  <a:latin typeface="Quattrocento Sans"/>
                  <a:ea typeface="Quattrocento Sans"/>
                  <a:cs typeface="Quattrocento Sans"/>
                  <a:sym typeface="Quattrocento Sans"/>
                </a:rPr>
                <a:t> t</a:t>
              </a:r>
              <a:r>
                <a:rPr lang="en-US" sz="1900">
                  <a:solidFill>
                    <a:schemeClr val="lt1"/>
                  </a:solidFill>
                  <a:latin typeface="Quattrocento Sans"/>
                  <a:ea typeface="Quattrocento Sans"/>
                  <a:cs typeface="Quattrocento Sans"/>
                  <a:sym typeface="Quattrocento Sans"/>
                </a:rPr>
                <a:t>? What edges makeup that path?</a:t>
              </a:r>
              <a:endParaRPr sz="1300"/>
            </a:p>
          </p:txBody>
        </p:sp>
      </p:grpSp>
      <p:sp>
        <p:nvSpPr>
          <p:cNvPr id="788" name="Google Shape;788;p45"/>
          <p:cNvSpPr txBox="1">
            <a:spLocks noGrp="1"/>
          </p:cNvSpPr>
          <p:nvPr>
            <p:ph type="body" idx="1"/>
          </p:nvPr>
        </p:nvSpPr>
        <p:spPr>
          <a:xfrm>
            <a:off x="719009" y="3586620"/>
            <a:ext cx="4817054" cy="2213265"/>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sz="2400"/>
              <a:t>This is a little harder, but still totally doable! We just need a way to keep track of how far each node is from the start.</a:t>
            </a:r>
            <a:endParaRPr/>
          </a:p>
          <a:p>
            <a:pPr marL="265176" lvl="1" indent="-137159" algn="l" rtl="0">
              <a:lnSpc>
                <a:spcPct val="90000"/>
              </a:lnSpc>
              <a:spcBef>
                <a:spcPts val="400"/>
              </a:spcBef>
              <a:spcAft>
                <a:spcPts val="0"/>
              </a:spcAft>
              <a:buSzPts val="2000"/>
              <a:buChar char="○"/>
            </a:pPr>
            <a:r>
              <a:rPr lang="en-US" sz="2000"/>
              <a:t>Sounds like a job for?</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46"/>
          <p:cNvSpPr txBox="1">
            <a:spLocks noGrp="1"/>
          </p:cNvSpPr>
          <p:nvPr>
            <p:ph type="title"/>
          </p:nvPr>
        </p:nvSpPr>
        <p:spPr>
          <a:xfrm>
            <a:off x="838200" y="301725"/>
            <a:ext cx="10515600" cy="762635"/>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Using BFS for the Shortest Path Problem</a:t>
            </a:r>
            <a:endParaRPr/>
          </a:p>
        </p:txBody>
      </p:sp>
      <p:grpSp>
        <p:nvGrpSpPr>
          <p:cNvPr id="795" name="Google Shape;795;p46"/>
          <p:cNvGrpSpPr/>
          <p:nvPr/>
        </p:nvGrpSpPr>
        <p:grpSpPr>
          <a:xfrm>
            <a:off x="838200" y="1385698"/>
            <a:ext cx="4697863" cy="1750843"/>
            <a:chOff x="1200498" y="1542028"/>
            <a:chExt cx="4815838" cy="1544861"/>
          </a:xfrm>
        </p:grpSpPr>
        <p:sp>
          <p:nvSpPr>
            <p:cNvPr id="796" name="Google Shape;796;p46"/>
            <p:cNvSpPr/>
            <p:nvPr/>
          </p:nvSpPr>
          <p:spPr>
            <a:xfrm>
              <a:off x="1200498" y="1542028"/>
              <a:ext cx="4815838" cy="154486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797" name="Google Shape;797;p46"/>
            <p:cNvSpPr/>
            <p:nvPr/>
          </p:nvSpPr>
          <p:spPr>
            <a:xfrm>
              <a:off x="1200498" y="1546719"/>
              <a:ext cx="4815838" cy="482356"/>
            </a:xfrm>
            <a:prstGeom prst="rect">
              <a:avLst/>
            </a:prstGeom>
            <a:solidFill>
              <a:srgbClr val="2E66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chemeClr val="lt1"/>
                  </a:solidFill>
                  <a:latin typeface="Quattrocento Sans"/>
                  <a:ea typeface="Quattrocento Sans"/>
                  <a:cs typeface="Quattrocento Sans"/>
                  <a:sym typeface="Quattrocento Sans"/>
                </a:rPr>
                <a:t>(Unweighted) Shortest Path Problem</a:t>
              </a:r>
              <a:endParaRPr/>
            </a:p>
          </p:txBody>
        </p:sp>
        <p:sp>
          <p:nvSpPr>
            <p:cNvPr id="798" name="Google Shape;798;p46"/>
            <p:cNvSpPr/>
            <p:nvPr/>
          </p:nvSpPr>
          <p:spPr>
            <a:xfrm>
              <a:off x="1200498" y="2105477"/>
              <a:ext cx="4815838" cy="89617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a:solidFill>
                    <a:schemeClr val="lt1"/>
                  </a:solidFill>
                  <a:latin typeface="Quattrocento Sans"/>
                  <a:ea typeface="Quattrocento Sans"/>
                  <a:cs typeface="Quattrocento Sans"/>
                  <a:sym typeface="Quattrocento Sans"/>
                </a:rPr>
                <a:t>Given source vertex </a:t>
              </a:r>
              <a:r>
                <a:rPr lang="en-US" sz="2000" b="1">
                  <a:solidFill>
                    <a:schemeClr val="lt1"/>
                  </a:solidFill>
                  <a:latin typeface="Quattrocento Sans"/>
                  <a:ea typeface="Quattrocento Sans"/>
                  <a:cs typeface="Quattrocento Sans"/>
                  <a:sym typeface="Quattrocento Sans"/>
                </a:rPr>
                <a:t>s</a:t>
              </a:r>
              <a:r>
                <a:rPr lang="en-US" sz="2000">
                  <a:solidFill>
                    <a:schemeClr val="lt1"/>
                  </a:solidFill>
                  <a:latin typeface="Quattrocento Sans"/>
                  <a:ea typeface="Quattrocento Sans"/>
                  <a:cs typeface="Quattrocento Sans"/>
                  <a:sym typeface="Quattrocento Sans"/>
                </a:rPr>
                <a:t> and a target vertex </a:t>
              </a:r>
              <a:r>
                <a:rPr lang="en-US" sz="2000" b="1">
                  <a:solidFill>
                    <a:schemeClr val="lt1"/>
                  </a:solidFill>
                  <a:latin typeface="Quattrocento Sans"/>
                  <a:ea typeface="Quattrocento Sans"/>
                  <a:cs typeface="Quattrocento Sans"/>
                  <a:sym typeface="Quattrocento Sans"/>
                </a:rPr>
                <a:t>t</a:t>
              </a:r>
              <a:r>
                <a:rPr lang="en-US" sz="2000">
                  <a:solidFill>
                    <a:schemeClr val="lt1"/>
                  </a:solidFill>
                  <a:latin typeface="Quattrocento Sans"/>
                  <a:ea typeface="Quattrocento Sans"/>
                  <a:cs typeface="Quattrocento Sans"/>
                  <a:sym typeface="Quattrocento Sans"/>
                </a:rPr>
                <a:t>, how long is the shortest path from </a:t>
              </a:r>
              <a:r>
                <a:rPr lang="en-US" sz="2000" b="1">
                  <a:solidFill>
                    <a:schemeClr val="lt1"/>
                  </a:solidFill>
                  <a:latin typeface="Quattrocento Sans"/>
                  <a:ea typeface="Quattrocento Sans"/>
                  <a:cs typeface="Quattrocento Sans"/>
                  <a:sym typeface="Quattrocento Sans"/>
                </a:rPr>
                <a:t>s</a:t>
              </a:r>
              <a:r>
                <a:rPr lang="en-US" sz="2000">
                  <a:solidFill>
                    <a:schemeClr val="lt1"/>
                  </a:solidFill>
                  <a:latin typeface="Quattrocento Sans"/>
                  <a:ea typeface="Quattrocento Sans"/>
                  <a:cs typeface="Quattrocento Sans"/>
                  <a:sym typeface="Quattrocento Sans"/>
                </a:rPr>
                <a:t> to</a:t>
              </a:r>
              <a:r>
                <a:rPr lang="en-US" sz="2000" b="1">
                  <a:solidFill>
                    <a:schemeClr val="lt1"/>
                  </a:solidFill>
                  <a:latin typeface="Quattrocento Sans"/>
                  <a:ea typeface="Quattrocento Sans"/>
                  <a:cs typeface="Quattrocento Sans"/>
                  <a:sym typeface="Quattrocento Sans"/>
                </a:rPr>
                <a:t> t</a:t>
              </a:r>
              <a:r>
                <a:rPr lang="en-US" sz="2000">
                  <a:solidFill>
                    <a:schemeClr val="lt1"/>
                  </a:solidFill>
                  <a:latin typeface="Quattrocento Sans"/>
                  <a:ea typeface="Quattrocento Sans"/>
                  <a:cs typeface="Quattrocento Sans"/>
                  <a:sym typeface="Quattrocento Sans"/>
                </a:rPr>
                <a:t>? What edges make up that path?</a:t>
              </a:r>
              <a:endParaRPr/>
            </a:p>
          </p:txBody>
        </p:sp>
      </p:grpSp>
      <p:sp>
        <p:nvSpPr>
          <p:cNvPr id="799" name="Google Shape;799;p46"/>
          <p:cNvSpPr txBox="1">
            <a:spLocks noGrp="1"/>
          </p:cNvSpPr>
          <p:nvPr>
            <p:ph type="body" idx="1"/>
          </p:nvPr>
        </p:nvSpPr>
        <p:spPr>
          <a:xfrm>
            <a:off x="719009" y="3586620"/>
            <a:ext cx="4817054" cy="2213265"/>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sz="2400" dirty="0"/>
              <a:t>We need to keep track of how far each node is from the start, using BFS</a:t>
            </a:r>
            <a:endParaRPr dirty="0"/>
          </a:p>
        </p:txBody>
      </p:sp>
      <p:sp>
        <p:nvSpPr>
          <p:cNvPr id="800" name="Google Shape;800;p46"/>
          <p:cNvSpPr txBox="1"/>
          <p:nvPr/>
        </p:nvSpPr>
        <p:spPr>
          <a:xfrm>
            <a:off x="6471806" y="935182"/>
            <a:ext cx="5471983" cy="5839691"/>
          </a:xfrm>
          <a:prstGeom prst="rect">
            <a:avLst/>
          </a:prstGeom>
          <a:solidFill>
            <a:srgbClr val="FAFAFA"/>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720"/>
              <a:buFont typeface="Noto Sans Symbols"/>
              <a:buNone/>
            </a:pPr>
            <a:r>
              <a:rPr lang="en-US" sz="1200" b="0">
                <a:solidFill>
                  <a:schemeClr val="accent3"/>
                </a:solidFill>
                <a:latin typeface="Consolas"/>
                <a:ea typeface="Consolas"/>
                <a:cs typeface="Consolas"/>
                <a:sym typeface="Consolas"/>
              </a:rPr>
              <a:t>   </a:t>
            </a:r>
            <a:r>
              <a:rPr lang="en-US" sz="1200" b="0">
                <a:solidFill>
                  <a:schemeClr val="dk1"/>
                </a:solidFill>
                <a:latin typeface="Consolas"/>
                <a:ea typeface="Consolas"/>
                <a:cs typeface="Consolas"/>
                <a:sym typeface="Consolas"/>
              </a:rPr>
              <a: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accent3"/>
                </a:solidFill>
                <a:latin typeface="Consolas"/>
                <a:ea typeface="Consolas"/>
                <a:cs typeface="Consolas"/>
                <a:sym typeface="Consolas"/>
              </a:rPr>
              <a:t>  </a:t>
            </a:r>
            <a:r>
              <a:rPr lang="en-US" sz="1600" b="0">
                <a:solidFill>
                  <a:schemeClr val="accent3"/>
                </a:solidFill>
                <a:highlight>
                  <a:srgbClr val="E6DAFF"/>
                </a:highlight>
                <a:latin typeface="Consolas"/>
                <a:ea typeface="Consolas"/>
                <a:cs typeface="Consolas"/>
                <a:sym typeface="Consolas"/>
              </a:rPr>
              <a:t>Map</a:t>
            </a:r>
            <a:r>
              <a:rPr lang="en-US" sz="1600" b="0">
                <a:solidFill>
                  <a:schemeClr val="dk1"/>
                </a:solidFill>
                <a:highlight>
                  <a:srgbClr val="E6DAFF"/>
                </a:highlight>
                <a:latin typeface="Consolas"/>
                <a:ea typeface="Consolas"/>
                <a:cs typeface="Consolas"/>
                <a:sym typeface="Consolas"/>
              </a:rPr>
              <a:t>&lt;</a:t>
            </a:r>
            <a:r>
              <a:rPr lang="en-US" sz="1600" b="0">
                <a:solidFill>
                  <a:schemeClr val="accent3"/>
                </a:solidFill>
                <a:highlight>
                  <a:srgbClr val="E6DAFF"/>
                </a:highlight>
                <a:latin typeface="Consolas"/>
                <a:ea typeface="Consolas"/>
                <a:cs typeface="Consolas"/>
                <a:sym typeface="Consolas"/>
              </a:rPr>
              <a:t>Vertex, Edge</a:t>
            </a:r>
            <a:r>
              <a:rPr lang="en-US" sz="1600" b="0">
                <a:solidFill>
                  <a:schemeClr val="dk1"/>
                </a:solidFill>
                <a:highlight>
                  <a:srgbClr val="E6DAFF"/>
                </a:highlight>
                <a:latin typeface="Consolas"/>
                <a:ea typeface="Consolas"/>
                <a:cs typeface="Consolas"/>
                <a:sym typeface="Consolas"/>
              </a:rPr>
              <a:t>&gt; edgeTo = ...</a:t>
            </a:r>
            <a:endParaRPr>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3"/>
                </a:solidFill>
                <a:highlight>
                  <a:srgbClr val="E6DAFF"/>
                </a:highlight>
                <a:latin typeface="Consolas"/>
                <a:ea typeface="Consolas"/>
                <a:cs typeface="Consolas"/>
                <a:sym typeface="Consolas"/>
              </a:rPr>
              <a:t>Map</a:t>
            </a:r>
            <a:r>
              <a:rPr lang="en-US" sz="1600" b="0">
                <a:solidFill>
                  <a:schemeClr val="dk1"/>
                </a:solidFill>
                <a:highlight>
                  <a:srgbClr val="E6DAFF"/>
                </a:highlight>
                <a:latin typeface="Consolas"/>
                <a:ea typeface="Consolas"/>
                <a:cs typeface="Consolas"/>
                <a:sym typeface="Consolas"/>
              </a:rPr>
              <a:t>&lt;</a:t>
            </a:r>
            <a:r>
              <a:rPr lang="en-US" sz="1600" b="0">
                <a:solidFill>
                  <a:schemeClr val="accent3"/>
                </a:solidFill>
                <a:highlight>
                  <a:srgbClr val="E6DAFF"/>
                </a:highlight>
                <a:latin typeface="Consolas"/>
                <a:ea typeface="Consolas"/>
                <a:cs typeface="Consolas"/>
                <a:sym typeface="Consolas"/>
              </a:rPr>
              <a:t>Vertex, Double</a:t>
            </a:r>
            <a:r>
              <a:rPr lang="en-US" sz="1600" b="0">
                <a:solidFill>
                  <a:schemeClr val="dk1"/>
                </a:solidFill>
                <a:highlight>
                  <a:srgbClr val="E6DAFF"/>
                </a:highlight>
                <a:latin typeface="Consolas"/>
                <a:ea typeface="Consolas"/>
                <a:cs typeface="Consolas"/>
                <a:sym typeface="Consolas"/>
              </a:rPr>
              <a:t>&gt; distTo = ...</a:t>
            </a:r>
            <a:endParaRPr>
              <a:highlight>
                <a:srgbClr val="E6DAFF"/>
              </a:highlight>
            </a:endParaRPr>
          </a:p>
          <a:p>
            <a:pPr marL="0" marR="0" lvl="0" indent="0" algn="l" rtl="0">
              <a:lnSpc>
                <a:spcPct val="120000"/>
              </a:lnSpc>
              <a:spcBef>
                <a:spcPts val="0"/>
              </a:spcBef>
              <a:spcAft>
                <a:spcPts val="0"/>
              </a:spcAft>
              <a:buClr>
                <a:srgbClr val="4B2A85"/>
              </a:buClr>
              <a:buSzPts val="480"/>
              <a:buFont typeface="Noto Sans Symbols"/>
              <a:buNone/>
            </a:pPr>
            <a:endParaRPr sz="800" b="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dk1"/>
                </a:solidFill>
                <a:highlight>
                  <a:srgbClr val="E6DAFF"/>
                </a:highlight>
                <a:latin typeface="Consolas"/>
                <a:ea typeface="Consolas"/>
                <a:cs typeface="Consolas"/>
                <a:sym typeface="Consolas"/>
              </a:rPr>
              <a:t>edgeTo.</a:t>
            </a:r>
            <a:r>
              <a:rPr lang="en-US" sz="1600" b="1">
                <a:solidFill>
                  <a:schemeClr val="dk1"/>
                </a:solidFill>
                <a:highlight>
                  <a:srgbClr val="E6DAFF"/>
                </a:highlight>
                <a:latin typeface="Consolas"/>
                <a:ea typeface="Consolas"/>
                <a:cs typeface="Consolas"/>
                <a:sym typeface="Consolas"/>
              </a:rPr>
              <a:t>put</a:t>
            </a:r>
            <a:r>
              <a:rPr lang="en-US" sz="1600" b="0">
                <a:solidFill>
                  <a:schemeClr val="dk1"/>
                </a:solidFill>
                <a:highlight>
                  <a:srgbClr val="E6DAFF"/>
                </a:highlight>
                <a:latin typeface="Consolas"/>
                <a:ea typeface="Consolas"/>
                <a:cs typeface="Consolas"/>
                <a:sym typeface="Consolas"/>
              </a:rPr>
              <a:t>(start, </a:t>
            </a:r>
            <a:r>
              <a:rPr lang="en-US" sz="1600" b="0">
                <a:solidFill>
                  <a:schemeClr val="accent5"/>
                </a:solidFill>
                <a:highlight>
                  <a:srgbClr val="E6DAFF"/>
                </a:highlight>
                <a:latin typeface="Consolas"/>
                <a:ea typeface="Consolas"/>
                <a:cs typeface="Consolas"/>
                <a:sym typeface="Consolas"/>
              </a:rPr>
              <a:t>null</a:t>
            </a:r>
            <a:r>
              <a:rPr lang="en-US" sz="1600" b="0">
                <a:solidFill>
                  <a:schemeClr val="dk1"/>
                </a:solidFill>
                <a:highlight>
                  <a:srgbClr val="E6DAFF"/>
                </a:highlight>
                <a:latin typeface="Consolas"/>
                <a:ea typeface="Consolas"/>
                <a:cs typeface="Consolas"/>
                <a:sym typeface="Consolas"/>
              </a:rPr>
              <a:t>);</a:t>
            </a:r>
            <a:endParaRPr>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dk1"/>
                </a:solidFill>
                <a:highlight>
                  <a:srgbClr val="E6DAFF"/>
                </a:highlight>
                <a:latin typeface="Consolas"/>
                <a:ea typeface="Consolas"/>
                <a:cs typeface="Consolas"/>
                <a:sym typeface="Consolas"/>
              </a:rPr>
              <a:t>distTo.</a:t>
            </a:r>
            <a:r>
              <a:rPr lang="en-US" sz="1600" b="1">
                <a:solidFill>
                  <a:schemeClr val="dk1"/>
                </a:solidFill>
                <a:highlight>
                  <a:srgbClr val="E6DAFF"/>
                </a:highlight>
                <a:latin typeface="Consolas"/>
                <a:ea typeface="Consolas"/>
                <a:cs typeface="Consolas"/>
                <a:sym typeface="Consolas"/>
              </a:rPr>
              <a:t>put</a:t>
            </a:r>
            <a:r>
              <a:rPr lang="en-US" sz="1600" b="0">
                <a:solidFill>
                  <a:schemeClr val="dk1"/>
                </a:solidFill>
                <a:highlight>
                  <a:srgbClr val="E6DAFF"/>
                </a:highlight>
                <a:latin typeface="Consolas"/>
                <a:ea typeface="Consolas"/>
                <a:cs typeface="Consolas"/>
                <a:sym typeface="Consolas"/>
              </a:rPr>
              <a:t>(start, </a:t>
            </a:r>
            <a:r>
              <a:rPr lang="en-US" sz="1600" b="0">
                <a:solidFill>
                  <a:schemeClr val="accent5"/>
                </a:solidFill>
                <a:highlight>
                  <a:srgbClr val="E6DAFF"/>
                </a:highlight>
                <a:latin typeface="Consolas"/>
                <a:ea typeface="Consolas"/>
                <a:cs typeface="Consolas"/>
                <a:sym typeface="Consolas"/>
              </a:rPr>
              <a:t>0.0</a:t>
            </a:r>
            <a:r>
              <a:rPr lang="en-US" sz="1600" b="0">
                <a:solidFill>
                  <a:schemeClr val="dk1"/>
                </a:solidFill>
                <a:highlight>
                  <a:srgbClr val="E6DAFF"/>
                </a:highlight>
                <a:latin typeface="Consolas"/>
                <a:ea typeface="Consolas"/>
                <a:cs typeface="Consolas"/>
                <a:sym typeface="Consolas"/>
              </a:rPr>
              <a:t>);</a:t>
            </a:r>
            <a:endParaRPr>
              <a:highlight>
                <a:srgbClr val="E6DAFF"/>
              </a:highlight>
            </a:endParaRPr>
          </a:p>
          <a:p>
            <a:pPr marL="0" marR="0" lvl="0" indent="0" algn="l" rtl="0">
              <a:lnSpc>
                <a:spcPct val="120000"/>
              </a:lnSpc>
              <a:spcBef>
                <a:spcPts val="0"/>
              </a:spcBef>
              <a:spcAft>
                <a:spcPts val="0"/>
              </a:spcAft>
              <a:buClr>
                <a:srgbClr val="4B2A85"/>
              </a:buClr>
              <a:buSzPts val="480"/>
              <a:buFont typeface="Noto Sans Symbols"/>
              <a:buNone/>
            </a:pPr>
            <a:endParaRPr sz="800" b="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while</a:t>
            </a:r>
            <a:r>
              <a:rPr lang="en-US" sz="1600" b="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isEmpty</a:t>
            </a:r>
            <a:r>
              <a:rPr lang="en-US" sz="1600" b="0">
                <a:solidFill>
                  <a:schemeClr val="dk1"/>
                </a:solidFill>
                <a:latin typeface="Consolas"/>
                <a:ea typeface="Consolas"/>
                <a:cs typeface="Consolas"/>
                <a:sym typeface="Consolas"/>
              </a:rPr>
              <a: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 from = perimeter.</a:t>
            </a:r>
            <a:r>
              <a:rPr lang="en-US" sz="1600" b="1">
                <a:solidFill>
                  <a:schemeClr val="dk1"/>
                </a:solidFill>
                <a:latin typeface="Consolas"/>
                <a:ea typeface="Consolas"/>
                <a:cs typeface="Consolas"/>
                <a:sym typeface="Consolas"/>
              </a:rPr>
              <a:t>remove</a:t>
            </a:r>
            <a:r>
              <a:rPr lang="en-US" sz="1600" b="0">
                <a:solidFill>
                  <a:schemeClr val="dk1"/>
                </a:solidFill>
                <a:latin typeface="Consolas"/>
                <a:ea typeface="Consolas"/>
                <a:cs typeface="Consolas"/>
                <a:sym typeface="Consolas"/>
              </a:rPr>
              <a: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accent2"/>
                </a:solidFill>
                <a:latin typeface="Consolas"/>
                <a:ea typeface="Consolas"/>
                <a:cs typeface="Consolas"/>
                <a:sym typeface="Consolas"/>
              </a:rPr>
              <a:t>    for</a:t>
            </a: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Edge</a:t>
            </a:r>
            <a:r>
              <a:rPr lang="en-US" sz="1600" b="0">
                <a:solidFill>
                  <a:schemeClr val="dk1"/>
                </a:solidFill>
                <a:latin typeface="Consolas"/>
                <a:ea typeface="Consolas"/>
                <a:cs typeface="Consolas"/>
                <a:sym typeface="Consolas"/>
              </a:rPr>
              <a:t> edge : graph.</a:t>
            </a:r>
            <a:r>
              <a:rPr lang="en-US" sz="1600" b="1">
                <a:solidFill>
                  <a:schemeClr val="dk1"/>
                </a:solidFill>
                <a:latin typeface="Consolas"/>
                <a:ea typeface="Consolas"/>
                <a:cs typeface="Consolas"/>
                <a:sym typeface="Consolas"/>
              </a:rPr>
              <a:t>edgesFrom</a:t>
            </a:r>
            <a:r>
              <a:rPr lang="en-US" sz="1600" b="0">
                <a:solidFill>
                  <a:schemeClr val="dk1"/>
                </a:solidFill>
                <a:latin typeface="Consolas"/>
                <a:ea typeface="Consolas"/>
                <a:cs typeface="Consolas"/>
                <a:sym typeface="Consolas"/>
              </a:rPr>
              <a:t>(from))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 to = edge.</a:t>
            </a:r>
            <a:r>
              <a:rPr lang="en-US" sz="1600" b="1">
                <a:solidFill>
                  <a:schemeClr val="dk1"/>
                </a:solidFill>
                <a:latin typeface="Consolas"/>
                <a:ea typeface="Consolas"/>
                <a:cs typeface="Consolas"/>
                <a:sym typeface="Consolas"/>
              </a:rPr>
              <a:t>to</a:t>
            </a:r>
            <a:r>
              <a:rPr lang="en-US" sz="1600" b="0">
                <a:solidFill>
                  <a:schemeClr val="dk1"/>
                </a:solidFill>
                <a:latin typeface="Consolas"/>
                <a:ea typeface="Consolas"/>
                <a:cs typeface="Consolas"/>
                <a:sym typeface="Consolas"/>
              </a:rPr>
              <a: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if</a:t>
            </a:r>
            <a:r>
              <a:rPr lang="en-US" sz="1600" b="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contains</a:t>
            </a:r>
            <a:r>
              <a:rPr lang="en-US" sz="1600" b="0">
                <a:solidFill>
                  <a:schemeClr val="dk1"/>
                </a:solidFill>
                <a:latin typeface="Consolas"/>
                <a:ea typeface="Consolas"/>
                <a:cs typeface="Consolas"/>
                <a:sym typeface="Consolas"/>
              </a:rPr>
              <a:t>(to))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dk1"/>
                </a:solidFill>
                <a:highlight>
                  <a:srgbClr val="E6DAFF"/>
                </a:highlight>
                <a:latin typeface="Consolas"/>
                <a:ea typeface="Consolas"/>
                <a:cs typeface="Consolas"/>
                <a:sym typeface="Consolas"/>
              </a:rPr>
              <a:t>edgeTo.</a:t>
            </a:r>
            <a:r>
              <a:rPr lang="en-US" sz="1600" b="1">
                <a:solidFill>
                  <a:schemeClr val="dk1"/>
                </a:solidFill>
                <a:highlight>
                  <a:srgbClr val="E6DAFF"/>
                </a:highlight>
                <a:latin typeface="Consolas"/>
                <a:ea typeface="Consolas"/>
                <a:cs typeface="Consolas"/>
                <a:sym typeface="Consolas"/>
              </a:rPr>
              <a:t>put</a:t>
            </a:r>
            <a:r>
              <a:rPr lang="en-US" sz="1600" b="0">
                <a:solidFill>
                  <a:schemeClr val="dk1"/>
                </a:solidFill>
                <a:highlight>
                  <a:srgbClr val="E6DAFF"/>
                </a:highlight>
                <a:latin typeface="Consolas"/>
                <a:ea typeface="Consolas"/>
                <a:cs typeface="Consolas"/>
                <a:sym typeface="Consolas"/>
              </a:rPr>
              <a:t>(to, edge);</a:t>
            </a:r>
            <a:endParaRPr>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dk1"/>
                </a:solidFill>
                <a:highlight>
                  <a:srgbClr val="E6DAFF"/>
                </a:highlight>
                <a:latin typeface="Consolas"/>
                <a:ea typeface="Consolas"/>
                <a:cs typeface="Consolas"/>
                <a:sym typeface="Consolas"/>
              </a:rPr>
              <a:t>distTo.</a:t>
            </a:r>
            <a:r>
              <a:rPr lang="en-US" sz="1600" b="1">
                <a:solidFill>
                  <a:schemeClr val="dk1"/>
                </a:solidFill>
                <a:highlight>
                  <a:srgbClr val="E6DAFF"/>
                </a:highlight>
                <a:latin typeface="Consolas"/>
                <a:ea typeface="Consolas"/>
                <a:cs typeface="Consolas"/>
                <a:sym typeface="Consolas"/>
              </a:rPr>
              <a:t>put</a:t>
            </a:r>
            <a:r>
              <a:rPr lang="en-US" sz="1600" b="0">
                <a:solidFill>
                  <a:schemeClr val="dk1"/>
                </a:solidFill>
                <a:highlight>
                  <a:srgbClr val="E6DAFF"/>
                </a:highlight>
                <a:latin typeface="Consolas"/>
                <a:ea typeface="Consolas"/>
                <a:cs typeface="Consolas"/>
                <a:sym typeface="Consolas"/>
              </a:rPr>
              <a:t>(to, distTo.</a:t>
            </a:r>
            <a:r>
              <a:rPr lang="en-US" sz="1600" b="1">
                <a:solidFill>
                  <a:schemeClr val="dk1"/>
                </a:solidFill>
                <a:highlight>
                  <a:srgbClr val="E6DAFF"/>
                </a:highlight>
                <a:latin typeface="Consolas"/>
                <a:ea typeface="Consolas"/>
                <a:cs typeface="Consolas"/>
                <a:sym typeface="Consolas"/>
              </a:rPr>
              <a:t>get</a:t>
            </a:r>
            <a:r>
              <a:rPr lang="en-US" sz="1600" b="0">
                <a:solidFill>
                  <a:schemeClr val="dk1"/>
                </a:solidFill>
                <a:highlight>
                  <a:srgbClr val="E6DAFF"/>
                </a:highlight>
                <a:latin typeface="Consolas"/>
                <a:ea typeface="Consolas"/>
                <a:cs typeface="Consolas"/>
                <a:sym typeface="Consolas"/>
              </a:rPr>
              <a:t>(from) + </a:t>
            </a:r>
            <a:r>
              <a:rPr lang="en-US" sz="1600" b="0">
                <a:solidFill>
                  <a:schemeClr val="accent5"/>
                </a:solidFill>
                <a:highlight>
                  <a:srgbClr val="E6DAFF"/>
                </a:highlight>
                <a:latin typeface="Consolas"/>
                <a:ea typeface="Consolas"/>
                <a:cs typeface="Consolas"/>
                <a:sym typeface="Consolas"/>
              </a:rPr>
              <a:t>1</a:t>
            </a:r>
            <a:r>
              <a:rPr lang="en-US" sz="1600" b="0">
                <a:solidFill>
                  <a:schemeClr val="dk1"/>
                </a:solidFill>
                <a:highlight>
                  <a:srgbClr val="E6DAFF"/>
                </a:highlight>
                <a:latin typeface="Consolas"/>
                <a:ea typeface="Consolas"/>
                <a:cs typeface="Consolas"/>
                <a:sym typeface="Consolas"/>
              </a:rPr>
              <a:t>);</a:t>
            </a:r>
            <a:endParaRPr>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add</a:t>
            </a:r>
            <a:r>
              <a:rPr lang="en-US" sz="1600" b="0">
                <a:solidFill>
                  <a:schemeClr val="dk1"/>
                </a:solidFill>
                <a:latin typeface="Consolas"/>
                <a:ea typeface="Consolas"/>
                <a:cs typeface="Consolas"/>
                <a:sym typeface="Consolas"/>
              </a:rPr>
              <a:t>(to);</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add</a:t>
            </a:r>
            <a:r>
              <a:rPr lang="en-US" sz="1600" b="0">
                <a:solidFill>
                  <a:schemeClr val="dk1"/>
                </a:solidFill>
                <a:latin typeface="Consolas"/>
                <a:ea typeface="Consolas"/>
                <a:cs typeface="Consolas"/>
                <a:sym typeface="Consolas"/>
              </a:rPr>
              <a:t>(to);</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highlight>
                  <a:srgbClr val="E6DAFF"/>
                </a:highlight>
                <a:latin typeface="Consolas"/>
                <a:ea typeface="Consolas"/>
                <a:cs typeface="Consolas"/>
                <a:sym typeface="Consolas"/>
              </a:rPr>
              <a:t>return</a:t>
            </a:r>
            <a:r>
              <a:rPr lang="en-US" sz="1600" b="0">
                <a:solidFill>
                  <a:schemeClr val="dk1"/>
                </a:solidFill>
                <a:highlight>
                  <a:srgbClr val="E6DAFF"/>
                </a:highlight>
                <a:latin typeface="Consolas"/>
                <a:ea typeface="Consolas"/>
                <a:cs typeface="Consolas"/>
                <a:sym typeface="Consolas"/>
              </a:rPr>
              <a:t> edgeTo;</a:t>
            </a:r>
            <a:endParaRPr>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a:t>
            </a:r>
            <a:endParaRPr/>
          </a:p>
        </p:txBody>
      </p:sp>
      <p:sp>
        <p:nvSpPr>
          <p:cNvPr id="801" name="Google Shape;801;p46"/>
          <p:cNvSpPr/>
          <p:nvPr/>
        </p:nvSpPr>
        <p:spPr>
          <a:xfrm>
            <a:off x="4551165" y="4587418"/>
            <a:ext cx="2608172" cy="879568"/>
          </a:xfrm>
          <a:prstGeom prst="wedgeRectCallout">
            <a:avLst>
              <a:gd name="adj1" fmla="val 60384"/>
              <a:gd name="adj2" fmla="val -47952"/>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Quattrocento Sans"/>
                <a:ea typeface="Quattrocento Sans"/>
                <a:cs typeface="Quattrocento Sans"/>
                <a:sym typeface="Quattrocento Sans"/>
              </a:rPr>
              <a:t>Remember how we got to this point, and what layer this vertex is part of</a:t>
            </a:r>
            <a:endParaRPr/>
          </a:p>
        </p:txBody>
      </p:sp>
      <p:sp>
        <p:nvSpPr>
          <p:cNvPr id="802" name="Google Shape;802;p46"/>
          <p:cNvSpPr/>
          <p:nvPr/>
        </p:nvSpPr>
        <p:spPr>
          <a:xfrm>
            <a:off x="9718910" y="1879801"/>
            <a:ext cx="2359961" cy="762635"/>
          </a:xfrm>
          <a:prstGeom prst="wedgeRectCallout">
            <a:avLst>
              <a:gd name="adj1" fmla="val -59179"/>
              <a:gd name="adj2" fmla="val -20603"/>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Quattrocento Sans"/>
                <a:ea typeface="Quattrocento Sans"/>
                <a:cs typeface="Quattrocento Sans"/>
                <a:sym typeface="Quattrocento Sans"/>
              </a:rPr>
              <a:t>The start required no edge to arrive at, and is on level 0</a:t>
            </a:r>
            <a:endParaRPr/>
          </a:p>
        </p:txBody>
      </p:sp>
      <p:grpSp>
        <p:nvGrpSpPr>
          <p:cNvPr id="803" name="Google Shape;803;p46"/>
          <p:cNvGrpSpPr/>
          <p:nvPr/>
        </p:nvGrpSpPr>
        <p:grpSpPr>
          <a:xfrm>
            <a:off x="838197" y="1385646"/>
            <a:ext cx="4697910" cy="1750949"/>
            <a:chOff x="1200498" y="1542028"/>
            <a:chExt cx="4815900" cy="1545000"/>
          </a:xfrm>
        </p:grpSpPr>
        <p:sp>
          <p:nvSpPr>
            <p:cNvPr id="804" name="Google Shape;804;p46"/>
            <p:cNvSpPr/>
            <p:nvPr/>
          </p:nvSpPr>
          <p:spPr>
            <a:xfrm>
              <a:off x="1200498" y="1542028"/>
              <a:ext cx="4815900" cy="1545000"/>
            </a:xfrm>
            <a:prstGeom prst="rect">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805" name="Google Shape;805;p46"/>
            <p:cNvSpPr/>
            <p:nvPr/>
          </p:nvSpPr>
          <p:spPr>
            <a:xfrm>
              <a:off x="1200498" y="1546719"/>
              <a:ext cx="4815900" cy="482400"/>
            </a:xfrm>
            <a:prstGeom prst="rect">
              <a:avLst/>
            </a:prstGeom>
            <a:solidFill>
              <a:srgbClr val="4C328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chemeClr val="lt1"/>
                  </a:solidFill>
                  <a:latin typeface="Quattrocento Sans"/>
                  <a:ea typeface="Quattrocento Sans"/>
                  <a:cs typeface="Quattrocento Sans"/>
                  <a:sym typeface="Quattrocento Sans"/>
                </a:rPr>
                <a:t>(Unweighted) Shortest Path Problem</a:t>
              </a:r>
              <a:endParaRPr/>
            </a:p>
          </p:txBody>
        </p:sp>
        <p:sp>
          <p:nvSpPr>
            <p:cNvPr id="806" name="Google Shape;806;p46"/>
            <p:cNvSpPr/>
            <p:nvPr/>
          </p:nvSpPr>
          <p:spPr>
            <a:xfrm>
              <a:off x="1200498" y="2116595"/>
              <a:ext cx="4815900" cy="896100"/>
            </a:xfrm>
            <a:prstGeom prst="rect">
              <a:avLst/>
            </a:prstGeom>
            <a:solidFill>
              <a:srgbClr val="A48DD3"/>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Given source vertex </a:t>
              </a:r>
              <a:r>
                <a:rPr lang="en-US" sz="1900" b="1">
                  <a:solidFill>
                    <a:schemeClr val="lt1"/>
                  </a:solidFill>
                  <a:latin typeface="Quattrocento Sans"/>
                  <a:ea typeface="Quattrocento Sans"/>
                  <a:cs typeface="Quattrocento Sans"/>
                  <a:sym typeface="Quattrocento Sans"/>
                </a:rPr>
                <a:t>s</a:t>
              </a:r>
              <a:r>
                <a:rPr lang="en-US" sz="1900">
                  <a:solidFill>
                    <a:schemeClr val="lt1"/>
                  </a:solidFill>
                  <a:latin typeface="Quattrocento Sans"/>
                  <a:ea typeface="Quattrocento Sans"/>
                  <a:cs typeface="Quattrocento Sans"/>
                  <a:sym typeface="Quattrocento Sans"/>
                </a:rPr>
                <a:t> and a target vertex </a:t>
              </a:r>
              <a:r>
                <a:rPr lang="en-US" sz="1900" b="1">
                  <a:solidFill>
                    <a:schemeClr val="lt1"/>
                  </a:solidFill>
                  <a:latin typeface="Quattrocento Sans"/>
                  <a:ea typeface="Quattrocento Sans"/>
                  <a:cs typeface="Quattrocento Sans"/>
                  <a:sym typeface="Quattrocento Sans"/>
                </a:rPr>
                <a:t>t</a:t>
              </a:r>
              <a:r>
                <a:rPr lang="en-US" sz="1900">
                  <a:solidFill>
                    <a:schemeClr val="lt1"/>
                  </a:solidFill>
                  <a:latin typeface="Quattrocento Sans"/>
                  <a:ea typeface="Quattrocento Sans"/>
                  <a:cs typeface="Quattrocento Sans"/>
                  <a:sym typeface="Quattrocento Sans"/>
                </a:rPr>
                <a:t>, how long is the shortest path from </a:t>
              </a:r>
              <a:r>
                <a:rPr lang="en-US" sz="1900" b="1">
                  <a:solidFill>
                    <a:schemeClr val="lt1"/>
                  </a:solidFill>
                  <a:latin typeface="Quattrocento Sans"/>
                  <a:ea typeface="Quattrocento Sans"/>
                  <a:cs typeface="Quattrocento Sans"/>
                  <a:sym typeface="Quattrocento Sans"/>
                </a:rPr>
                <a:t>s</a:t>
              </a:r>
              <a:r>
                <a:rPr lang="en-US" sz="1900">
                  <a:solidFill>
                    <a:schemeClr val="lt1"/>
                  </a:solidFill>
                  <a:latin typeface="Quattrocento Sans"/>
                  <a:ea typeface="Quattrocento Sans"/>
                  <a:cs typeface="Quattrocento Sans"/>
                  <a:sym typeface="Quattrocento Sans"/>
                </a:rPr>
                <a:t> to</a:t>
              </a:r>
              <a:r>
                <a:rPr lang="en-US" sz="1900" b="1">
                  <a:solidFill>
                    <a:schemeClr val="lt1"/>
                  </a:solidFill>
                  <a:latin typeface="Quattrocento Sans"/>
                  <a:ea typeface="Quattrocento Sans"/>
                  <a:cs typeface="Quattrocento Sans"/>
                  <a:sym typeface="Quattrocento Sans"/>
                </a:rPr>
                <a:t> t</a:t>
              </a:r>
              <a:r>
                <a:rPr lang="en-US" sz="1900">
                  <a:solidFill>
                    <a:schemeClr val="lt1"/>
                  </a:solidFill>
                  <a:latin typeface="Quattrocento Sans"/>
                  <a:ea typeface="Quattrocento Sans"/>
                  <a:cs typeface="Quattrocento Sans"/>
                  <a:sym typeface="Quattrocento Sans"/>
                </a:rPr>
                <a:t>? What edges makeup that path?</a:t>
              </a:r>
              <a:endParaRPr sz="13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47"/>
          <p:cNvSpPr txBox="1">
            <a:spLocks noGrp="1"/>
          </p:cNvSpPr>
          <p:nvPr>
            <p:ph type="title"/>
          </p:nvPr>
        </p:nvSpPr>
        <p:spPr>
          <a:xfrm>
            <a:off x="824719" y="216591"/>
            <a:ext cx="10515600" cy="762635"/>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BFS for Shortest Paths: Example</a:t>
            </a:r>
            <a:endParaRPr/>
          </a:p>
        </p:txBody>
      </p:sp>
      <p:sp>
        <p:nvSpPr>
          <p:cNvPr id="813" name="Google Shape;813;p47"/>
          <p:cNvSpPr/>
          <p:nvPr/>
        </p:nvSpPr>
        <p:spPr>
          <a:xfrm>
            <a:off x="1443968" y="3113267"/>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A</a:t>
            </a:r>
            <a:endParaRPr sz="2133" b="0" i="0" u="none" strike="noStrike" cap="none">
              <a:solidFill>
                <a:srgbClr val="000000"/>
              </a:solidFill>
              <a:latin typeface="Calibri"/>
              <a:ea typeface="Calibri"/>
              <a:cs typeface="Calibri"/>
              <a:sym typeface="Calibri"/>
            </a:endParaRPr>
          </a:p>
        </p:txBody>
      </p:sp>
      <p:sp>
        <p:nvSpPr>
          <p:cNvPr id="814" name="Google Shape;814;p47"/>
          <p:cNvSpPr/>
          <p:nvPr/>
        </p:nvSpPr>
        <p:spPr>
          <a:xfrm>
            <a:off x="1595247" y="4561361"/>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B</a:t>
            </a:r>
            <a:endParaRPr sz="2133" b="0" i="0" u="none" strike="noStrike" cap="none">
              <a:solidFill>
                <a:srgbClr val="000000"/>
              </a:solidFill>
              <a:latin typeface="Calibri"/>
              <a:ea typeface="Calibri"/>
              <a:cs typeface="Calibri"/>
              <a:sym typeface="Calibri"/>
            </a:endParaRPr>
          </a:p>
        </p:txBody>
      </p:sp>
      <p:sp>
        <p:nvSpPr>
          <p:cNvPr id="815" name="Google Shape;815;p47"/>
          <p:cNvSpPr/>
          <p:nvPr/>
        </p:nvSpPr>
        <p:spPr>
          <a:xfrm>
            <a:off x="4029945" y="2690273"/>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E</a:t>
            </a:r>
            <a:endParaRPr sz="2133" b="0" i="0" u="none" strike="noStrike" cap="none">
              <a:solidFill>
                <a:srgbClr val="000000"/>
              </a:solidFill>
              <a:latin typeface="Calibri"/>
              <a:ea typeface="Calibri"/>
              <a:cs typeface="Calibri"/>
              <a:sym typeface="Calibri"/>
            </a:endParaRPr>
          </a:p>
        </p:txBody>
      </p:sp>
      <p:sp>
        <p:nvSpPr>
          <p:cNvPr id="816" name="Google Shape;816;p47"/>
          <p:cNvSpPr/>
          <p:nvPr/>
        </p:nvSpPr>
        <p:spPr>
          <a:xfrm>
            <a:off x="2874069" y="3355973"/>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C</a:t>
            </a:r>
            <a:endParaRPr sz="2133" b="0" i="0" u="none" strike="noStrike" cap="none">
              <a:solidFill>
                <a:srgbClr val="000000"/>
              </a:solidFill>
              <a:latin typeface="Calibri"/>
              <a:ea typeface="Calibri"/>
              <a:cs typeface="Calibri"/>
              <a:sym typeface="Calibri"/>
            </a:endParaRPr>
          </a:p>
        </p:txBody>
      </p:sp>
      <p:sp>
        <p:nvSpPr>
          <p:cNvPr id="817" name="Google Shape;817;p47"/>
          <p:cNvSpPr/>
          <p:nvPr/>
        </p:nvSpPr>
        <p:spPr>
          <a:xfrm>
            <a:off x="3506903" y="4729961"/>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D</a:t>
            </a:r>
            <a:endParaRPr sz="2133" b="0" i="0" u="none" strike="noStrike" cap="none">
              <a:solidFill>
                <a:srgbClr val="000000"/>
              </a:solidFill>
              <a:latin typeface="Calibri"/>
              <a:ea typeface="Calibri"/>
              <a:cs typeface="Calibri"/>
              <a:sym typeface="Calibri"/>
            </a:endParaRPr>
          </a:p>
        </p:txBody>
      </p:sp>
      <p:cxnSp>
        <p:nvCxnSpPr>
          <p:cNvPr id="818" name="Google Shape;818;p47"/>
          <p:cNvCxnSpPr>
            <a:stCxn id="813" idx="2"/>
            <a:endCxn id="814" idx="0"/>
          </p:cNvCxnSpPr>
          <p:nvPr/>
        </p:nvCxnSpPr>
        <p:spPr>
          <a:xfrm>
            <a:off x="1655568" y="3450467"/>
            <a:ext cx="151200" cy="1110900"/>
          </a:xfrm>
          <a:prstGeom prst="straightConnector1">
            <a:avLst/>
          </a:prstGeom>
          <a:noFill/>
          <a:ln w="19050" cap="flat" cmpd="sng">
            <a:solidFill>
              <a:schemeClr val="dk2"/>
            </a:solidFill>
            <a:prstDash val="solid"/>
            <a:round/>
            <a:headEnd type="none" w="sm" len="sm"/>
            <a:tailEnd type="none" w="sm" len="sm"/>
          </a:ln>
        </p:spPr>
      </p:cxnSp>
      <p:cxnSp>
        <p:nvCxnSpPr>
          <p:cNvPr id="819" name="Google Shape;819;p47"/>
          <p:cNvCxnSpPr>
            <a:stCxn id="813" idx="3"/>
            <a:endCxn id="816" idx="1"/>
          </p:cNvCxnSpPr>
          <p:nvPr/>
        </p:nvCxnSpPr>
        <p:spPr>
          <a:xfrm>
            <a:off x="1867168" y="3281867"/>
            <a:ext cx="1006800" cy="242700"/>
          </a:xfrm>
          <a:prstGeom prst="straightConnector1">
            <a:avLst/>
          </a:prstGeom>
          <a:noFill/>
          <a:ln w="19050" cap="flat" cmpd="sng">
            <a:solidFill>
              <a:schemeClr val="dk2"/>
            </a:solidFill>
            <a:prstDash val="solid"/>
            <a:round/>
            <a:headEnd type="none" w="sm" len="sm"/>
            <a:tailEnd type="none" w="sm" len="sm"/>
          </a:ln>
        </p:spPr>
      </p:cxnSp>
      <p:cxnSp>
        <p:nvCxnSpPr>
          <p:cNvPr id="820" name="Google Shape;820;p47"/>
          <p:cNvCxnSpPr>
            <a:stCxn id="815" idx="2"/>
            <a:endCxn id="816" idx="3"/>
          </p:cNvCxnSpPr>
          <p:nvPr/>
        </p:nvCxnSpPr>
        <p:spPr>
          <a:xfrm flipH="1">
            <a:off x="3297145" y="3027473"/>
            <a:ext cx="944400" cy="497100"/>
          </a:xfrm>
          <a:prstGeom prst="straightConnector1">
            <a:avLst/>
          </a:prstGeom>
          <a:noFill/>
          <a:ln w="19050" cap="flat" cmpd="sng">
            <a:solidFill>
              <a:schemeClr val="dk2"/>
            </a:solidFill>
            <a:prstDash val="solid"/>
            <a:round/>
            <a:headEnd type="none" w="sm" len="sm"/>
            <a:tailEnd type="none" w="sm" len="sm"/>
          </a:ln>
        </p:spPr>
      </p:cxnSp>
      <p:cxnSp>
        <p:nvCxnSpPr>
          <p:cNvPr id="821" name="Google Shape;821;p47"/>
          <p:cNvCxnSpPr>
            <a:stCxn id="814" idx="3"/>
            <a:endCxn id="817" idx="1"/>
          </p:cNvCxnSpPr>
          <p:nvPr/>
        </p:nvCxnSpPr>
        <p:spPr>
          <a:xfrm>
            <a:off x="2018447" y="4729961"/>
            <a:ext cx="1488600" cy="168600"/>
          </a:xfrm>
          <a:prstGeom prst="straightConnector1">
            <a:avLst/>
          </a:prstGeom>
          <a:noFill/>
          <a:ln w="19050" cap="flat" cmpd="sng">
            <a:solidFill>
              <a:schemeClr val="dk2"/>
            </a:solidFill>
            <a:prstDash val="solid"/>
            <a:round/>
            <a:headEnd type="none" w="sm" len="sm"/>
            <a:tailEnd type="none" w="sm" len="sm"/>
          </a:ln>
        </p:spPr>
      </p:cxnSp>
      <p:sp>
        <p:nvSpPr>
          <p:cNvPr id="822" name="Google Shape;822;p47"/>
          <p:cNvSpPr txBox="1"/>
          <p:nvPr/>
        </p:nvSpPr>
        <p:spPr>
          <a:xfrm>
            <a:off x="445539" y="3027473"/>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823" name="Google Shape;823;p47"/>
          <p:cNvSpPr txBox="1"/>
          <p:nvPr/>
        </p:nvSpPr>
        <p:spPr>
          <a:xfrm>
            <a:off x="445539" y="2836839"/>
            <a:ext cx="10134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6"/>
                </a:solidFill>
                <a:latin typeface="Quattrocento Sans"/>
                <a:ea typeface="Quattrocento Sans"/>
                <a:cs typeface="Quattrocento Sans"/>
                <a:sym typeface="Quattrocento Sans"/>
              </a:rPr>
              <a:t>VISITED</a:t>
            </a:r>
            <a:endParaRPr/>
          </a:p>
        </p:txBody>
      </p:sp>
      <p:sp>
        <p:nvSpPr>
          <p:cNvPr id="824" name="Google Shape;824;p47"/>
          <p:cNvSpPr/>
          <p:nvPr/>
        </p:nvSpPr>
        <p:spPr>
          <a:xfrm>
            <a:off x="1390716" y="3057647"/>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825" name="Google Shape;825;p47"/>
          <p:cNvSpPr/>
          <p:nvPr/>
        </p:nvSpPr>
        <p:spPr>
          <a:xfrm>
            <a:off x="1545208" y="4506248"/>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826" name="Google Shape;826;p47"/>
          <p:cNvSpPr/>
          <p:nvPr/>
        </p:nvSpPr>
        <p:spPr>
          <a:xfrm>
            <a:off x="3449591" y="4674848"/>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827" name="Google Shape;827;p47"/>
          <p:cNvSpPr/>
          <p:nvPr/>
        </p:nvSpPr>
        <p:spPr>
          <a:xfrm>
            <a:off x="2824031" y="3299353"/>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828" name="Google Shape;828;p47"/>
          <p:cNvSpPr/>
          <p:nvPr/>
        </p:nvSpPr>
        <p:spPr>
          <a:xfrm>
            <a:off x="3979907" y="2635160"/>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829" name="Google Shape;829;p47"/>
          <p:cNvCxnSpPr>
            <a:stCxn id="816" idx="2"/>
            <a:endCxn id="817" idx="0"/>
          </p:cNvCxnSpPr>
          <p:nvPr/>
        </p:nvCxnSpPr>
        <p:spPr>
          <a:xfrm>
            <a:off x="3085669" y="3693173"/>
            <a:ext cx="632700" cy="1036800"/>
          </a:xfrm>
          <a:prstGeom prst="straightConnector1">
            <a:avLst/>
          </a:prstGeom>
          <a:noFill/>
          <a:ln w="19050" cap="flat" cmpd="sng">
            <a:solidFill>
              <a:schemeClr val="dk2"/>
            </a:solidFill>
            <a:prstDash val="solid"/>
            <a:round/>
            <a:headEnd type="none" w="sm" len="sm"/>
            <a:tailEnd type="none" w="sm" len="sm"/>
          </a:ln>
        </p:spPr>
      </p:cxnSp>
      <p:sp>
        <p:nvSpPr>
          <p:cNvPr id="830" name="Google Shape;830;p47"/>
          <p:cNvSpPr txBox="1"/>
          <p:nvPr/>
        </p:nvSpPr>
        <p:spPr>
          <a:xfrm>
            <a:off x="741125" y="1219200"/>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graphicFrame>
        <p:nvGraphicFramePr>
          <p:cNvPr id="831" name="Google Shape;831;p47"/>
          <p:cNvGraphicFramePr/>
          <p:nvPr/>
        </p:nvGraphicFramePr>
        <p:xfrm>
          <a:off x="781867" y="1618101"/>
          <a:ext cx="4643000" cy="568550"/>
        </p:xfrm>
        <a:graphic>
          <a:graphicData uri="http://schemas.openxmlformats.org/drawingml/2006/table">
            <a:tbl>
              <a:tblPr firstRow="1" bandRow="1">
                <a:noFill/>
                <a:tableStyleId>{C6F4A71E-2EC3-4D22-9284-7B01D5CB0B2A}</a:tableStyleId>
              </a:tblPr>
              <a:tblGrid>
                <a:gridCol w="4643000">
                  <a:extLst>
                    <a:ext uri="{9D8B030D-6E8A-4147-A177-3AD203B41FA5}">
                      <a16:colId xmlns:a16="http://schemas.microsoft.com/office/drawing/2014/main" val="20000"/>
                    </a:ext>
                  </a:extLst>
                </a:gridCol>
              </a:tblGrid>
              <a:tr h="568550">
                <a:tc>
                  <a:txBody>
                    <a:bodyPr/>
                    <a:lstStyle/>
                    <a:p>
                      <a:pPr marL="0" marR="0" lvl="0" indent="0" algn="l" rtl="0">
                        <a:spcBef>
                          <a:spcPts val="0"/>
                        </a:spcBef>
                        <a:spcAft>
                          <a:spcPts val="0"/>
                        </a:spcAft>
                        <a:buNone/>
                      </a:pPr>
                      <a:endParaRPr sz="180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accent5"/>
                      </a:solidFill>
                      <a:prstDash val="solid"/>
                      <a:round/>
                      <a:headEnd type="none" w="sm" len="sm"/>
                      <a:tailEnd type="none" w="sm" len="sm"/>
                    </a:lnT>
                    <a:lnB w="38100"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sp>
        <p:nvSpPr>
          <p:cNvPr id="832" name="Google Shape;832;p47"/>
          <p:cNvSpPr/>
          <p:nvPr/>
        </p:nvSpPr>
        <p:spPr>
          <a:xfrm>
            <a:off x="513508" y="1763764"/>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833" name="Google Shape;833;p47"/>
          <p:cNvSpPr/>
          <p:nvPr/>
        </p:nvSpPr>
        <p:spPr>
          <a:xfrm>
            <a:off x="5424872" y="1761609"/>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834" name="Google Shape;834;p47"/>
          <p:cNvSpPr txBox="1"/>
          <p:nvPr/>
        </p:nvSpPr>
        <p:spPr>
          <a:xfrm>
            <a:off x="6471806" y="935182"/>
            <a:ext cx="5471983" cy="5839691"/>
          </a:xfrm>
          <a:prstGeom prst="rect">
            <a:avLst/>
          </a:prstGeom>
          <a:solidFill>
            <a:srgbClr val="FAFAFA"/>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720"/>
              <a:buFont typeface="Noto Sans Symbols"/>
              <a:buNone/>
            </a:pPr>
            <a:r>
              <a:rPr lang="en-US" sz="1200" b="0">
                <a:solidFill>
                  <a:schemeClr val="accent3"/>
                </a:solidFill>
                <a:latin typeface="Consolas"/>
                <a:ea typeface="Consolas"/>
                <a:cs typeface="Consolas"/>
                <a:sym typeface="Consolas"/>
              </a:rPr>
              <a:t>   </a:t>
            </a:r>
            <a:r>
              <a:rPr lang="en-US" sz="1200" b="0">
                <a:solidFill>
                  <a:schemeClr val="dk1"/>
                </a:solidFill>
                <a:latin typeface="Consolas"/>
                <a:ea typeface="Consolas"/>
                <a:cs typeface="Consolas"/>
                <a:sym typeface="Consolas"/>
              </a:rPr>
              <a: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accent3"/>
                </a:solidFill>
                <a:latin typeface="Consolas"/>
                <a:ea typeface="Consolas"/>
                <a:cs typeface="Consolas"/>
                <a:sym typeface="Consolas"/>
              </a:rPr>
              <a:t>  </a:t>
            </a:r>
            <a:r>
              <a:rPr lang="en-US" sz="1600" b="0">
                <a:solidFill>
                  <a:schemeClr val="accent3"/>
                </a:solidFill>
                <a:highlight>
                  <a:srgbClr val="E6DAFF"/>
                </a:highlight>
                <a:latin typeface="Consolas"/>
                <a:ea typeface="Consolas"/>
                <a:cs typeface="Consolas"/>
                <a:sym typeface="Consolas"/>
              </a:rPr>
              <a:t>Map</a:t>
            </a:r>
            <a:r>
              <a:rPr lang="en-US" sz="1600" b="0">
                <a:solidFill>
                  <a:schemeClr val="dk1"/>
                </a:solidFill>
                <a:highlight>
                  <a:srgbClr val="E6DAFF"/>
                </a:highlight>
                <a:latin typeface="Consolas"/>
                <a:ea typeface="Consolas"/>
                <a:cs typeface="Consolas"/>
                <a:sym typeface="Consolas"/>
              </a:rPr>
              <a:t>&lt;</a:t>
            </a:r>
            <a:r>
              <a:rPr lang="en-US" sz="1600" b="0">
                <a:solidFill>
                  <a:schemeClr val="accent3"/>
                </a:solidFill>
                <a:highlight>
                  <a:srgbClr val="E6DAFF"/>
                </a:highlight>
                <a:latin typeface="Consolas"/>
                <a:ea typeface="Consolas"/>
                <a:cs typeface="Consolas"/>
                <a:sym typeface="Consolas"/>
              </a:rPr>
              <a:t>Vertex, Edge</a:t>
            </a:r>
            <a:r>
              <a:rPr lang="en-US" sz="1600" b="0">
                <a:solidFill>
                  <a:schemeClr val="dk1"/>
                </a:solidFill>
                <a:highlight>
                  <a:srgbClr val="E6DAFF"/>
                </a:highlight>
                <a:latin typeface="Consolas"/>
                <a:ea typeface="Consolas"/>
                <a:cs typeface="Consolas"/>
                <a:sym typeface="Consolas"/>
              </a:rPr>
              <a:t>&gt; edgeTo = ...</a:t>
            </a:r>
            <a:endParaRPr>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highlight>
                  <a:schemeClr val="lt1"/>
                </a:highlight>
                <a:latin typeface="Consolas"/>
                <a:ea typeface="Consolas"/>
                <a:cs typeface="Consolas"/>
                <a:sym typeface="Consolas"/>
              </a:rPr>
              <a:t>  </a:t>
            </a:r>
            <a:r>
              <a:rPr lang="en-US" sz="1600" b="0">
                <a:solidFill>
                  <a:schemeClr val="accent3"/>
                </a:solidFill>
                <a:highlight>
                  <a:srgbClr val="E6DAFF"/>
                </a:highlight>
                <a:latin typeface="Consolas"/>
                <a:ea typeface="Consolas"/>
                <a:cs typeface="Consolas"/>
                <a:sym typeface="Consolas"/>
              </a:rPr>
              <a:t>Map</a:t>
            </a:r>
            <a:r>
              <a:rPr lang="en-US" sz="1600" b="0">
                <a:solidFill>
                  <a:schemeClr val="dk1"/>
                </a:solidFill>
                <a:highlight>
                  <a:srgbClr val="E6DAFF"/>
                </a:highlight>
                <a:latin typeface="Consolas"/>
                <a:ea typeface="Consolas"/>
                <a:cs typeface="Consolas"/>
                <a:sym typeface="Consolas"/>
              </a:rPr>
              <a:t>&lt;</a:t>
            </a:r>
            <a:r>
              <a:rPr lang="en-US" sz="1600" b="0">
                <a:solidFill>
                  <a:schemeClr val="accent3"/>
                </a:solidFill>
                <a:highlight>
                  <a:srgbClr val="E6DAFF"/>
                </a:highlight>
                <a:latin typeface="Consolas"/>
                <a:ea typeface="Consolas"/>
                <a:cs typeface="Consolas"/>
                <a:sym typeface="Consolas"/>
              </a:rPr>
              <a:t>Vertex, Double</a:t>
            </a:r>
            <a:r>
              <a:rPr lang="en-US" sz="1600" b="0">
                <a:solidFill>
                  <a:schemeClr val="dk1"/>
                </a:solidFill>
                <a:highlight>
                  <a:srgbClr val="E6DAFF"/>
                </a:highlight>
                <a:latin typeface="Consolas"/>
                <a:ea typeface="Consolas"/>
                <a:cs typeface="Consolas"/>
                <a:sym typeface="Consolas"/>
              </a:rPr>
              <a:t>&gt; distTo = ...</a:t>
            </a:r>
            <a:endParaRPr>
              <a:highlight>
                <a:srgbClr val="E6DAFF"/>
              </a:highlight>
            </a:endParaRPr>
          </a:p>
          <a:p>
            <a:pPr marL="0" marR="0" lvl="0" indent="0" algn="l" rtl="0">
              <a:lnSpc>
                <a:spcPct val="120000"/>
              </a:lnSpc>
              <a:spcBef>
                <a:spcPts val="0"/>
              </a:spcBef>
              <a:spcAft>
                <a:spcPts val="0"/>
              </a:spcAft>
              <a:buClr>
                <a:srgbClr val="4B2A85"/>
              </a:buClr>
              <a:buSzPts val="480"/>
              <a:buFont typeface="Noto Sans Symbols"/>
              <a:buNone/>
            </a:pPr>
            <a:endParaRPr sz="800" b="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dk1"/>
                </a:solidFill>
                <a:highlight>
                  <a:srgbClr val="E6DAFF"/>
                </a:highlight>
                <a:latin typeface="Consolas"/>
                <a:ea typeface="Consolas"/>
                <a:cs typeface="Consolas"/>
                <a:sym typeface="Consolas"/>
              </a:rPr>
              <a:t>edgeTo.</a:t>
            </a:r>
            <a:r>
              <a:rPr lang="en-US" sz="1600" b="1">
                <a:solidFill>
                  <a:schemeClr val="dk1"/>
                </a:solidFill>
                <a:highlight>
                  <a:srgbClr val="E6DAFF"/>
                </a:highlight>
                <a:latin typeface="Consolas"/>
                <a:ea typeface="Consolas"/>
                <a:cs typeface="Consolas"/>
                <a:sym typeface="Consolas"/>
              </a:rPr>
              <a:t>put</a:t>
            </a:r>
            <a:r>
              <a:rPr lang="en-US" sz="1600" b="0">
                <a:solidFill>
                  <a:schemeClr val="dk1"/>
                </a:solidFill>
                <a:highlight>
                  <a:srgbClr val="E6DAFF"/>
                </a:highlight>
                <a:latin typeface="Consolas"/>
                <a:ea typeface="Consolas"/>
                <a:cs typeface="Consolas"/>
                <a:sym typeface="Consolas"/>
              </a:rPr>
              <a:t>(start, </a:t>
            </a:r>
            <a:r>
              <a:rPr lang="en-US" sz="1600" b="0">
                <a:solidFill>
                  <a:schemeClr val="accent5"/>
                </a:solidFill>
                <a:highlight>
                  <a:srgbClr val="E6DAFF"/>
                </a:highlight>
                <a:latin typeface="Consolas"/>
                <a:ea typeface="Consolas"/>
                <a:cs typeface="Consolas"/>
                <a:sym typeface="Consolas"/>
              </a:rPr>
              <a:t>null</a:t>
            </a:r>
            <a:r>
              <a:rPr lang="en-US" sz="1600" b="0">
                <a:solidFill>
                  <a:schemeClr val="dk1"/>
                </a:solidFill>
                <a:highlight>
                  <a:srgbClr val="E6DAFF"/>
                </a:highlight>
                <a:latin typeface="Consolas"/>
                <a:ea typeface="Consolas"/>
                <a:cs typeface="Consolas"/>
                <a:sym typeface="Consolas"/>
              </a:rPr>
              <a:t>);</a:t>
            </a:r>
            <a:endParaRPr>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dk1"/>
                </a:solidFill>
                <a:highlight>
                  <a:srgbClr val="E6DAFF"/>
                </a:highlight>
                <a:latin typeface="Consolas"/>
                <a:ea typeface="Consolas"/>
                <a:cs typeface="Consolas"/>
                <a:sym typeface="Consolas"/>
              </a:rPr>
              <a:t>distTo.</a:t>
            </a:r>
            <a:r>
              <a:rPr lang="en-US" sz="1600" b="1">
                <a:solidFill>
                  <a:schemeClr val="dk1"/>
                </a:solidFill>
                <a:highlight>
                  <a:srgbClr val="E6DAFF"/>
                </a:highlight>
                <a:latin typeface="Consolas"/>
                <a:ea typeface="Consolas"/>
                <a:cs typeface="Consolas"/>
                <a:sym typeface="Consolas"/>
              </a:rPr>
              <a:t>put</a:t>
            </a:r>
            <a:r>
              <a:rPr lang="en-US" sz="1600" b="0">
                <a:solidFill>
                  <a:schemeClr val="dk1"/>
                </a:solidFill>
                <a:highlight>
                  <a:srgbClr val="E6DAFF"/>
                </a:highlight>
                <a:latin typeface="Consolas"/>
                <a:ea typeface="Consolas"/>
                <a:cs typeface="Consolas"/>
                <a:sym typeface="Consolas"/>
              </a:rPr>
              <a:t>(start, </a:t>
            </a:r>
            <a:r>
              <a:rPr lang="en-US" sz="1600" b="0">
                <a:solidFill>
                  <a:schemeClr val="accent5"/>
                </a:solidFill>
                <a:highlight>
                  <a:srgbClr val="E6DAFF"/>
                </a:highlight>
                <a:latin typeface="Consolas"/>
                <a:ea typeface="Consolas"/>
                <a:cs typeface="Consolas"/>
                <a:sym typeface="Consolas"/>
              </a:rPr>
              <a:t>0.0</a:t>
            </a:r>
            <a:r>
              <a:rPr lang="en-US" sz="1600" b="0">
                <a:solidFill>
                  <a:schemeClr val="dk1"/>
                </a:solidFill>
                <a:highlight>
                  <a:srgbClr val="E6DAFF"/>
                </a:highlight>
                <a:latin typeface="Consolas"/>
                <a:ea typeface="Consolas"/>
                <a:cs typeface="Consolas"/>
                <a:sym typeface="Consolas"/>
              </a:rPr>
              <a:t>);</a:t>
            </a:r>
            <a:endParaRPr>
              <a:highlight>
                <a:srgbClr val="E6DAFF"/>
              </a:highlight>
            </a:endParaRPr>
          </a:p>
          <a:p>
            <a:pPr marL="0" marR="0" lvl="0" indent="0" algn="l" rtl="0">
              <a:lnSpc>
                <a:spcPct val="120000"/>
              </a:lnSpc>
              <a:spcBef>
                <a:spcPts val="0"/>
              </a:spcBef>
              <a:spcAft>
                <a:spcPts val="0"/>
              </a:spcAft>
              <a:buClr>
                <a:srgbClr val="4B2A85"/>
              </a:buClr>
              <a:buSzPts val="480"/>
              <a:buFont typeface="Noto Sans Symbols"/>
              <a:buNone/>
            </a:pPr>
            <a:endParaRPr sz="800" b="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while</a:t>
            </a:r>
            <a:r>
              <a:rPr lang="en-US" sz="1600" b="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isEmpty</a:t>
            </a:r>
            <a:r>
              <a:rPr lang="en-US" sz="1600" b="0">
                <a:solidFill>
                  <a:schemeClr val="dk1"/>
                </a:solidFill>
                <a:latin typeface="Consolas"/>
                <a:ea typeface="Consolas"/>
                <a:cs typeface="Consolas"/>
                <a:sym typeface="Consolas"/>
              </a:rPr>
              <a: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 from = perimeter.</a:t>
            </a:r>
            <a:r>
              <a:rPr lang="en-US" sz="1600" b="1">
                <a:solidFill>
                  <a:schemeClr val="dk1"/>
                </a:solidFill>
                <a:latin typeface="Consolas"/>
                <a:ea typeface="Consolas"/>
                <a:cs typeface="Consolas"/>
                <a:sym typeface="Consolas"/>
              </a:rPr>
              <a:t>remove</a:t>
            </a:r>
            <a:r>
              <a:rPr lang="en-US" sz="1600" b="0">
                <a:solidFill>
                  <a:schemeClr val="dk1"/>
                </a:solidFill>
                <a:latin typeface="Consolas"/>
                <a:ea typeface="Consolas"/>
                <a:cs typeface="Consolas"/>
                <a:sym typeface="Consolas"/>
              </a:rPr>
              <a: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accent2"/>
                </a:solidFill>
                <a:latin typeface="Consolas"/>
                <a:ea typeface="Consolas"/>
                <a:cs typeface="Consolas"/>
                <a:sym typeface="Consolas"/>
              </a:rPr>
              <a:t>    for</a:t>
            </a: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Edge</a:t>
            </a:r>
            <a:r>
              <a:rPr lang="en-US" sz="1600" b="0">
                <a:solidFill>
                  <a:schemeClr val="dk1"/>
                </a:solidFill>
                <a:latin typeface="Consolas"/>
                <a:ea typeface="Consolas"/>
                <a:cs typeface="Consolas"/>
                <a:sym typeface="Consolas"/>
              </a:rPr>
              <a:t> edge : graph.</a:t>
            </a:r>
            <a:r>
              <a:rPr lang="en-US" sz="1600" b="1">
                <a:solidFill>
                  <a:schemeClr val="dk1"/>
                </a:solidFill>
                <a:latin typeface="Consolas"/>
                <a:ea typeface="Consolas"/>
                <a:cs typeface="Consolas"/>
                <a:sym typeface="Consolas"/>
              </a:rPr>
              <a:t>edgesFrom</a:t>
            </a:r>
            <a:r>
              <a:rPr lang="en-US" sz="1600" b="0">
                <a:solidFill>
                  <a:schemeClr val="dk1"/>
                </a:solidFill>
                <a:latin typeface="Consolas"/>
                <a:ea typeface="Consolas"/>
                <a:cs typeface="Consolas"/>
                <a:sym typeface="Consolas"/>
              </a:rPr>
              <a:t>(from))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 to = edge.</a:t>
            </a:r>
            <a:r>
              <a:rPr lang="en-US" sz="1600" b="1">
                <a:solidFill>
                  <a:schemeClr val="dk1"/>
                </a:solidFill>
                <a:latin typeface="Consolas"/>
                <a:ea typeface="Consolas"/>
                <a:cs typeface="Consolas"/>
                <a:sym typeface="Consolas"/>
              </a:rPr>
              <a:t>to</a:t>
            </a:r>
            <a:r>
              <a:rPr lang="en-US" sz="1600" b="0">
                <a:solidFill>
                  <a:schemeClr val="dk1"/>
                </a:solidFill>
                <a:latin typeface="Consolas"/>
                <a:ea typeface="Consolas"/>
                <a:cs typeface="Consolas"/>
                <a:sym typeface="Consolas"/>
              </a:rPr>
              <a: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if</a:t>
            </a:r>
            <a:r>
              <a:rPr lang="en-US" sz="1600" b="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contains</a:t>
            </a:r>
            <a:r>
              <a:rPr lang="en-US" sz="1600" b="0">
                <a:solidFill>
                  <a:schemeClr val="dk1"/>
                </a:solidFill>
                <a:latin typeface="Consolas"/>
                <a:ea typeface="Consolas"/>
                <a:cs typeface="Consolas"/>
                <a:sym typeface="Consolas"/>
              </a:rPr>
              <a:t>(to))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dk1"/>
                </a:solidFill>
                <a:highlight>
                  <a:srgbClr val="E6DAFF"/>
                </a:highlight>
                <a:latin typeface="Consolas"/>
                <a:ea typeface="Consolas"/>
                <a:cs typeface="Consolas"/>
                <a:sym typeface="Consolas"/>
              </a:rPr>
              <a:t>edgeTo.</a:t>
            </a:r>
            <a:r>
              <a:rPr lang="en-US" sz="1600" b="1">
                <a:solidFill>
                  <a:schemeClr val="dk1"/>
                </a:solidFill>
                <a:highlight>
                  <a:srgbClr val="E6DAFF"/>
                </a:highlight>
                <a:latin typeface="Consolas"/>
                <a:ea typeface="Consolas"/>
                <a:cs typeface="Consolas"/>
                <a:sym typeface="Consolas"/>
              </a:rPr>
              <a:t>put</a:t>
            </a:r>
            <a:r>
              <a:rPr lang="en-US" sz="1600" b="0">
                <a:solidFill>
                  <a:schemeClr val="dk1"/>
                </a:solidFill>
                <a:highlight>
                  <a:srgbClr val="E6DAFF"/>
                </a:highlight>
                <a:latin typeface="Consolas"/>
                <a:ea typeface="Consolas"/>
                <a:cs typeface="Consolas"/>
                <a:sym typeface="Consolas"/>
              </a:rPr>
              <a:t>(to, edge);</a:t>
            </a:r>
            <a:endParaRPr>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dk1"/>
                </a:solidFill>
                <a:highlight>
                  <a:srgbClr val="E6DAFF"/>
                </a:highlight>
                <a:latin typeface="Consolas"/>
                <a:ea typeface="Consolas"/>
                <a:cs typeface="Consolas"/>
                <a:sym typeface="Consolas"/>
              </a:rPr>
              <a:t>distTo.</a:t>
            </a:r>
            <a:r>
              <a:rPr lang="en-US" sz="1600" b="1">
                <a:solidFill>
                  <a:schemeClr val="dk1"/>
                </a:solidFill>
                <a:highlight>
                  <a:srgbClr val="E6DAFF"/>
                </a:highlight>
                <a:latin typeface="Consolas"/>
                <a:ea typeface="Consolas"/>
                <a:cs typeface="Consolas"/>
                <a:sym typeface="Consolas"/>
              </a:rPr>
              <a:t>put</a:t>
            </a:r>
            <a:r>
              <a:rPr lang="en-US" sz="1600" b="0">
                <a:solidFill>
                  <a:schemeClr val="dk1"/>
                </a:solidFill>
                <a:highlight>
                  <a:srgbClr val="E6DAFF"/>
                </a:highlight>
                <a:latin typeface="Consolas"/>
                <a:ea typeface="Consolas"/>
                <a:cs typeface="Consolas"/>
                <a:sym typeface="Consolas"/>
              </a:rPr>
              <a:t>(to, distTo.</a:t>
            </a:r>
            <a:r>
              <a:rPr lang="en-US" sz="1600" b="1">
                <a:solidFill>
                  <a:schemeClr val="dk1"/>
                </a:solidFill>
                <a:highlight>
                  <a:srgbClr val="E6DAFF"/>
                </a:highlight>
                <a:latin typeface="Consolas"/>
                <a:ea typeface="Consolas"/>
                <a:cs typeface="Consolas"/>
                <a:sym typeface="Consolas"/>
              </a:rPr>
              <a:t>get</a:t>
            </a:r>
            <a:r>
              <a:rPr lang="en-US" sz="1600" b="0">
                <a:solidFill>
                  <a:schemeClr val="dk1"/>
                </a:solidFill>
                <a:highlight>
                  <a:srgbClr val="E6DAFF"/>
                </a:highlight>
                <a:latin typeface="Consolas"/>
                <a:ea typeface="Consolas"/>
                <a:cs typeface="Consolas"/>
                <a:sym typeface="Consolas"/>
              </a:rPr>
              <a:t>(from) + </a:t>
            </a:r>
            <a:r>
              <a:rPr lang="en-US" sz="1600" b="0">
                <a:solidFill>
                  <a:schemeClr val="accent5"/>
                </a:solidFill>
                <a:highlight>
                  <a:srgbClr val="E6DAFF"/>
                </a:highlight>
                <a:latin typeface="Consolas"/>
                <a:ea typeface="Consolas"/>
                <a:cs typeface="Consolas"/>
                <a:sym typeface="Consolas"/>
              </a:rPr>
              <a:t>1</a:t>
            </a:r>
            <a:r>
              <a:rPr lang="en-US" sz="1600" b="0">
                <a:solidFill>
                  <a:schemeClr val="dk1"/>
                </a:solidFill>
                <a:highlight>
                  <a:srgbClr val="E6DAFF"/>
                </a:highlight>
                <a:latin typeface="Consolas"/>
                <a:ea typeface="Consolas"/>
                <a:cs typeface="Consolas"/>
                <a:sym typeface="Consolas"/>
              </a:rPr>
              <a:t>);</a:t>
            </a:r>
            <a:endParaRPr>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add</a:t>
            </a:r>
            <a:r>
              <a:rPr lang="en-US" sz="1600" b="0">
                <a:solidFill>
                  <a:schemeClr val="dk1"/>
                </a:solidFill>
                <a:latin typeface="Consolas"/>
                <a:ea typeface="Consolas"/>
                <a:cs typeface="Consolas"/>
                <a:sym typeface="Consolas"/>
              </a:rPr>
              <a:t>(to);</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add</a:t>
            </a:r>
            <a:r>
              <a:rPr lang="en-US" sz="1600" b="0">
                <a:solidFill>
                  <a:schemeClr val="dk1"/>
                </a:solidFill>
                <a:latin typeface="Consolas"/>
                <a:ea typeface="Consolas"/>
                <a:cs typeface="Consolas"/>
                <a:sym typeface="Consolas"/>
              </a:rPr>
              <a:t>(to);</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highlight>
                  <a:srgbClr val="E6DAFF"/>
                </a:highlight>
                <a:latin typeface="Consolas"/>
                <a:ea typeface="Consolas"/>
                <a:cs typeface="Consolas"/>
                <a:sym typeface="Consolas"/>
              </a:rPr>
              <a:t>return</a:t>
            </a:r>
            <a:r>
              <a:rPr lang="en-US" sz="1600" b="0">
                <a:solidFill>
                  <a:schemeClr val="dk1"/>
                </a:solidFill>
                <a:highlight>
                  <a:srgbClr val="E6DAFF"/>
                </a:highlight>
                <a:latin typeface="Consolas"/>
                <a:ea typeface="Consolas"/>
                <a:cs typeface="Consolas"/>
                <a:sym typeface="Consolas"/>
              </a:rPr>
              <a:t> edgeTo;</a:t>
            </a:r>
            <a:endParaRPr>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a:t>
            </a:r>
            <a:endParaRPr/>
          </a:p>
        </p:txBody>
      </p:sp>
      <p:sp>
        <p:nvSpPr>
          <p:cNvPr id="835" name="Google Shape;835;p47"/>
          <p:cNvSpPr txBox="1"/>
          <p:nvPr/>
        </p:nvSpPr>
        <p:spPr>
          <a:xfrm>
            <a:off x="632442" y="4086068"/>
            <a:ext cx="99758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2"/>
                </a:solidFill>
                <a:latin typeface="Quattrocento Sans"/>
                <a:ea typeface="Quattrocento Sans"/>
                <a:cs typeface="Quattrocento Sans"/>
                <a:sym typeface="Quattrocento Sans"/>
              </a:rPr>
              <a:t>E</a:t>
            </a:r>
            <a:r>
              <a:rPr lang="en-US" sz="1600" b="1">
                <a:solidFill>
                  <a:schemeClr val="accent2"/>
                </a:solidFill>
                <a:latin typeface="Quattrocento Sans"/>
                <a:ea typeface="Quattrocento Sans"/>
                <a:cs typeface="Quattrocento Sans"/>
                <a:sym typeface="Quattrocento Sans"/>
              </a:rPr>
              <a:t>DGE</a:t>
            </a:r>
            <a:r>
              <a:rPr lang="en-US" sz="1800" b="1">
                <a:solidFill>
                  <a:schemeClr val="accent2"/>
                </a:solidFill>
                <a:latin typeface="Quattrocento Sans"/>
                <a:ea typeface="Quattrocento Sans"/>
                <a:cs typeface="Quattrocento Sans"/>
                <a:sym typeface="Quattrocento Sans"/>
              </a:rPr>
              <a:t>T</a:t>
            </a:r>
            <a:r>
              <a:rPr lang="en-US" sz="1600" b="1">
                <a:solidFill>
                  <a:schemeClr val="accent2"/>
                </a:solidFill>
                <a:latin typeface="Quattrocento Sans"/>
                <a:ea typeface="Quattrocento Sans"/>
                <a:cs typeface="Quattrocento Sans"/>
                <a:sym typeface="Quattrocento Sans"/>
              </a:rPr>
              <a:t>O</a:t>
            </a:r>
            <a:endParaRPr sz="1800" b="1">
              <a:solidFill>
                <a:schemeClr val="accent2"/>
              </a:solidFill>
              <a:latin typeface="Quattrocento Sans"/>
              <a:ea typeface="Quattrocento Sans"/>
              <a:cs typeface="Quattrocento Sans"/>
              <a:sym typeface="Quattrocento Sans"/>
            </a:endParaRPr>
          </a:p>
        </p:txBody>
      </p:sp>
      <p:sp>
        <p:nvSpPr>
          <p:cNvPr id="836" name="Google Shape;836;p47"/>
          <p:cNvSpPr txBox="1"/>
          <p:nvPr/>
        </p:nvSpPr>
        <p:spPr>
          <a:xfrm>
            <a:off x="1607471" y="2530259"/>
            <a:ext cx="91204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Quattrocento Sans"/>
                <a:ea typeface="Quattrocento Sans"/>
                <a:cs typeface="Quattrocento Sans"/>
                <a:sym typeface="Quattrocento Sans"/>
              </a:rPr>
              <a:t>D</a:t>
            </a:r>
            <a:r>
              <a:rPr lang="en-US" sz="1600" b="1">
                <a:solidFill>
                  <a:srgbClr val="00B0F0"/>
                </a:solidFill>
                <a:latin typeface="Quattrocento Sans"/>
                <a:ea typeface="Quattrocento Sans"/>
                <a:cs typeface="Quattrocento Sans"/>
                <a:sym typeface="Quattrocento Sans"/>
              </a:rPr>
              <a:t>IST</a:t>
            </a:r>
            <a:r>
              <a:rPr lang="en-US" sz="1800" b="1">
                <a:solidFill>
                  <a:srgbClr val="00B0F0"/>
                </a:solidFill>
                <a:latin typeface="Quattrocento Sans"/>
                <a:ea typeface="Quattrocento Sans"/>
                <a:cs typeface="Quattrocento Sans"/>
                <a:sym typeface="Quattrocento Sans"/>
              </a:rPr>
              <a:t>T</a:t>
            </a:r>
            <a:r>
              <a:rPr lang="en-US" sz="1600" b="1">
                <a:solidFill>
                  <a:srgbClr val="00B0F0"/>
                </a:solidFill>
                <a:latin typeface="Quattrocento Sans"/>
                <a:ea typeface="Quattrocento Sans"/>
                <a:cs typeface="Quattrocento Sans"/>
                <a:sym typeface="Quattrocento Sans"/>
              </a:rPr>
              <a:t>O</a:t>
            </a:r>
            <a:endParaRPr sz="1800" b="1">
              <a:solidFill>
                <a:srgbClr val="00B0F0"/>
              </a:solidFill>
              <a:latin typeface="Quattrocento Sans"/>
              <a:ea typeface="Quattrocento Sans"/>
              <a:cs typeface="Quattrocento Sans"/>
              <a:sym typeface="Quattrocento Sans"/>
            </a:endParaRPr>
          </a:p>
        </p:txBody>
      </p:sp>
      <p:sp>
        <p:nvSpPr>
          <p:cNvPr id="837" name="Google Shape;837;p47"/>
          <p:cNvSpPr txBox="1">
            <a:spLocks noGrp="1"/>
          </p:cNvSpPr>
          <p:nvPr>
            <p:ph type="body" idx="1"/>
          </p:nvPr>
        </p:nvSpPr>
        <p:spPr>
          <a:xfrm>
            <a:off x="25703" y="5217937"/>
            <a:ext cx="6223500" cy="1468800"/>
          </a:xfrm>
          <a:prstGeom prst="rect">
            <a:avLst/>
          </a:prstGeom>
          <a:noFill/>
          <a:ln>
            <a:noFill/>
          </a:ln>
        </p:spPr>
        <p:txBody>
          <a:bodyPr spcFirstLastPara="1" wrap="square" lIns="45700" tIns="45700" rIns="45700" bIns="45700" anchor="t" anchorCtr="0">
            <a:normAutofit fontScale="85000" lnSpcReduction="20000"/>
          </a:bodyPr>
          <a:lstStyle/>
          <a:p>
            <a:pPr marL="0" lvl="0" indent="0" algn="l" rtl="0">
              <a:lnSpc>
                <a:spcPct val="90000"/>
              </a:lnSpc>
              <a:spcBef>
                <a:spcPts val="0"/>
              </a:spcBef>
              <a:spcAft>
                <a:spcPts val="0"/>
              </a:spcAft>
              <a:buNone/>
            </a:pPr>
            <a:r>
              <a:rPr lang="en-US" sz="2000"/>
              <a:t>The </a:t>
            </a:r>
            <a:r>
              <a:rPr lang="en-US" sz="2000">
                <a:latin typeface="Consolas"/>
                <a:ea typeface="Consolas"/>
                <a:cs typeface="Consolas"/>
                <a:sym typeface="Consolas"/>
              </a:rPr>
              <a:t>edgeTo</a:t>
            </a:r>
            <a:r>
              <a:rPr lang="en-US" sz="2000"/>
              <a:t> map stores </a:t>
            </a:r>
            <a:r>
              <a:rPr lang="en-US" sz="2000" b="1">
                <a:solidFill>
                  <a:srgbClr val="4C3283"/>
                </a:solidFill>
              </a:rPr>
              <a:t>backpointers</a:t>
            </a:r>
            <a:r>
              <a:rPr lang="en-US" sz="2000"/>
              <a:t>: each vertex remembers what vertex was used to arrive at it!</a:t>
            </a:r>
            <a:endParaRPr/>
          </a:p>
          <a:p>
            <a:pPr marL="0" lvl="0" indent="0" algn="l" rtl="0">
              <a:lnSpc>
                <a:spcPct val="90000"/>
              </a:lnSpc>
              <a:spcBef>
                <a:spcPts val="1400"/>
              </a:spcBef>
              <a:spcAft>
                <a:spcPts val="0"/>
              </a:spcAft>
              <a:buNone/>
            </a:pPr>
            <a:r>
              <a:rPr lang="en-US" sz="2000"/>
              <a:t>Note: this code stores </a:t>
            </a:r>
            <a:r>
              <a:rPr lang="en-US" sz="2000">
                <a:latin typeface="Consolas"/>
                <a:ea typeface="Consolas"/>
                <a:cs typeface="Consolas"/>
                <a:sym typeface="Consolas"/>
              </a:rPr>
              <a:t>visited</a:t>
            </a:r>
            <a:r>
              <a:rPr lang="en-US" sz="2000"/>
              <a:t>, </a:t>
            </a:r>
            <a:r>
              <a:rPr lang="en-US" sz="2000">
                <a:latin typeface="Consolas"/>
                <a:ea typeface="Consolas"/>
                <a:cs typeface="Consolas"/>
                <a:sym typeface="Consolas"/>
              </a:rPr>
              <a:t>edgeTo</a:t>
            </a:r>
            <a:r>
              <a:rPr lang="en-US" sz="2000"/>
              <a:t>, and </a:t>
            </a:r>
            <a:r>
              <a:rPr lang="en-US" sz="2000">
                <a:latin typeface="Consolas"/>
                <a:ea typeface="Consolas"/>
                <a:cs typeface="Consolas"/>
                <a:sym typeface="Consolas"/>
              </a:rPr>
              <a:t>distTo</a:t>
            </a:r>
            <a:r>
              <a:rPr lang="en-US" sz="2000"/>
              <a:t> as </a:t>
            </a:r>
            <a:r>
              <a:rPr lang="en-US" sz="2000" b="1"/>
              <a:t>external maps </a:t>
            </a:r>
            <a:r>
              <a:rPr lang="en-US" sz="2000"/>
              <a:t>(only drawn on graph for convenience). Another implementation option: store them as fields of the nodes themselves</a:t>
            </a:r>
            <a:endParaRPr/>
          </a:p>
        </p:txBody>
      </p:sp>
      <p:cxnSp>
        <p:nvCxnSpPr>
          <p:cNvPr id="838" name="Google Shape;838;p47"/>
          <p:cNvCxnSpPr/>
          <p:nvPr/>
        </p:nvCxnSpPr>
        <p:spPr>
          <a:xfrm rot="10800000">
            <a:off x="1621237" y="3845835"/>
            <a:ext cx="109970" cy="720381"/>
          </a:xfrm>
          <a:prstGeom prst="straightConnector1">
            <a:avLst/>
          </a:prstGeom>
          <a:noFill/>
          <a:ln w="38100" cap="flat" cmpd="sng">
            <a:solidFill>
              <a:schemeClr val="accent2"/>
            </a:solidFill>
            <a:prstDash val="solid"/>
            <a:round/>
            <a:headEnd type="none" w="sm" len="sm"/>
            <a:tailEnd type="triangle" w="med" len="med"/>
          </a:ln>
        </p:spPr>
      </p:cxnSp>
      <p:cxnSp>
        <p:nvCxnSpPr>
          <p:cNvPr id="839" name="Google Shape;839;p47"/>
          <p:cNvCxnSpPr/>
          <p:nvPr/>
        </p:nvCxnSpPr>
        <p:spPr>
          <a:xfrm rot="10800000">
            <a:off x="2148960" y="3429000"/>
            <a:ext cx="730968" cy="179874"/>
          </a:xfrm>
          <a:prstGeom prst="straightConnector1">
            <a:avLst/>
          </a:prstGeom>
          <a:noFill/>
          <a:ln w="38100" cap="flat" cmpd="sng">
            <a:solidFill>
              <a:schemeClr val="accent2"/>
            </a:solidFill>
            <a:prstDash val="solid"/>
            <a:round/>
            <a:headEnd type="none" w="sm" len="sm"/>
            <a:tailEnd type="triangle" w="med" len="med"/>
          </a:ln>
        </p:spPr>
      </p:cxnSp>
      <p:cxnSp>
        <p:nvCxnSpPr>
          <p:cNvPr id="840" name="Google Shape;840;p47"/>
          <p:cNvCxnSpPr/>
          <p:nvPr/>
        </p:nvCxnSpPr>
        <p:spPr>
          <a:xfrm rot="10800000">
            <a:off x="2757549" y="4718176"/>
            <a:ext cx="749354" cy="110034"/>
          </a:xfrm>
          <a:prstGeom prst="straightConnector1">
            <a:avLst/>
          </a:prstGeom>
          <a:noFill/>
          <a:ln w="38100" cap="flat" cmpd="sng">
            <a:solidFill>
              <a:schemeClr val="accent2"/>
            </a:solidFill>
            <a:prstDash val="solid"/>
            <a:round/>
            <a:headEnd type="none" w="sm" len="sm"/>
            <a:tailEnd type="triangle" w="med" len="med"/>
          </a:ln>
        </p:spPr>
      </p:cxnSp>
      <p:cxnSp>
        <p:nvCxnSpPr>
          <p:cNvPr id="841" name="Google Shape;841;p47"/>
          <p:cNvCxnSpPr/>
          <p:nvPr/>
        </p:nvCxnSpPr>
        <p:spPr>
          <a:xfrm flipH="1">
            <a:off x="3677099" y="3039258"/>
            <a:ext cx="662457" cy="386970"/>
          </a:xfrm>
          <a:prstGeom prst="straightConnector1">
            <a:avLst/>
          </a:prstGeom>
          <a:noFill/>
          <a:ln w="38100" cap="flat" cmpd="sng">
            <a:solidFill>
              <a:schemeClr val="accent2"/>
            </a:solidFill>
            <a:prstDash val="solid"/>
            <a:round/>
            <a:headEnd type="none" w="sm" len="sm"/>
            <a:tailEnd type="triangle" w="med" len="med"/>
          </a:ln>
        </p:spPr>
      </p:cxnSp>
      <p:sp>
        <p:nvSpPr>
          <p:cNvPr id="842" name="Google Shape;842;p47"/>
          <p:cNvSpPr txBox="1"/>
          <p:nvPr/>
        </p:nvSpPr>
        <p:spPr>
          <a:xfrm>
            <a:off x="1878221" y="2828234"/>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0</a:t>
            </a:r>
            <a:endParaRPr/>
          </a:p>
        </p:txBody>
      </p:sp>
      <p:sp>
        <p:nvSpPr>
          <p:cNvPr id="843" name="Google Shape;843;p47"/>
          <p:cNvSpPr txBox="1"/>
          <p:nvPr/>
        </p:nvSpPr>
        <p:spPr>
          <a:xfrm>
            <a:off x="2051921" y="4256994"/>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1</a:t>
            </a:r>
            <a:endParaRPr/>
          </a:p>
        </p:txBody>
      </p:sp>
      <p:sp>
        <p:nvSpPr>
          <p:cNvPr id="844" name="Google Shape;844;p47"/>
          <p:cNvSpPr txBox="1"/>
          <p:nvPr/>
        </p:nvSpPr>
        <p:spPr>
          <a:xfrm>
            <a:off x="3321239" y="3021505"/>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1</a:t>
            </a:r>
            <a:endParaRPr/>
          </a:p>
        </p:txBody>
      </p:sp>
      <p:sp>
        <p:nvSpPr>
          <p:cNvPr id="845" name="Google Shape;845;p47"/>
          <p:cNvSpPr txBox="1"/>
          <p:nvPr/>
        </p:nvSpPr>
        <p:spPr>
          <a:xfrm>
            <a:off x="3960525" y="444166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2</a:t>
            </a:r>
            <a:endParaRPr/>
          </a:p>
        </p:txBody>
      </p:sp>
      <p:sp>
        <p:nvSpPr>
          <p:cNvPr id="846" name="Google Shape;846;p47"/>
          <p:cNvSpPr txBox="1"/>
          <p:nvPr/>
        </p:nvSpPr>
        <p:spPr>
          <a:xfrm>
            <a:off x="4492728" y="2433962"/>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2</a:t>
            </a:r>
            <a:endParaRPr/>
          </a:p>
        </p:txBody>
      </p:sp>
      <p:sp>
        <p:nvSpPr>
          <p:cNvPr id="847" name="Google Shape;847;p47"/>
          <p:cNvSpPr txBox="1"/>
          <p:nvPr/>
        </p:nvSpPr>
        <p:spPr>
          <a:xfrm>
            <a:off x="2213903" y="1719122"/>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A</a:t>
            </a:r>
            <a:endParaRPr/>
          </a:p>
        </p:txBody>
      </p:sp>
      <p:sp>
        <p:nvSpPr>
          <p:cNvPr id="848" name="Google Shape;848;p47"/>
          <p:cNvSpPr txBox="1"/>
          <p:nvPr/>
        </p:nvSpPr>
        <p:spPr>
          <a:xfrm>
            <a:off x="2602296" y="1721839"/>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B</a:t>
            </a:r>
            <a:endParaRPr/>
          </a:p>
        </p:txBody>
      </p:sp>
      <p:sp>
        <p:nvSpPr>
          <p:cNvPr id="849" name="Google Shape;849;p47"/>
          <p:cNvSpPr txBox="1"/>
          <p:nvPr/>
        </p:nvSpPr>
        <p:spPr>
          <a:xfrm>
            <a:off x="2981844" y="172260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C</a:t>
            </a:r>
            <a:endParaRPr/>
          </a:p>
        </p:txBody>
      </p:sp>
      <p:sp>
        <p:nvSpPr>
          <p:cNvPr id="850" name="Google Shape;850;p47"/>
          <p:cNvSpPr txBox="1"/>
          <p:nvPr/>
        </p:nvSpPr>
        <p:spPr>
          <a:xfrm>
            <a:off x="3366291" y="1719151"/>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D</a:t>
            </a:r>
            <a:endParaRPr/>
          </a:p>
        </p:txBody>
      </p:sp>
      <p:sp>
        <p:nvSpPr>
          <p:cNvPr id="851" name="Google Shape;851;p47"/>
          <p:cNvSpPr txBox="1"/>
          <p:nvPr/>
        </p:nvSpPr>
        <p:spPr>
          <a:xfrm>
            <a:off x="3754684" y="172186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7"/>
                                        </p:tgtEl>
                                        <p:attrNameLst>
                                          <p:attrName>style.visibility</p:attrName>
                                        </p:attrNameLst>
                                      </p:cBhvr>
                                      <p:to>
                                        <p:strVal val="visible"/>
                                      </p:to>
                                    </p:set>
                                    <p:animEffect transition="in" filter="fade">
                                      <p:cBhvr>
                                        <p:cTn id="7" dur="500"/>
                                        <p:tgtEl>
                                          <p:spTgt spid="84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42"/>
                                        </p:tgtEl>
                                        <p:attrNameLst>
                                          <p:attrName>style.visibility</p:attrName>
                                        </p:attrNameLst>
                                      </p:cBhvr>
                                      <p:to>
                                        <p:strVal val="visible"/>
                                      </p:to>
                                    </p:set>
                                    <p:animEffect transition="in" filter="fade">
                                      <p:cBhvr>
                                        <p:cTn id="11" dur="500"/>
                                        <p:tgtEl>
                                          <p:spTgt spid="842"/>
                                        </p:tgtEl>
                                      </p:cBhvr>
                                    </p:animEffect>
                                  </p:childTnLst>
                                </p:cTn>
                              </p:par>
                              <p:par>
                                <p:cTn id="12" presetID="10" presetClass="entr" presetSubtype="0" fill="hold" nodeType="withEffect">
                                  <p:stCondLst>
                                    <p:cond delay="0"/>
                                  </p:stCondLst>
                                  <p:childTnLst>
                                    <p:set>
                                      <p:cBhvr>
                                        <p:cTn id="13" dur="1" fill="hold">
                                          <p:stCondLst>
                                            <p:cond delay="0"/>
                                          </p:stCondLst>
                                        </p:cTn>
                                        <p:tgtEl>
                                          <p:spTgt spid="824"/>
                                        </p:tgtEl>
                                        <p:attrNameLst>
                                          <p:attrName>style.visibility</p:attrName>
                                        </p:attrNameLst>
                                      </p:cBhvr>
                                      <p:to>
                                        <p:strVal val="visible"/>
                                      </p:to>
                                    </p:set>
                                    <p:animEffect transition="in" filter="fade">
                                      <p:cBhvr>
                                        <p:cTn id="14" dur="500"/>
                                        <p:tgtEl>
                                          <p:spTgt spid="824"/>
                                        </p:tgtEl>
                                      </p:cBhvr>
                                    </p:animEffect>
                                  </p:childTnLst>
                                </p:cTn>
                              </p:par>
                              <p:par>
                                <p:cTn id="15" presetID="10" presetClass="entr" presetSubtype="0" fill="hold" nodeType="withEffect">
                                  <p:stCondLst>
                                    <p:cond delay="0"/>
                                  </p:stCondLst>
                                  <p:childTnLst>
                                    <p:set>
                                      <p:cBhvr>
                                        <p:cTn id="16" dur="1" fill="hold">
                                          <p:stCondLst>
                                            <p:cond delay="0"/>
                                          </p:stCondLst>
                                        </p:cTn>
                                        <p:tgtEl>
                                          <p:spTgt spid="823"/>
                                        </p:tgtEl>
                                        <p:attrNameLst>
                                          <p:attrName>style.visibility</p:attrName>
                                        </p:attrNameLst>
                                      </p:cBhvr>
                                      <p:to>
                                        <p:strVal val="visible"/>
                                      </p:to>
                                    </p:set>
                                    <p:animEffect transition="in" filter="fade">
                                      <p:cBhvr>
                                        <p:cTn id="17" dur="500"/>
                                        <p:tgtEl>
                                          <p:spTgt spid="823"/>
                                        </p:tgtEl>
                                      </p:cBhvr>
                                    </p:animEffect>
                                  </p:childTnLst>
                                </p:cTn>
                              </p:par>
                              <p:par>
                                <p:cTn id="18" presetID="10" presetClass="entr" presetSubtype="0" fill="hold" nodeType="withEffect">
                                  <p:stCondLst>
                                    <p:cond delay="0"/>
                                  </p:stCondLst>
                                  <p:childTnLst>
                                    <p:set>
                                      <p:cBhvr>
                                        <p:cTn id="19" dur="1" fill="hold">
                                          <p:stCondLst>
                                            <p:cond delay="0"/>
                                          </p:stCondLst>
                                        </p:cTn>
                                        <p:tgtEl>
                                          <p:spTgt spid="836"/>
                                        </p:tgtEl>
                                        <p:attrNameLst>
                                          <p:attrName>style.visibility</p:attrName>
                                        </p:attrNameLst>
                                      </p:cBhvr>
                                      <p:to>
                                        <p:strVal val="visible"/>
                                      </p:to>
                                    </p:set>
                                    <p:animEffect transition="in" filter="fade">
                                      <p:cBhvr>
                                        <p:cTn id="20" dur="500"/>
                                        <p:tgtEl>
                                          <p:spTgt spid="836"/>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xit" presetSubtype="8" fill="hold" nodeType="clickEffect">
                                  <p:stCondLst>
                                    <p:cond delay="0"/>
                                  </p:stCondLst>
                                  <p:childTnLst>
                                    <p:anim calcmode="lin" valueType="num">
                                      <p:cBhvr additive="base">
                                        <p:cTn id="24" dur="500"/>
                                        <p:tgtEl>
                                          <p:spTgt spid="847"/>
                                        </p:tgtEl>
                                        <p:attrNameLst>
                                          <p:attrName>ppt_x</p:attrName>
                                        </p:attrNameLst>
                                      </p:cBhvr>
                                      <p:tavLst>
                                        <p:tav tm="0">
                                          <p:val>
                                            <p:strVal val="#ppt_x"/>
                                          </p:val>
                                        </p:tav>
                                        <p:tav tm="100000">
                                          <p:val>
                                            <p:strVal val="#ppt_x-1"/>
                                          </p:val>
                                        </p:tav>
                                      </p:tavLst>
                                    </p:anim>
                                    <p:set>
                                      <p:cBhvr>
                                        <p:cTn id="25" dur="1" fill="hold">
                                          <p:stCondLst>
                                            <p:cond delay="500"/>
                                          </p:stCondLst>
                                        </p:cTn>
                                        <p:tgtEl>
                                          <p:spTgt spid="847"/>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835"/>
                                        </p:tgtEl>
                                        <p:attrNameLst>
                                          <p:attrName>style.visibility</p:attrName>
                                        </p:attrNameLst>
                                      </p:cBhvr>
                                      <p:to>
                                        <p:strVal val="visible"/>
                                      </p:to>
                                    </p:set>
                                    <p:animEffect transition="in" filter="fade">
                                      <p:cBhvr>
                                        <p:cTn id="28" dur="500"/>
                                        <p:tgtEl>
                                          <p:spTgt spid="835"/>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848"/>
                                        </p:tgtEl>
                                        <p:attrNameLst>
                                          <p:attrName>style.visibility</p:attrName>
                                        </p:attrNameLst>
                                      </p:cBhvr>
                                      <p:to>
                                        <p:strVal val="visible"/>
                                      </p:to>
                                    </p:set>
                                    <p:animEffect transition="in" filter="fade">
                                      <p:cBhvr>
                                        <p:cTn id="32" dur="500"/>
                                        <p:tgtEl>
                                          <p:spTgt spid="848"/>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825"/>
                                        </p:tgtEl>
                                        <p:attrNameLst>
                                          <p:attrName>style.visibility</p:attrName>
                                        </p:attrNameLst>
                                      </p:cBhvr>
                                      <p:to>
                                        <p:strVal val="visible"/>
                                      </p:to>
                                    </p:set>
                                    <p:animEffect transition="in" filter="fade">
                                      <p:cBhvr>
                                        <p:cTn id="36" dur="500"/>
                                        <p:tgtEl>
                                          <p:spTgt spid="825"/>
                                        </p:tgtEl>
                                      </p:cBhvr>
                                    </p:animEffect>
                                  </p:childTnLst>
                                </p:cTn>
                              </p:par>
                              <p:par>
                                <p:cTn id="37" presetID="10" presetClass="entr" presetSubtype="0" fill="hold" nodeType="withEffect">
                                  <p:stCondLst>
                                    <p:cond delay="0"/>
                                  </p:stCondLst>
                                  <p:childTnLst>
                                    <p:set>
                                      <p:cBhvr>
                                        <p:cTn id="38" dur="1" fill="hold">
                                          <p:stCondLst>
                                            <p:cond delay="0"/>
                                          </p:stCondLst>
                                        </p:cTn>
                                        <p:tgtEl>
                                          <p:spTgt spid="843"/>
                                        </p:tgtEl>
                                        <p:attrNameLst>
                                          <p:attrName>style.visibility</p:attrName>
                                        </p:attrNameLst>
                                      </p:cBhvr>
                                      <p:to>
                                        <p:strVal val="visible"/>
                                      </p:to>
                                    </p:set>
                                    <p:animEffect transition="in" filter="fade">
                                      <p:cBhvr>
                                        <p:cTn id="39" dur="500"/>
                                        <p:tgtEl>
                                          <p:spTgt spid="843"/>
                                        </p:tgtEl>
                                      </p:cBhvr>
                                    </p:animEffect>
                                  </p:childTnLst>
                                </p:cTn>
                              </p:par>
                              <p:par>
                                <p:cTn id="40" presetID="10" presetClass="entr" presetSubtype="0" fill="hold" nodeType="withEffect">
                                  <p:stCondLst>
                                    <p:cond delay="0"/>
                                  </p:stCondLst>
                                  <p:childTnLst>
                                    <p:set>
                                      <p:cBhvr>
                                        <p:cTn id="41" dur="1" fill="hold">
                                          <p:stCondLst>
                                            <p:cond delay="0"/>
                                          </p:stCondLst>
                                        </p:cTn>
                                        <p:tgtEl>
                                          <p:spTgt spid="838"/>
                                        </p:tgtEl>
                                        <p:attrNameLst>
                                          <p:attrName>style.visibility</p:attrName>
                                        </p:attrNameLst>
                                      </p:cBhvr>
                                      <p:to>
                                        <p:strVal val="visible"/>
                                      </p:to>
                                    </p:set>
                                    <p:animEffect transition="in" filter="fade">
                                      <p:cBhvr>
                                        <p:cTn id="42" dur="500"/>
                                        <p:tgtEl>
                                          <p:spTgt spid="838"/>
                                        </p:tgtEl>
                                      </p:cBhvr>
                                    </p:animEffect>
                                  </p:childTnLst>
                                </p:cTn>
                              </p:par>
                            </p:childTnLst>
                          </p:cTn>
                        </p:par>
                        <p:par>
                          <p:cTn id="43" fill="hold">
                            <p:stCondLst>
                              <p:cond delay="1500"/>
                            </p:stCondLst>
                            <p:childTnLst>
                              <p:par>
                                <p:cTn id="44" presetID="10" presetClass="entr" presetSubtype="0" fill="hold" nodeType="afterEffect">
                                  <p:stCondLst>
                                    <p:cond delay="0"/>
                                  </p:stCondLst>
                                  <p:childTnLst>
                                    <p:set>
                                      <p:cBhvr>
                                        <p:cTn id="45" dur="1" fill="hold">
                                          <p:stCondLst>
                                            <p:cond delay="0"/>
                                          </p:stCondLst>
                                        </p:cTn>
                                        <p:tgtEl>
                                          <p:spTgt spid="849"/>
                                        </p:tgtEl>
                                        <p:attrNameLst>
                                          <p:attrName>style.visibility</p:attrName>
                                        </p:attrNameLst>
                                      </p:cBhvr>
                                      <p:to>
                                        <p:strVal val="visible"/>
                                      </p:to>
                                    </p:set>
                                    <p:animEffect transition="in" filter="fade">
                                      <p:cBhvr>
                                        <p:cTn id="46" dur="500"/>
                                        <p:tgtEl>
                                          <p:spTgt spid="849"/>
                                        </p:tgtEl>
                                      </p:cBhvr>
                                    </p:animEffect>
                                  </p:childTnLst>
                                </p:cTn>
                              </p:par>
                            </p:childTnLst>
                          </p:cTn>
                        </p:par>
                        <p:par>
                          <p:cTn id="47" fill="hold">
                            <p:stCondLst>
                              <p:cond delay="2000"/>
                            </p:stCondLst>
                            <p:childTnLst>
                              <p:par>
                                <p:cTn id="48" presetID="10" presetClass="entr" presetSubtype="0" fill="hold" nodeType="afterEffect">
                                  <p:stCondLst>
                                    <p:cond delay="0"/>
                                  </p:stCondLst>
                                  <p:childTnLst>
                                    <p:set>
                                      <p:cBhvr>
                                        <p:cTn id="49" dur="1" fill="hold">
                                          <p:stCondLst>
                                            <p:cond delay="0"/>
                                          </p:stCondLst>
                                        </p:cTn>
                                        <p:tgtEl>
                                          <p:spTgt spid="827"/>
                                        </p:tgtEl>
                                        <p:attrNameLst>
                                          <p:attrName>style.visibility</p:attrName>
                                        </p:attrNameLst>
                                      </p:cBhvr>
                                      <p:to>
                                        <p:strVal val="visible"/>
                                      </p:to>
                                    </p:set>
                                    <p:animEffect transition="in" filter="fade">
                                      <p:cBhvr>
                                        <p:cTn id="50" dur="500"/>
                                        <p:tgtEl>
                                          <p:spTgt spid="827"/>
                                        </p:tgtEl>
                                      </p:cBhvr>
                                    </p:animEffect>
                                  </p:childTnLst>
                                </p:cTn>
                              </p:par>
                              <p:par>
                                <p:cTn id="51" presetID="10" presetClass="entr" presetSubtype="0" fill="hold" nodeType="withEffect">
                                  <p:stCondLst>
                                    <p:cond delay="0"/>
                                  </p:stCondLst>
                                  <p:childTnLst>
                                    <p:set>
                                      <p:cBhvr>
                                        <p:cTn id="52" dur="1" fill="hold">
                                          <p:stCondLst>
                                            <p:cond delay="0"/>
                                          </p:stCondLst>
                                        </p:cTn>
                                        <p:tgtEl>
                                          <p:spTgt spid="844"/>
                                        </p:tgtEl>
                                        <p:attrNameLst>
                                          <p:attrName>style.visibility</p:attrName>
                                        </p:attrNameLst>
                                      </p:cBhvr>
                                      <p:to>
                                        <p:strVal val="visible"/>
                                      </p:to>
                                    </p:set>
                                    <p:animEffect transition="in" filter="fade">
                                      <p:cBhvr>
                                        <p:cTn id="53" dur="500"/>
                                        <p:tgtEl>
                                          <p:spTgt spid="844"/>
                                        </p:tgtEl>
                                      </p:cBhvr>
                                    </p:animEffect>
                                  </p:childTnLst>
                                </p:cTn>
                              </p:par>
                              <p:par>
                                <p:cTn id="54" presetID="10" presetClass="entr" presetSubtype="0" fill="hold" nodeType="withEffect">
                                  <p:stCondLst>
                                    <p:cond delay="0"/>
                                  </p:stCondLst>
                                  <p:childTnLst>
                                    <p:set>
                                      <p:cBhvr>
                                        <p:cTn id="55" dur="1" fill="hold">
                                          <p:stCondLst>
                                            <p:cond delay="0"/>
                                          </p:stCondLst>
                                        </p:cTn>
                                        <p:tgtEl>
                                          <p:spTgt spid="839"/>
                                        </p:tgtEl>
                                        <p:attrNameLst>
                                          <p:attrName>style.visibility</p:attrName>
                                        </p:attrNameLst>
                                      </p:cBhvr>
                                      <p:to>
                                        <p:strVal val="visible"/>
                                      </p:to>
                                    </p:set>
                                    <p:animEffect transition="in" filter="fade">
                                      <p:cBhvr>
                                        <p:cTn id="56" dur="500"/>
                                        <p:tgtEl>
                                          <p:spTgt spid="839"/>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xit" presetSubtype="8" fill="hold" nodeType="clickEffect">
                                  <p:stCondLst>
                                    <p:cond delay="0"/>
                                  </p:stCondLst>
                                  <p:childTnLst>
                                    <p:anim calcmode="lin" valueType="num">
                                      <p:cBhvr additive="base">
                                        <p:cTn id="60" dur="500"/>
                                        <p:tgtEl>
                                          <p:spTgt spid="848"/>
                                        </p:tgtEl>
                                        <p:attrNameLst>
                                          <p:attrName>ppt_x</p:attrName>
                                        </p:attrNameLst>
                                      </p:cBhvr>
                                      <p:tavLst>
                                        <p:tav tm="0">
                                          <p:val>
                                            <p:strVal val="#ppt_x"/>
                                          </p:val>
                                        </p:tav>
                                        <p:tav tm="100000">
                                          <p:val>
                                            <p:strVal val="#ppt_x-1"/>
                                          </p:val>
                                        </p:tav>
                                      </p:tavLst>
                                    </p:anim>
                                    <p:set>
                                      <p:cBhvr>
                                        <p:cTn id="61" dur="1" fill="hold">
                                          <p:stCondLst>
                                            <p:cond delay="500"/>
                                          </p:stCondLst>
                                        </p:cTn>
                                        <p:tgtEl>
                                          <p:spTgt spid="848"/>
                                        </p:tgtEl>
                                        <p:attrNameLst>
                                          <p:attrName>style.visibility</p:attrName>
                                        </p:attrNameLst>
                                      </p:cBhvr>
                                      <p:to>
                                        <p:strVal val="hidden"/>
                                      </p:to>
                                    </p:set>
                                  </p:childTnLst>
                                </p:cTn>
                              </p:par>
                            </p:childTnLst>
                          </p:cTn>
                        </p:par>
                        <p:par>
                          <p:cTn id="62" fill="hold">
                            <p:stCondLst>
                              <p:cond delay="500"/>
                            </p:stCondLst>
                            <p:childTnLst>
                              <p:par>
                                <p:cTn id="63" presetID="10" presetClass="entr" presetSubtype="0" fill="hold" nodeType="afterEffect">
                                  <p:stCondLst>
                                    <p:cond delay="0"/>
                                  </p:stCondLst>
                                  <p:childTnLst>
                                    <p:set>
                                      <p:cBhvr>
                                        <p:cTn id="64" dur="1" fill="hold">
                                          <p:stCondLst>
                                            <p:cond delay="0"/>
                                          </p:stCondLst>
                                        </p:cTn>
                                        <p:tgtEl>
                                          <p:spTgt spid="850"/>
                                        </p:tgtEl>
                                        <p:attrNameLst>
                                          <p:attrName>style.visibility</p:attrName>
                                        </p:attrNameLst>
                                      </p:cBhvr>
                                      <p:to>
                                        <p:strVal val="visible"/>
                                      </p:to>
                                    </p:set>
                                    <p:animEffect transition="in" filter="fade">
                                      <p:cBhvr>
                                        <p:cTn id="65" dur="500"/>
                                        <p:tgtEl>
                                          <p:spTgt spid="850"/>
                                        </p:tgtEl>
                                      </p:cBhvr>
                                    </p:animEffec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826"/>
                                        </p:tgtEl>
                                        <p:attrNameLst>
                                          <p:attrName>style.visibility</p:attrName>
                                        </p:attrNameLst>
                                      </p:cBhvr>
                                      <p:to>
                                        <p:strVal val="visible"/>
                                      </p:to>
                                    </p:set>
                                    <p:animEffect transition="in" filter="fade">
                                      <p:cBhvr>
                                        <p:cTn id="69" dur="500"/>
                                        <p:tgtEl>
                                          <p:spTgt spid="826"/>
                                        </p:tgtEl>
                                      </p:cBhvr>
                                    </p:animEffect>
                                  </p:childTnLst>
                                </p:cTn>
                              </p:par>
                              <p:par>
                                <p:cTn id="70" presetID="10" presetClass="entr" presetSubtype="0" fill="hold" nodeType="withEffect">
                                  <p:stCondLst>
                                    <p:cond delay="0"/>
                                  </p:stCondLst>
                                  <p:childTnLst>
                                    <p:set>
                                      <p:cBhvr>
                                        <p:cTn id="71" dur="1" fill="hold">
                                          <p:stCondLst>
                                            <p:cond delay="0"/>
                                          </p:stCondLst>
                                        </p:cTn>
                                        <p:tgtEl>
                                          <p:spTgt spid="845"/>
                                        </p:tgtEl>
                                        <p:attrNameLst>
                                          <p:attrName>style.visibility</p:attrName>
                                        </p:attrNameLst>
                                      </p:cBhvr>
                                      <p:to>
                                        <p:strVal val="visible"/>
                                      </p:to>
                                    </p:set>
                                    <p:animEffect transition="in" filter="fade">
                                      <p:cBhvr>
                                        <p:cTn id="72" dur="500"/>
                                        <p:tgtEl>
                                          <p:spTgt spid="845"/>
                                        </p:tgtEl>
                                      </p:cBhvr>
                                    </p:animEffect>
                                  </p:childTnLst>
                                </p:cTn>
                              </p:par>
                              <p:par>
                                <p:cTn id="73" presetID="10" presetClass="entr" presetSubtype="0" fill="hold" nodeType="withEffect">
                                  <p:stCondLst>
                                    <p:cond delay="0"/>
                                  </p:stCondLst>
                                  <p:childTnLst>
                                    <p:set>
                                      <p:cBhvr>
                                        <p:cTn id="74" dur="1" fill="hold">
                                          <p:stCondLst>
                                            <p:cond delay="0"/>
                                          </p:stCondLst>
                                        </p:cTn>
                                        <p:tgtEl>
                                          <p:spTgt spid="840"/>
                                        </p:tgtEl>
                                        <p:attrNameLst>
                                          <p:attrName>style.visibility</p:attrName>
                                        </p:attrNameLst>
                                      </p:cBhvr>
                                      <p:to>
                                        <p:strVal val="visible"/>
                                      </p:to>
                                    </p:set>
                                    <p:animEffect transition="in" filter="fade">
                                      <p:cBhvr>
                                        <p:cTn id="75" dur="500"/>
                                        <p:tgtEl>
                                          <p:spTgt spid="840"/>
                                        </p:tgtEl>
                                      </p:cBhvr>
                                    </p:animEffect>
                                  </p:childTnLst>
                                </p:cTn>
                              </p:par>
                            </p:childTnLst>
                          </p:cTn>
                        </p:par>
                      </p:childTnLst>
                    </p:cTn>
                  </p:par>
                  <p:par>
                    <p:cTn id="76" fill="hold">
                      <p:stCondLst>
                        <p:cond delay="indefinite"/>
                      </p:stCondLst>
                      <p:childTnLst>
                        <p:par>
                          <p:cTn id="77" fill="hold">
                            <p:stCondLst>
                              <p:cond delay="0"/>
                            </p:stCondLst>
                            <p:childTnLst>
                              <p:par>
                                <p:cTn id="78" presetID="2" presetClass="exit" presetSubtype="8" fill="hold" nodeType="clickEffect">
                                  <p:stCondLst>
                                    <p:cond delay="0"/>
                                  </p:stCondLst>
                                  <p:childTnLst>
                                    <p:anim calcmode="lin" valueType="num">
                                      <p:cBhvr additive="base">
                                        <p:cTn id="79" dur="500"/>
                                        <p:tgtEl>
                                          <p:spTgt spid="849"/>
                                        </p:tgtEl>
                                        <p:attrNameLst>
                                          <p:attrName>ppt_x</p:attrName>
                                        </p:attrNameLst>
                                      </p:cBhvr>
                                      <p:tavLst>
                                        <p:tav tm="0">
                                          <p:val>
                                            <p:strVal val="#ppt_x"/>
                                          </p:val>
                                        </p:tav>
                                        <p:tav tm="100000">
                                          <p:val>
                                            <p:strVal val="#ppt_x-1"/>
                                          </p:val>
                                        </p:tav>
                                      </p:tavLst>
                                    </p:anim>
                                    <p:set>
                                      <p:cBhvr>
                                        <p:cTn id="80" dur="1" fill="hold">
                                          <p:stCondLst>
                                            <p:cond delay="500"/>
                                          </p:stCondLst>
                                        </p:cTn>
                                        <p:tgtEl>
                                          <p:spTgt spid="849"/>
                                        </p:tgtEl>
                                        <p:attrNameLst>
                                          <p:attrName>style.visibility</p:attrName>
                                        </p:attrNameLst>
                                      </p:cBhvr>
                                      <p:to>
                                        <p:strVal val="hidden"/>
                                      </p:to>
                                    </p:set>
                                  </p:childTnLst>
                                </p:cTn>
                              </p:par>
                            </p:childTnLst>
                          </p:cTn>
                        </p:par>
                        <p:par>
                          <p:cTn id="81" fill="hold">
                            <p:stCondLst>
                              <p:cond delay="500"/>
                            </p:stCondLst>
                            <p:childTnLst>
                              <p:par>
                                <p:cTn id="82" presetID="10" presetClass="entr" presetSubtype="0" fill="hold" nodeType="afterEffect">
                                  <p:stCondLst>
                                    <p:cond delay="0"/>
                                  </p:stCondLst>
                                  <p:childTnLst>
                                    <p:set>
                                      <p:cBhvr>
                                        <p:cTn id="83" dur="1" fill="hold">
                                          <p:stCondLst>
                                            <p:cond delay="0"/>
                                          </p:stCondLst>
                                        </p:cTn>
                                        <p:tgtEl>
                                          <p:spTgt spid="851"/>
                                        </p:tgtEl>
                                        <p:attrNameLst>
                                          <p:attrName>style.visibility</p:attrName>
                                        </p:attrNameLst>
                                      </p:cBhvr>
                                      <p:to>
                                        <p:strVal val="visible"/>
                                      </p:to>
                                    </p:set>
                                    <p:animEffect transition="in" filter="fade">
                                      <p:cBhvr>
                                        <p:cTn id="84" dur="500"/>
                                        <p:tgtEl>
                                          <p:spTgt spid="851"/>
                                        </p:tgtEl>
                                      </p:cBhvr>
                                    </p:animEffect>
                                  </p:childTnLst>
                                </p:cTn>
                              </p:par>
                            </p:childTnLst>
                          </p:cTn>
                        </p:par>
                        <p:par>
                          <p:cTn id="85" fill="hold">
                            <p:stCondLst>
                              <p:cond delay="1000"/>
                            </p:stCondLst>
                            <p:childTnLst>
                              <p:par>
                                <p:cTn id="86" presetID="10" presetClass="entr" presetSubtype="0" fill="hold" nodeType="afterEffect">
                                  <p:stCondLst>
                                    <p:cond delay="0"/>
                                  </p:stCondLst>
                                  <p:childTnLst>
                                    <p:set>
                                      <p:cBhvr>
                                        <p:cTn id="87" dur="1" fill="hold">
                                          <p:stCondLst>
                                            <p:cond delay="0"/>
                                          </p:stCondLst>
                                        </p:cTn>
                                        <p:tgtEl>
                                          <p:spTgt spid="828"/>
                                        </p:tgtEl>
                                        <p:attrNameLst>
                                          <p:attrName>style.visibility</p:attrName>
                                        </p:attrNameLst>
                                      </p:cBhvr>
                                      <p:to>
                                        <p:strVal val="visible"/>
                                      </p:to>
                                    </p:set>
                                    <p:animEffect transition="in" filter="fade">
                                      <p:cBhvr>
                                        <p:cTn id="88" dur="500"/>
                                        <p:tgtEl>
                                          <p:spTgt spid="828"/>
                                        </p:tgtEl>
                                      </p:cBhvr>
                                    </p:animEffect>
                                  </p:childTnLst>
                                </p:cTn>
                              </p:par>
                              <p:par>
                                <p:cTn id="89" presetID="10" presetClass="entr" presetSubtype="0" fill="hold" nodeType="withEffect">
                                  <p:stCondLst>
                                    <p:cond delay="0"/>
                                  </p:stCondLst>
                                  <p:childTnLst>
                                    <p:set>
                                      <p:cBhvr>
                                        <p:cTn id="90" dur="1" fill="hold">
                                          <p:stCondLst>
                                            <p:cond delay="0"/>
                                          </p:stCondLst>
                                        </p:cTn>
                                        <p:tgtEl>
                                          <p:spTgt spid="846"/>
                                        </p:tgtEl>
                                        <p:attrNameLst>
                                          <p:attrName>style.visibility</p:attrName>
                                        </p:attrNameLst>
                                      </p:cBhvr>
                                      <p:to>
                                        <p:strVal val="visible"/>
                                      </p:to>
                                    </p:set>
                                    <p:animEffect transition="in" filter="fade">
                                      <p:cBhvr>
                                        <p:cTn id="91" dur="500"/>
                                        <p:tgtEl>
                                          <p:spTgt spid="846"/>
                                        </p:tgtEl>
                                      </p:cBhvr>
                                    </p:animEffect>
                                  </p:childTnLst>
                                </p:cTn>
                              </p:par>
                              <p:par>
                                <p:cTn id="92" presetID="10" presetClass="entr" presetSubtype="0" fill="hold" nodeType="withEffect">
                                  <p:stCondLst>
                                    <p:cond delay="0"/>
                                  </p:stCondLst>
                                  <p:childTnLst>
                                    <p:set>
                                      <p:cBhvr>
                                        <p:cTn id="93" dur="1" fill="hold">
                                          <p:stCondLst>
                                            <p:cond delay="0"/>
                                          </p:stCondLst>
                                        </p:cTn>
                                        <p:tgtEl>
                                          <p:spTgt spid="841"/>
                                        </p:tgtEl>
                                        <p:attrNameLst>
                                          <p:attrName>style.visibility</p:attrName>
                                        </p:attrNameLst>
                                      </p:cBhvr>
                                      <p:to>
                                        <p:strVal val="visible"/>
                                      </p:to>
                                    </p:set>
                                    <p:animEffect transition="in" filter="fade">
                                      <p:cBhvr>
                                        <p:cTn id="94" dur="500"/>
                                        <p:tgtEl>
                                          <p:spTgt spid="841"/>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xit" presetSubtype="8" fill="hold" nodeType="clickEffect">
                                  <p:stCondLst>
                                    <p:cond delay="0"/>
                                  </p:stCondLst>
                                  <p:childTnLst>
                                    <p:anim calcmode="lin" valueType="num">
                                      <p:cBhvr additive="base">
                                        <p:cTn id="98" dur="500"/>
                                        <p:tgtEl>
                                          <p:spTgt spid="850"/>
                                        </p:tgtEl>
                                        <p:attrNameLst>
                                          <p:attrName>ppt_x</p:attrName>
                                        </p:attrNameLst>
                                      </p:cBhvr>
                                      <p:tavLst>
                                        <p:tav tm="0">
                                          <p:val>
                                            <p:strVal val="#ppt_x"/>
                                          </p:val>
                                        </p:tav>
                                        <p:tav tm="100000">
                                          <p:val>
                                            <p:strVal val="#ppt_x-1"/>
                                          </p:val>
                                        </p:tav>
                                      </p:tavLst>
                                    </p:anim>
                                    <p:set>
                                      <p:cBhvr>
                                        <p:cTn id="99" dur="1" fill="hold">
                                          <p:stCondLst>
                                            <p:cond delay="500"/>
                                          </p:stCondLst>
                                        </p:cTn>
                                        <p:tgtEl>
                                          <p:spTgt spid="850"/>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2" presetClass="exit" presetSubtype="8" fill="hold" nodeType="clickEffect">
                                  <p:stCondLst>
                                    <p:cond delay="0"/>
                                  </p:stCondLst>
                                  <p:childTnLst>
                                    <p:anim calcmode="lin" valueType="num">
                                      <p:cBhvr additive="base">
                                        <p:cTn id="103" dur="500"/>
                                        <p:tgtEl>
                                          <p:spTgt spid="851"/>
                                        </p:tgtEl>
                                        <p:attrNameLst>
                                          <p:attrName>ppt_x</p:attrName>
                                        </p:attrNameLst>
                                      </p:cBhvr>
                                      <p:tavLst>
                                        <p:tav tm="0">
                                          <p:val>
                                            <p:strVal val="#ppt_x"/>
                                          </p:val>
                                        </p:tav>
                                        <p:tav tm="100000">
                                          <p:val>
                                            <p:strVal val="#ppt_x-1"/>
                                          </p:val>
                                        </p:tav>
                                      </p:tavLst>
                                    </p:anim>
                                    <p:set>
                                      <p:cBhvr>
                                        <p:cTn id="104" dur="1" fill="hold">
                                          <p:stCondLst>
                                            <p:cond delay="500"/>
                                          </p:stCondLst>
                                        </p:cTn>
                                        <p:tgtEl>
                                          <p:spTgt spid="851"/>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837">
                                            <p:txEl>
                                              <p:pRg st="0" end="0"/>
                                            </p:txEl>
                                          </p:spTgt>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83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48"/>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What about the Target Vertex?</a:t>
            </a:r>
            <a:endParaRPr/>
          </a:p>
        </p:txBody>
      </p:sp>
      <p:sp>
        <p:nvSpPr>
          <p:cNvPr id="858" name="Google Shape;858;p48"/>
          <p:cNvSpPr txBox="1">
            <a:spLocks noGrp="1"/>
          </p:cNvSpPr>
          <p:nvPr>
            <p:ph type="body" idx="1"/>
          </p:nvPr>
        </p:nvSpPr>
        <p:spPr>
          <a:xfrm>
            <a:off x="4595178" y="1371600"/>
            <a:ext cx="7406400" cy="5978400"/>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0"/>
              </a:spcBef>
              <a:spcAft>
                <a:spcPts val="0"/>
              </a:spcAft>
              <a:buNone/>
            </a:pPr>
            <a:r>
              <a:rPr lang="en-US" sz="2500"/>
              <a:t>This modification on BFS didn’t mention the target vertex at all!</a:t>
            </a:r>
            <a:endParaRPr sz="2500"/>
          </a:p>
          <a:p>
            <a:pPr marL="0" lvl="0" indent="0" algn="l" rtl="0">
              <a:lnSpc>
                <a:spcPct val="90000"/>
              </a:lnSpc>
              <a:spcBef>
                <a:spcPts val="1400"/>
              </a:spcBef>
              <a:spcAft>
                <a:spcPts val="0"/>
              </a:spcAft>
              <a:buNone/>
            </a:pPr>
            <a:r>
              <a:rPr lang="en-US" sz="2500"/>
              <a:t>Instead, it calculated the shortest path and distance from start to </a:t>
            </a:r>
            <a:r>
              <a:rPr lang="en-US" sz="2500" i="1"/>
              <a:t>every other vertex</a:t>
            </a:r>
            <a:endParaRPr sz="2500"/>
          </a:p>
          <a:p>
            <a:pPr marL="265176" lvl="1" indent="-130809" algn="l" rtl="0">
              <a:lnSpc>
                <a:spcPct val="90000"/>
              </a:lnSpc>
              <a:spcBef>
                <a:spcPts val="400"/>
              </a:spcBef>
              <a:spcAft>
                <a:spcPts val="0"/>
              </a:spcAft>
              <a:buSzPts val="1700"/>
              <a:buChar char="○"/>
            </a:pPr>
            <a:r>
              <a:rPr lang="en-US" sz="2000"/>
              <a:t>This is called the </a:t>
            </a:r>
            <a:r>
              <a:rPr lang="en-US" sz="2000" b="1">
                <a:solidFill>
                  <a:srgbClr val="4C3283"/>
                </a:solidFill>
              </a:rPr>
              <a:t>shortest path tree</a:t>
            </a:r>
            <a:endParaRPr sz="2000">
              <a:solidFill>
                <a:srgbClr val="4C3283"/>
              </a:solidFill>
            </a:endParaRPr>
          </a:p>
          <a:p>
            <a:pPr marL="448056" lvl="2" indent="-130809" algn="l" rtl="0">
              <a:lnSpc>
                <a:spcPct val="90000"/>
              </a:lnSpc>
              <a:spcBef>
                <a:spcPts val="600"/>
              </a:spcBef>
              <a:spcAft>
                <a:spcPts val="0"/>
              </a:spcAft>
              <a:buSzPts val="1300"/>
              <a:buChar char="■"/>
            </a:pPr>
            <a:r>
              <a:rPr lang="en-US" sz="1400"/>
              <a:t>A general concept: in this implementation, made up of </a:t>
            </a:r>
            <a:r>
              <a:rPr lang="en-US" sz="1400" b="1">
                <a:solidFill>
                  <a:srgbClr val="4C3283"/>
                </a:solidFill>
              </a:rPr>
              <a:t>distances</a:t>
            </a:r>
            <a:r>
              <a:rPr lang="en-US" sz="1400"/>
              <a:t> and </a:t>
            </a:r>
            <a:r>
              <a:rPr lang="en-US" sz="1400" b="1">
                <a:solidFill>
                  <a:srgbClr val="4C3283"/>
                </a:solidFill>
              </a:rPr>
              <a:t>backpointers</a:t>
            </a:r>
            <a:endParaRPr sz="1400" b="1">
              <a:solidFill>
                <a:srgbClr val="4C3283"/>
              </a:solidFill>
            </a:endParaRPr>
          </a:p>
          <a:p>
            <a:pPr marL="0" lvl="0" indent="0" algn="l" rtl="0">
              <a:lnSpc>
                <a:spcPct val="90000"/>
              </a:lnSpc>
              <a:spcBef>
                <a:spcPts val="1600"/>
              </a:spcBef>
              <a:spcAft>
                <a:spcPts val="0"/>
              </a:spcAft>
              <a:buNone/>
            </a:pPr>
            <a:r>
              <a:rPr lang="en-US" sz="2500"/>
              <a:t>Shortest path tree has all the answers!</a:t>
            </a:r>
            <a:endParaRPr sz="2500"/>
          </a:p>
          <a:p>
            <a:pPr marL="265176" lvl="1" indent="-130809" algn="l" rtl="0">
              <a:lnSpc>
                <a:spcPct val="90000"/>
              </a:lnSpc>
              <a:spcBef>
                <a:spcPts val="400"/>
              </a:spcBef>
              <a:spcAft>
                <a:spcPts val="0"/>
              </a:spcAft>
              <a:buSzPts val="1700"/>
              <a:buChar char="○"/>
            </a:pPr>
            <a:r>
              <a:rPr lang="en-US" sz="2000" b="1"/>
              <a:t>Length of shortest path from A to D?</a:t>
            </a:r>
            <a:endParaRPr sz="2000"/>
          </a:p>
          <a:p>
            <a:pPr marL="448056" lvl="2" indent="-130809" algn="l" rtl="0">
              <a:lnSpc>
                <a:spcPct val="90000"/>
              </a:lnSpc>
              <a:spcBef>
                <a:spcPts val="600"/>
              </a:spcBef>
              <a:spcAft>
                <a:spcPts val="0"/>
              </a:spcAft>
              <a:buSzPts val="1300"/>
              <a:buChar char="■"/>
            </a:pPr>
            <a:r>
              <a:rPr lang="en-US" sz="1400"/>
              <a:t>Lookup in </a:t>
            </a:r>
            <a:r>
              <a:rPr lang="en-US" sz="1400" b="1">
                <a:solidFill>
                  <a:srgbClr val="4C3283"/>
                </a:solidFill>
              </a:rPr>
              <a:t>distTo</a:t>
            </a:r>
            <a:r>
              <a:rPr lang="en-US" sz="1400"/>
              <a:t> map: </a:t>
            </a:r>
            <a:r>
              <a:rPr lang="en-US" sz="1400" b="1">
                <a:solidFill>
                  <a:srgbClr val="4C3283"/>
                </a:solidFill>
              </a:rPr>
              <a:t>2</a:t>
            </a:r>
            <a:endParaRPr sz="1400">
              <a:solidFill>
                <a:srgbClr val="4C3283"/>
              </a:solidFill>
            </a:endParaRPr>
          </a:p>
          <a:p>
            <a:pPr marL="265176" lvl="1" indent="-130809" algn="l" rtl="0">
              <a:lnSpc>
                <a:spcPct val="90000"/>
              </a:lnSpc>
              <a:spcBef>
                <a:spcPts val="600"/>
              </a:spcBef>
              <a:spcAft>
                <a:spcPts val="0"/>
              </a:spcAft>
              <a:buSzPts val="1700"/>
              <a:buChar char="○"/>
            </a:pPr>
            <a:r>
              <a:rPr lang="en-US" sz="2000" b="1"/>
              <a:t>What’s the shortest path from A to D?</a:t>
            </a:r>
            <a:endParaRPr sz="2000"/>
          </a:p>
          <a:p>
            <a:pPr marL="448056" lvl="2" indent="-130809" algn="l" rtl="0">
              <a:lnSpc>
                <a:spcPct val="90000"/>
              </a:lnSpc>
              <a:spcBef>
                <a:spcPts val="600"/>
              </a:spcBef>
              <a:spcAft>
                <a:spcPts val="0"/>
              </a:spcAft>
              <a:buSzPts val="1300"/>
              <a:buChar char="■"/>
            </a:pPr>
            <a:r>
              <a:rPr lang="en-US" sz="1400"/>
              <a:t>Build up backwards from </a:t>
            </a:r>
            <a:r>
              <a:rPr lang="en-US" sz="1400" b="1">
                <a:solidFill>
                  <a:srgbClr val="4C3283"/>
                </a:solidFill>
              </a:rPr>
              <a:t>edgeTo</a:t>
            </a:r>
            <a:r>
              <a:rPr lang="en-US" sz="1400"/>
              <a:t> map: start at D, follow </a:t>
            </a:r>
            <a:r>
              <a:rPr lang="en-US" sz="1400" b="1">
                <a:solidFill>
                  <a:srgbClr val="4C3283"/>
                </a:solidFill>
              </a:rPr>
              <a:t>backpointer</a:t>
            </a:r>
            <a:r>
              <a:rPr lang="en-US" sz="1400"/>
              <a:t> to B, follow </a:t>
            </a:r>
            <a:r>
              <a:rPr lang="en-US" sz="1400" b="1">
                <a:solidFill>
                  <a:srgbClr val="4C3283"/>
                </a:solidFill>
              </a:rPr>
              <a:t>backpointer</a:t>
            </a:r>
            <a:r>
              <a:rPr lang="en-US" sz="1400"/>
              <a:t> to A – our shortest path is </a:t>
            </a:r>
            <a:r>
              <a:rPr lang="en-US" sz="1400" b="1">
                <a:solidFill>
                  <a:srgbClr val="4C3283"/>
                </a:solidFill>
              </a:rPr>
              <a:t>A 🡪 B 🡪 D</a:t>
            </a:r>
            <a:endParaRPr sz="1200">
              <a:solidFill>
                <a:srgbClr val="4C3283"/>
              </a:solidFill>
            </a:endParaRPr>
          </a:p>
          <a:p>
            <a:pPr marL="0" lvl="0" indent="0" algn="l" rtl="0">
              <a:lnSpc>
                <a:spcPct val="90000"/>
              </a:lnSpc>
              <a:spcBef>
                <a:spcPts val="1400"/>
              </a:spcBef>
              <a:spcAft>
                <a:spcPts val="0"/>
              </a:spcAft>
              <a:buNone/>
            </a:pPr>
            <a:r>
              <a:rPr lang="en-US" sz="2500"/>
              <a:t>All our shortest path algorithms will have this property</a:t>
            </a:r>
            <a:endParaRPr sz="2500"/>
          </a:p>
          <a:p>
            <a:pPr marL="265176" lvl="1" indent="-130809" algn="l" rtl="0">
              <a:lnSpc>
                <a:spcPct val="90000"/>
              </a:lnSpc>
              <a:spcBef>
                <a:spcPts val="400"/>
              </a:spcBef>
              <a:spcAft>
                <a:spcPts val="0"/>
              </a:spcAft>
              <a:buSzPts val="1700"/>
              <a:buChar char="○"/>
            </a:pPr>
            <a:r>
              <a:rPr lang="en-US" sz="2000"/>
              <a:t>If you only care about t, you can sometimes stop early!</a:t>
            </a:r>
            <a:endParaRPr sz="2000"/>
          </a:p>
          <a:p>
            <a:pPr marL="0" lvl="0" indent="0" algn="l" rtl="0">
              <a:lnSpc>
                <a:spcPct val="90000"/>
              </a:lnSpc>
              <a:spcBef>
                <a:spcPts val="1600"/>
              </a:spcBef>
              <a:spcAft>
                <a:spcPts val="0"/>
              </a:spcAft>
              <a:buSzPts val="2200"/>
              <a:buNone/>
            </a:pPr>
            <a:endParaRPr sz="2500"/>
          </a:p>
        </p:txBody>
      </p:sp>
      <p:sp>
        <p:nvSpPr>
          <p:cNvPr id="859" name="Google Shape;859;p48"/>
          <p:cNvSpPr/>
          <p:nvPr/>
        </p:nvSpPr>
        <p:spPr>
          <a:xfrm>
            <a:off x="1188929" y="3092485"/>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A</a:t>
            </a:r>
            <a:endParaRPr sz="2133" b="0" i="0" u="none" strike="noStrike" cap="none">
              <a:solidFill>
                <a:srgbClr val="000000"/>
              </a:solidFill>
              <a:latin typeface="Calibri"/>
              <a:ea typeface="Calibri"/>
              <a:cs typeface="Calibri"/>
              <a:sym typeface="Calibri"/>
            </a:endParaRPr>
          </a:p>
        </p:txBody>
      </p:sp>
      <p:sp>
        <p:nvSpPr>
          <p:cNvPr id="860" name="Google Shape;860;p48"/>
          <p:cNvSpPr/>
          <p:nvPr/>
        </p:nvSpPr>
        <p:spPr>
          <a:xfrm>
            <a:off x="1340208" y="4540579"/>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B</a:t>
            </a:r>
            <a:endParaRPr sz="2133" b="0" i="0" u="none" strike="noStrike" cap="none">
              <a:solidFill>
                <a:srgbClr val="000000"/>
              </a:solidFill>
              <a:latin typeface="Calibri"/>
              <a:ea typeface="Calibri"/>
              <a:cs typeface="Calibri"/>
              <a:sym typeface="Calibri"/>
            </a:endParaRPr>
          </a:p>
        </p:txBody>
      </p:sp>
      <p:sp>
        <p:nvSpPr>
          <p:cNvPr id="861" name="Google Shape;861;p48"/>
          <p:cNvSpPr/>
          <p:nvPr/>
        </p:nvSpPr>
        <p:spPr>
          <a:xfrm>
            <a:off x="3774906" y="2669491"/>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E</a:t>
            </a:r>
            <a:endParaRPr sz="2133" b="0" i="0" u="none" strike="noStrike" cap="none">
              <a:solidFill>
                <a:srgbClr val="000000"/>
              </a:solidFill>
              <a:latin typeface="Calibri"/>
              <a:ea typeface="Calibri"/>
              <a:cs typeface="Calibri"/>
              <a:sym typeface="Calibri"/>
            </a:endParaRPr>
          </a:p>
        </p:txBody>
      </p:sp>
      <p:sp>
        <p:nvSpPr>
          <p:cNvPr id="862" name="Google Shape;862;p48"/>
          <p:cNvSpPr/>
          <p:nvPr/>
        </p:nvSpPr>
        <p:spPr>
          <a:xfrm>
            <a:off x="2619030" y="3335191"/>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C</a:t>
            </a:r>
            <a:endParaRPr sz="2133" b="0" i="0" u="none" strike="noStrike" cap="none">
              <a:solidFill>
                <a:srgbClr val="000000"/>
              </a:solidFill>
              <a:latin typeface="Calibri"/>
              <a:ea typeface="Calibri"/>
              <a:cs typeface="Calibri"/>
              <a:sym typeface="Calibri"/>
            </a:endParaRPr>
          </a:p>
        </p:txBody>
      </p:sp>
      <p:sp>
        <p:nvSpPr>
          <p:cNvPr id="863" name="Google Shape;863;p48"/>
          <p:cNvSpPr/>
          <p:nvPr/>
        </p:nvSpPr>
        <p:spPr>
          <a:xfrm>
            <a:off x="3251864" y="4709179"/>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D</a:t>
            </a:r>
            <a:endParaRPr sz="2133" b="0" i="0" u="none" strike="noStrike" cap="none">
              <a:solidFill>
                <a:srgbClr val="000000"/>
              </a:solidFill>
              <a:latin typeface="Calibri"/>
              <a:ea typeface="Calibri"/>
              <a:cs typeface="Calibri"/>
              <a:sym typeface="Calibri"/>
            </a:endParaRPr>
          </a:p>
        </p:txBody>
      </p:sp>
      <p:cxnSp>
        <p:nvCxnSpPr>
          <p:cNvPr id="864" name="Google Shape;864;p48"/>
          <p:cNvCxnSpPr>
            <a:stCxn id="859" idx="2"/>
            <a:endCxn id="860" idx="0"/>
          </p:cNvCxnSpPr>
          <p:nvPr/>
        </p:nvCxnSpPr>
        <p:spPr>
          <a:xfrm>
            <a:off x="1400529" y="3429685"/>
            <a:ext cx="151200" cy="1110900"/>
          </a:xfrm>
          <a:prstGeom prst="straightConnector1">
            <a:avLst/>
          </a:prstGeom>
          <a:noFill/>
          <a:ln w="19050" cap="flat" cmpd="sng">
            <a:solidFill>
              <a:schemeClr val="dk2"/>
            </a:solidFill>
            <a:prstDash val="solid"/>
            <a:round/>
            <a:headEnd type="none" w="sm" len="sm"/>
            <a:tailEnd type="none" w="sm" len="sm"/>
          </a:ln>
        </p:spPr>
      </p:cxnSp>
      <p:cxnSp>
        <p:nvCxnSpPr>
          <p:cNvPr id="865" name="Google Shape;865;p48"/>
          <p:cNvCxnSpPr>
            <a:stCxn id="859" idx="3"/>
            <a:endCxn id="862" idx="1"/>
          </p:cNvCxnSpPr>
          <p:nvPr/>
        </p:nvCxnSpPr>
        <p:spPr>
          <a:xfrm>
            <a:off x="1612129" y="3261085"/>
            <a:ext cx="1006800" cy="242700"/>
          </a:xfrm>
          <a:prstGeom prst="straightConnector1">
            <a:avLst/>
          </a:prstGeom>
          <a:noFill/>
          <a:ln w="19050" cap="flat" cmpd="sng">
            <a:solidFill>
              <a:schemeClr val="dk2"/>
            </a:solidFill>
            <a:prstDash val="solid"/>
            <a:round/>
            <a:headEnd type="none" w="sm" len="sm"/>
            <a:tailEnd type="none" w="sm" len="sm"/>
          </a:ln>
        </p:spPr>
      </p:cxnSp>
      <p:cxnSp>
        <p:nvCxnSpPr>
          <p:cNvPr id="866" name="Google Shape;866;p48"/>
          <p:cNvCxnSpPr>
            <a:stCxn id="861" idx="2"/>
            <a:endCxn id="862" idx="3"/>
          </p:cNvCxnSpPr>
          <p:nvPr/>
        </p:nvCxnSpPr>
        <p:spPr>
          <a:xfrm flipH="1">
            <a:off x="3042106" y="3006691"/>
            <a:ext cx="944400" cy="497100"/>
          </a:xfrm>
          <a:prstGeom prst="straightConnector1">
            <a:avLst/>
          </a:prstGeom>
          <a:noFill/>
          <a:ln w="19050" cap="flat" cmpd="sng">
            <a:solidFill>
              <a:schemeClr val="dk2"/>
            </a:solidFill>
            <a:prstDash val="solid"/>
            <a:round/>
            <a:headEnd type="none" w="sm" len="sm"/>
            <a:tailEnd type="none" w="sm" len="sm"/>
          </a:ln>
        </p:spPr>
      </p:cxnSp>
      <p:cxnSp>
        <p:nvCxnSpPr>
          <p:cNvPr id="867" name="Google Shape;867;p48"/>
          <p:cNvCxnSpPr>
            <a:stCxn id="860" idx="3"/>
            <a:endCxn id="863" idx="1"/>
          </p:cNvCxnSpPr>
          <p:nvPr/>
        </p:nvCxnSpPr>
        <p:spPr>
          <a:xfrm>
            <a:off x="1763408" y="4709179"/>
            <a:ext cx="1488600" cy="168600"/>
          </a:xfrm>
          <a:prstGeom prst="straightConnector1">
            <a:avLst/>
          </a:prstGeom>
          <a:noFill/>
          <a:ln w="19050" cap="flat" cmpd="sng">
            <a:solidFill>
              <a:schemeClr val="dk2"/>
            </a:solidFill>
            <a:prstDash val="solid"/>
            <a:round/>
            <a:headEnd type="none" w="sm" len="sm"/>
            <a:tailEnd type="none" w="sm" len="sm"/>
          </a:ln>
        </p:spPr>
      </p:cxnSp>
      <p:sp>
        <p:nvSpPr>
          <p:cNvPr id="868" name="Google Shape;868;p48"/>
          <p:cNvSpPr txBox="1"/>
          <p:nvPr/>
        </p:nvSpPr>
        <p:spPr>
          <a:xfrm>
            <a:off x="190500" y="3006691"/>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cxnSp>
        <p:nvCxnSpPr>
          <p:cNvPr id="869" name="Google Shape;869;p48"/>
          <p:cNvCxnSpPr>
            <a:stCxn id="862" idx="2"/>
            <a:endCxn id="863" idx="0"/>
          </p:cNvCxnSpPr>
          <p:nvPr/>
        </p:nvCxnSpPr>
        <p:spPr>
          <a:xfrm>
            <a:off x="2830630" y="3672391"/>
            <a:ext cx="632700" cy="1036800"/>
          </a:xfrm>
          <a:prstGeom prst="straightConnector1">
            <a:avLst/>
          </a:prstGeom>
          <a:noFill/>
          <a:ln w="19050" cap="flat" cmpd="sng">
            <a:solidFill>
              <a:schemeClr val="dk2"/>
            </a:solidFill>
            <a:prstDash val="solid"/>
            <a:round/>
            <a:headEnd type="none" w="sm" len="sm"/>
            <a:tailEnd type="none" w="sm" len="sm"/>
          </a:ln>
        </p:spPr>
      </p:cxnSp>
      <p:sp>
        <p:nvSpPr>
          <p:cNvPr id="870" name="Google Shape;870;p48"/>
          <p:cNvSpPr txBox="1"/>
          <p:nvPr/>
        </p:nvSpPr>
        <p:spPr>
          <a:xfrm>
            <a:off x="377403" y="4065286"/>
            <a:ext cx="99758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2"/>
                </a:solidFill>
                <a:latin typeface="Quattrocento Sans"/>
                <a:ea typeface="Quattrocento Sans"/>
                <a:cs typeface="Quattrocento Sans"/>
                <a:sym typeface="Quattrocento Sans"/>
              </a:rPr>
              <a:t>E</a:t>
            </a:r>
            <a:r>
              <a:rPr lang="en-US" sz="1600" b="1">
                <a:solidFill>
                  <a:schemeClr val="accent2"/>
                </a:solidFill>
                <a:latin typeface="Quattrocento Sans"/>
                <a:ea typeface="Quattrocento Sans"/>
                <a:cs typeface="Quattrocento Sans"/>
                <a:sym typeface="Quattrocento Sans"/>
              </a:rPr>
              <a:t>DGE</a:t>
            </a:r>
            <a:r>
              <a:rPr lang="en-US" sz="1800" b="1">
                <a:solidFill>
                  <a:schemeClr val="accent2"/>
                </a:solidFill>
                <a:latin typeface="Quattrocento Sans"/>
                <a:ea typeface="Quattrocento Sans"/>
                <a:cs typeface="Quattrocento Sans"/>
                <a:sym typeface="Quattrocento Sans"/>
              </a:rPr>
              <a:t>T</a:t>
            </a:r>
            <a:r>
              <a:rPr lang="en-US" sz="1600" b="1">
                <a:solidFill>
                  <a:schemeClr val="accent2"/>
                </a:solidFill>
                <a:latin typeface="Quattrocento Sans"/>
                <a:ea typeface="Quattrocento Sans"/>
                <a:cs typeface="Quattrocento Sans"/>
                <a:sym typeface="Quattrocento Sans"/>
              </a:rPr>
              <a:t>O</a:t>
            </a:r>
            <a:endParaRPr sz="1800" b="1">
              <a:solidFill>
                <a:schemeClr val="accent2"/>
              </a:solidFill>
              <a:latin typeface="Quattrocento Sans"/>
              <a:ea typeface="Quattrocento Sans"/>
              <a:cs typeface="Quattrocento Sans"/>
              <a:sym typeface="Quattrocento Sans"/>
            </a:endParaRPr>
          </a:p>
        </p:txBody>
      </p:sp>
      <p:sp>
        <p:nvSpPr>
          <p:cNvPr id="871" name="Google Shape;871;p48"/>
          <p:cNvSpPr txBox="1"/>
          <p:nvPr/>
        </p:nvSpPr>
        <p:spPr>
          <a:xfrm>
            <a:off x="1352432" y="2509477"/>
            <a:ext cx="91204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Quattrocento Sans"/>
                <a:ea typeface="Quattrocento Sans"/>
                <a:cs typeface="Quattrocento Sans"/>
                <a:sym typeface="Quattrocento Sans"/>
              </a:rPr>
              <a:t>D</a:t>
            </a:r>
            <a:r>
              <a:rPr lang="en-US" sz="1600" b="1">
                <a:solidFill>
                  <a:srgbClr val="00B0F0"/>
                </a:solidFill>
                <a:latin typeface="Quattrocento Sans"/>
                <a:ea typeface="Quattrocento Sans"/>
                <a:cs typeface="Quattrocento Sans"/>
                <a:sym typeface="Quattrocento Sans"/>
              </a:rPr>
              <a:t>IST</a:t>
            </a:r>
            <a:r>
              <a:rPr lang="en-US" sz="1800" b="1">
                <a:solidFill>
                  <a:srgbClr val="00B0F0"/>
                </a:solidFill>
                <a:latin typeface="Quattrocento Sans"/>
                <a:ea typeface="Quattrocento Sans"/>
                <a:cs typeface="Quattrocento Sans"/>
                <a:sym typeface="Quattrocento Sans"/>
              </a:rPr>
              <a:t>T</a:t>
            </a:r>
            <a:r>
              <a:rPr lang="en-US" sz="1600" b="1">
                <a:solidFill>
                  <a:srgbClr val="00B0F0"/>
                </a:solidFill>
                <a:latin typeface="Quattrocento Sans"/>
                <a:ea typeface="Quattrocento Sans"/>
                <a:cs typeface="Quattrocento Sans"/>
                <a:sym typeface="Quattrocento Sans"/>
              </a:rPr>
              <a:t>O</a:t>
            </a:r>
            <a:endParaRPr sz="1800" b="1">
              <a:solidFill>
                <a:srgbClr val="00B0F0"/>
              </a:solidFill>
              <a:latin typeface="Quattrocento Sans"/>
              <a:ea typeface="Quattrocento Sans"/>
              <a:cs typeface="Quattrocento Sans"/>
              <a:sym typeface="Quattrocento Sans"/>
            </a:endParaRPr>
          </a:p>
        </p:txBody>
      </p:sp>
      <p:cxnSp>
        <p:nvCxnSpPr>
          <p:cNvPr id="872" name="Google Shape;872;p48"/>
          <p:cNvCxnSpPr/>
          <p:nvPr/>
        </p:nvCxnSpPr>
        <p:spPr>
          <a:xfrm rot="10800000">
            <a:off x="1366198" y="3825053"/>
            <a:ext cx="109970" cy="720381"/>
          </a:xfrm>
          <a:prstGeom prst="straightConnector1">
            <a:avLst/>
          </a:prstGeom>
          <a:noFill/>
          <a:ln w="38100" cap="flat" cmpd="sng">
            <a:solidFill>
              <a:schemeClr val="accent2"/>
            </a:solidFill>
            <a:prstDash val="solid"/>
            <a:round/>
            <a:headEnd type="none" w="sm" len="sm"/>
            <a:tailEnd type="triangle" w="med" len="med"/>
          </a:ln>
        </p:spPr>
      </p:cxnSp>
      <p:cxnSp>
        <p:nvCxnSpPr>
          <p:cNvPr id="873" name="Google Shape;873;p48"/>
          <p:cNvCxnSpPr/>
          <p:nvPr/>
        </p:nvCxnSpPr>
        <p:spPr>
          <a:xfrm rot="10800000">
            <a:off x="1893921" y="3408218"/>
            <a:ext cx="730968" cy="179874"/>
          </a:xfrm>
          <a:prstGeom prst="straightConnector1">
            <a:avLst/>
          </a:prstGeom>
          <a:noFill/>
          <a:ln w="38100" cap="flat" cmpd="sng">
            <a:solidFill>
              <a:schemeClr val="accent2"/>
            </a:solidFill>
            <a:prstDash val="solid"/>
            <a:round/>
            <a:headEnd type="none" w="sm" len="sm"/>
            <a:tailEnd type="triangle" w="med" len="med"/>
          </a:ln>
        </p:spPr>
      </p:cxnSp>
      <p:cxnSp>
        <p:nvCxnSpPr>
          <p:cNvPr id="874" name="Google Shape;874;p48"/>
          <p:cNvCxnSpPr/>
          <p:nvPr/>
        </p:nvCxnSpPr>
        <p:spPr>
          <a:xfrm rot="10800000">
            <a:off x="2502510" y="4697394"/>
            <a:ext cx="749354" cy="110034"/>
          </a:xfrm>
          <a:prstGeom prst="straightConnector1">
            <a:avLst/>
          </a:prstGeom>
          <a:noFill/>
          <a:ln w="38100" cap="flat" cmpd="sng">
            <a:solidFill>
              <a:schemeClr val="accent2"/>
            </a:solidFill>
            <a:prstDash val="solid"/>
            <a:round/>
            <a:headEnd type="none" w="sm" len="sm"/>
            <a:tailEnd type="triangle" w="med" len="med"/>
          </a:ln>
        </p:spPr>
      </p:cxnSp>
      <p:cxnSp>
        <p:nvCxnSpPr>
          <p:cNvPr id="875" name="Google Shape;875;p48"/>
          <p:cNvCxnSpPr/>
          <p:nvPr/>
        </p:nvCxnSpPr>
        <p:spPr>
          <a:xfrm flipH="1">
            <a:off x="3422060" y="3018476"/>
            <a:ext cx="662457" cy="386970"/>
          </a:xfrm>
          <a:prstGeom prst="straightConnector1">
            <a:avLst/>
          </a:prstGeom>
          <a:noFill/>
          <a:ln w="38100" cap="flat" cmpd="sng">
            <a:solidFill>
              <a:schemeClr val="accent2"/>
            </a:solidFill>
            <a:prstDash val="solid"/>
            <a:round/>
            <a:headEnd type="none" w="sm" len="sm"/>
            <a:tailEnd type="triangle" w="med" len="med"/>
          </a:ln>
        </p:spPr>
      </p:cxnSp>
      <p:sp>
        <p:nvSpPr>
          <p:cNvPr id="876" name="Google Shape;876;p48"/>
          <p:cNvSpPr txBox="1"/>
          <p:nvPr/>
        </p:nvSpPr>
        <p:spPr>
          <a:xfrm>
            <a:off x="1623182" y="2807452"/>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0</a:t>
            </a:r>
            <a:endParaRPr/>
          </a:p>
        </p:txBody>
      </p:sp>
      <p:sp>
        <p:nvSpPr>
          <p:cNvPr id="877" name="Google Shape;877;p48"/>
          <p:cNvSpPr txBox="1"/>
          <p:nvPr/>
        </p:nvSpPr>
        <p:spPr>
          <a:xfrm>
            <a:off x="1796882" y="4236212"/>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1</a:t>
            </a:r>
            <a:endParaRPr/>
          </a:p>
        </p:txBody>
      </p:sp>
      <p:sp>
        <p:nvSpPr>
          <p:cNvPr id="878" name="Google Shape;878;p48"/>
          <p:cNvSpPr txBox="1"/>
          <p:nvPr/>
        </p:nvSpPr>
        <p:spPr>
          <a:xfrm>
            <a:off x="3066200" y="3000723"/>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1</a:t>
            </a:r>
            <a:endParaRPr/>
          </a:p>
        </p:txBody>
      </p:sp>
      <p:sp>
        <p:nvSpPr>
          <p:cNvPr id="879" name="Google Shape;879;p48"/>
          <p:cNvSpPr txBox="1"/>
          <p:nvPr/>
        </p:nvSpPr>
        <p:spPr>
          <a:xfrm>
            <a:off x="3705486" y="442087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2</a:t>
            </a:r>
            <a:endParaRPr/>
          </a:p>
        </p:txBody>
      </p:sp>
      <p:sp>
        <p:nvSpPr>
          <p:cNvPr id="880" name="Google Shape;880;p48"/>
          <p:cNvSpPr txBox="1"/>
          <p:nvPr/>
        </p:nvSpPr>
        <p:spPr>
          <a:xfrm>
            <a:off x="4237689" y="241318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2</a:t>
            </a:r>
            <a:endParaRPr/>
          </a:p>
        </p:txBody>
      </p:sp>
      <p:sp>
        <p:nvSpPr>
          <p:cNvPr id="881" name="Google Shape;881;p48"/>
          <p:cNvSpPr txBox="1"/>
          <p:nvPr/>
        </p:nvSpPr>
        <p:spPr>
          <a:xfrm>
            <a:off x="4888010" y="5694218"/>
            <a:ext cx="7113490" cy="1007918"/>
          </a:xfrm>
          <a:prstGeom prst="rect">
            <a:avLst/>
          </a:prstGeom>
          <a:noFill/>
          <a:ln>
            <a:noFill/>
          </a:ln>
        </p:spPr>
        <p:txBody>
          <a:bodyPr spcFirstLastPara="1" wrap="square" lIns="91425" tIns="45700" rIns="91425" bIns="45700" anchor="t" anchorCtr="0">
            <a:normAutofit/>
          </a:bodyPr>
          <a:lstStyle/>
          <a:p>
            <a:pPr marL="228600" marR="0" lvl="0" indent="-50800" algn="l" rtl="0">
              <a:lnSpc>
                <a:spcPct val="90000"/>
              </a:lnSpc>
              <a:spcBef>
                <a:spcPts val="0"/>
              </a:spcBef>
              <a:spcAft>
                <a:spcPts val="0"/>
              </a:spcAft>
              <a:buClr>
                <a:schemeClr val="dk1"/>
              </a:buClr>
              <a:buSzPts val="2800"/>
              <a:buFont typeface="Arial"/>
              <a:buNone/>
            </a:pPr>
            <a:endParaRPr sz="2800">
              <a:solidFill>
                <a:schemeClr val="dk1"/>
              </a:solidFill>
              <a:latin typeface="Quattrocento Sans"/>
              <a:ea typeface="Quattrocento Sans"/>
              <a:cs typeface="Quattrocento Sans"/>
              <a:sym typeface="Quattrocento Sans"/>
            </a:endParaRPr>
          </a:p>
        </p:txBody>
      </p:sp>
      <p:sp>
        <p:nvSpPr>
          <p:cNvPr id="882" name="Google Shape;882;p48"/>
          <p:cNvSpPr txBox="1"/>
          <p:nvPr/>
        </p:nvSpPr>
        <p:spPr>
          <a:xfrm>
            <a:off x="274901" y="1782450"/>
            <a:ext cx="32901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Quattrocento Sans"/>
                <a:ea typeface="Quattrocento Sans"/>
                <a:cs typeface="Quattrocento Sans"/>
                <a:sym typeface="Quattrocento Sans"/>
              </a:rPr>
              <a:t>Shortest Path Tree:</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49"/>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Recap: Graph Problems</a:t>
            </a:r>
            <a:endParaRPr dirty="0"/>
          </a:p>
        </p:txBody>
      </p:sp>
      <p:grpSp>
        <p:nvGrpSpPr>
          <p:cNvPr id="893" name="Google Shape;893;p49"/>
          <p:cNvGrpSpPr/>
          <p:nvPr/>
        </p:nvGrpSpPr>
        <p:grpSpPr>
          <a:xfrm>
            <a:off x="922431" y="3750986"/>
            <a:ext cx="3383608" cy="1750836"/>
            <a:chOff x="1200498" y="1542028"/>
            <a:chExt cx="4815838" cy="1340815"/>
          </a:xfrm>
        </p:grpSpPr>
        <p:sp>
          <p:nvSpPr>
            <p:cNvPr id="894" name="Google Shape;894;p49"/>
            <p:cNvSpPr/>
            <p:nvPr/>
          </p:nvSpPr>
          <p:spPr>
            <a:xfrm>
              <a:off x="1200498" y="1542028"/>
              <a:ext cx="4815838" cy="1340815"/>
            </a:xfrm>
            <a:prstGeom prst="rect">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Quattrocento Sans"/>
                <a:ea typeface="Quattrocento Sans"/>
                <a:cs typeface="Quattrocento Sans"/>
                <a:sym typeface="Quattrocento Sans"/>
              </a:endParaRPr>
            </a:p>
          </p:txBody>
        </p:sp>
        <p:sp>
          <p:nvSpPr>
            <p:cNvPr id="895" name="Google Shape;895;p49"/>
            <p:cNvSpPr/>
            <p:nvPr/>
          </p:nvSpPr>
          <p:spPr>
            <a:xfrm>
              <a:off x="1200498" y="1546719"/>
              <a:ext cx="4815838" cy="482356"/>
            </a:xfrm>
            <a:prstGeom prst="rect">
              <a:avLst/>
            </a:prstGeom>
            <a:solidFill>
              <a:srgbClr val="4C328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Quattrocento Sans"/>
                  <a:ea typeface="Quattrocento Sans"/>
                  <a:cs typeface="Quattrocento Sans"/>
                  <a:sym typeface="Quattrocento Sans"/>
                </a:rPr>
                <a:t>s-t Connectivity Problem</a:t>
              </a:r>
              <a:endParaRPr/>
            </a:p>
          </p:txBody>
        </p:sp>
        <p:sp>
          <p:nvSpPr>
            <p:cNvPr id="896" name="Google Shape;896;p49"/>
            <p:cNvSpPr/>
            <p:nvPr/>
          </p:nvSpPr>
          <p:spPr>
            <a:xfrm>
              <a:off x="1200498" y="2105477"/>
              <a:ext cx="4815838" cy="57029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Given source vertex </a:t>
              </a:r>
              <a:r>
                <a:rPr lang="en-US" sz="1800" b="1">
                  <a:solidFill>
                    <a:schemeClr val="lt1"/>
                  </a:solidFill>
                  <a:latin typeface="Quattrocento Sans"/>
                  <a:ea typeface="Quattrocento Sans"/>
                  <a:cs typeface="Quattrocento Sans"/>
                  <a:sym typeface="Quattrocento Sans"/>
                </a:rPr>
                <a:t>s</a:t>
              </a:r>
              <a:r>
                <a:rPr lang="en-US" sz="1800">
                  <a:solidFill>
                    <a:schemeClr val="lt1"/>
                  </a:solidFill>
                  <a:latin typeface="Quattrocento Sans"/>
                  <a:ea typeface="Quattrocento Sans"/>
                  <a:cs typeface="Quattrocento Sans"/>
                  <a:sym typeface="Quattrocento Sans"/>
                </a:rPr>
                <a:t> and a target vertex </a:t>
              </a:r>
              <a:r>
                <a:rPr lang="en-US" sz="1800" b="1">
                  <a:solidFill>
                    <a:schemeClr val="lt1"/>
                  </a:solidFill>
                  <a:latin typeface="Quattrocento Sans"/>
                  <a:ea typeface="Quattrocento Sans"/>
                  <a:cs typeface="Quattrocento Sans"/>
                  <a:sym typeface="Quattrocento Sans"/>
                </a:rPr>
                <a:t>t</a:t>
              </a:r>
              <a:r>
                <a:rPr lang="en-US" sz="1800">
                  <a:solidFill>
                    <a:schemeClr val="lt1"/>
                  </a:solidFill>
                  <a:latin typeface="Quattrocento Sans"/>
                  <a:ea typeface="Quattrocento Sans"/>
                  <a:cs typeface="Quattrocento Sans"/>
                  <a:sym typeface="Quattrocento Sans"/>
                </a:rPr>
                <a:t>, does there exist a path between </a:t>
              </a:r>
              <a:r>
                <a:rPr lang="en-US" sz="1800" b="1">
                  <a:solidFill>
                    <a:schemeClr val="lt1"/>
                  </a:solidFill>
                  <a:latin typeface="Quattrocento Sans"/>
                  <a:ea typeface="Quattrocento Sans"/>
                  <a:cs typeface="Quattrocento Sans"/>
                  <a:sym typeface="Quattrocento Sans"/>
                </a:rPr>
                <a:t>s</a:t>
              </a:r>
              <a:r>
                <a:rPr lang="en-US" sz="1800">
                  <a:solidFill>
                    <a:schemeClr val="lt1"/>
                  </a:solidFill>
                  <a:latin typeface="Quattrocento Sans"/>
                  <a:ea typeface="Quattrocento Sans"/>
                  <a:cs typeface="Quattrocento Sans"/>
                  <a:sym typeface="Quattrocento Sans"/>
                </a:rPr>
                <a:t> and </a:t>
              </a:r>
              <a:r>
                <a:rPr lang="en-US" sz="1800" b="1">
                  <a:solidFill>
                    <a:schemeClr val="lt1"/>
                  </a:solidFill>
                  <a:latin typeface="Quattrocento Sans"/>
                  <a:ea typeface="Quattrocento Sans"/>
                  <a:cs typeface="Quattrocento Sans"/>
                  <a:sym typeface="Quattrocento Sans"/>
                </a:rPr>
                <a:t>t</a:t>
              </a:r>
              <a:r>
                <a:rPr lang="en-US" sz="1800">
                  <a:solidFill>
                    <a:schemeClr val="lt1"/>
                  </a:solidFill>
                  <a:latin typeface="Quattrocento Sans"/>
                  <a:ea typeface="Quattrocento Sans"/>
                  <a:cs typeface="Quattrocento Sans"/>
                  <a:sym typeface="Quattrocento Sans"/>
                </a:rPr>
                <a:t>?</a:t>
              </a:r>
              <a:endParaRPr/>
            </a:p>
          </p:txBody>
        </p:sp>
      </p:grpSp>
      <p:grpSp>
        <p:nvGrpSpPr>
          <p:cNvPr id="897" name="Google Shape;897;p49"/>
          <p:cNvGrpSpPr/>
          <p:nvPr/>
        </p:nvGrpSpPr>
        <p:grpSpPr>
          <a:xfrm>
            <a:off x="4688957" y="3740447"/>
            <a:ext cx="3383608" cy="1990244"/>
            <a:chOff x="1200498" y="1542028"/>
            <a:chExt cx="4815838" cy="1544861"/>
          </a:xfrm>
        </p:grpSpPr>
        <p:sp>
          <p:nvSpPr>
            <p:cNvPr id="898" name="Google Shape;898;p49"/>
            <p:cNvSpPr/>
            <p:nvPr/>
          </p:nvSpPr>
          <p:spPr>
            <a:xfrm>
              <a:off x="1200498" y="1542028"/>
              <a:ext cx="4815838" cy="1544861"/>
            </a:xfrm>
            <a:prstGeom prst="rect">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Quattrocento Sans"/>
                <a:ea typeface="Quattrocento Sans"/>
                <a:cs typeface="Quattrocento Sans"/>
                <a:sym typeface="Quattrocento Sans"/>
              </a:endParaRPr>
            </a:p>
          </p:txBody>
        </p:sp>
        <p:sp>
          <p:nvSpPr>
            <p:cNvPr id="899" name="Google Shape;899;p49"/>
            <p:cNvSpPr/>
            <p:nvPr/>
          </p:nvSpPr>
          <p:spPr>
            <a:xfrm>
              <a:off x="1200498" y="1546719"/>
              <a:ext cx="4815838" cy="482356"/>
            </a:xfrm>
            <a:prstGeom prst="rect">
              <a:avLst/>
            </a:prstGeom>
            <a:solidFill>
              <a:srgbClr val="4C328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Quattrocento Sans"/>
                  <a:ea typeface="Quattrocento Sans"/>
                  <a:cs typeface="Quattrocento Sans"/>
                  <a:sym typeface="Quattrocento Sans"/>
                </a:rPr>
                <a:t>(Unweighted) Shortest Path Problem</a:t>
              </a:r>
              <a:endParaRPr/>
            </a:p>
          </p:txBody>
        </p:sp>
        <p:sp>
          <p:nvSpPr>
            <p:cNvPr id="900" name="Google Shape;900;p49"/>
            <p:cNvSpPr/>
            <p:nvPr/>
          </p:nvSpPr>
          <p:spPr>
            <a:xfrm>
              <a:off x="1200498" y="2105477"/>
              <a:ext cx="4815838" cy="81470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Given source vertex </a:t>
              </a:r>
              <a:r>
                <a:rPr lang="en-US" sz="1800" b="1">
                  <a:solidFill>
                    <a:schemeClr val="lt1"/>
                  </a:solidFill>
                  <a:latin typeface="Quattrocento Sans"/>
                  <a:ea typeface="Quattrocento Sans"/>
                  <a:cs typeface="Quattrocento Sans"/>
                  <a:sym typeface="Quattrocento Sans"/>
                </a:rPr>
                <a:t>s</a:t>
              </a:r>
              <a:r>
                <a:rPr lang="en-US" sz="1800">
                  <a:solidFill>
                    <a:schemeClr val="lt1"/>
                  </a:solidFill>
                  <a:latin typeface="Quattrocento Sans"/>
                  <a:ea typeface="Quattrocento Sans"/>
                  <a:cs typeface="Quattrocento Sans"/>
                  <a:sym typeface="Quattrocento Sans"/>
                </a:rPr>
                <a:t> and a target vertex </a:t>
              </a:r>
              <a:r>
                <a:rPr lang="en-US" sz="1800" b="1">
                  <a:solidFill>
                    <a:schemeClr val="lt1"/>
                  </a:solidFill>
                  <a:latin typeface="Quattrocento Sans"/>
                  <a:ea typeface="Quattrocento Sans"/>
                  <a:cs typeface="Quattrocento Sans"/>
                  <a:sym typeface="Quattrocento Sans"/>
                </a:rPr>
                <a:t>t</a:t>
              </a:r>
              <a:r>
                <a:rPr lang="en-US" sz="1800">
                  <a:solidFill>
                    <a:schemeClr val="lt1"/>
                  </a:solidFill>
                  <a:latin typeface="Quattrocento Sans"/>
                  <a:ea typeface="Quattrocento Sans"/>
                  <a:cs typeface="Quattrocento Sans"/>
                  <a:sym typeface="Quattrocento Sans"/>
                </a:rPr>
                <a:t>, how long is the shortest path from </a:t>
              </a:r>
              <a:r>
                <a:rPr lang="en-US" sz="1800" b="1">
                  <a:solidFill>
                    <a:schemeClr val="lt1"/>
                  </a:solidFill>
                  <a:latin typeface="Quattrocento Sans"/>
                  <a:ea typeface="Quattrocento Sans"/>
                  <a:cs typeface="Quattrocento Sans"/>
                  <a:sym typeface="Quattrocento Sans"/>
                </a:rPr>
                <a:t>s</a:t>
              </a:r>
              <a:r>
                <a:rPr lang="en-US" sz="1800">
                  <a:solidFill>
                    <a:schemeClr val="lt1"/>
                  </a:solidFill>
                  <a:latin typeface="Quattrocento Sans"/>
                  <a:ea typeface="Quattrocento Sans"/>
                  <a:cs typeface="Quattrocento Sans"/>
                  <a:sym typeface="Quattrocento Sans"/>
                </a:rPr>
                <a:t> to</a:t>
              </a:r>
              <a:r>
                <a:rPr lang="en-US" sz="1800" b="1">
                  <a:solidFill>
                    <a:schemeClr val="lt1"/>
                  </a:solidFill>
                  <a:latin typeface="Quattrocento Sans"/>
                  <a:ea typeface="Quattrocento Sans"/>
                  <a:cs typeface="Quattrocento Sans"/>
                  <a:sym typeface="Quattrocento Sans"/>
                </a:rPr>
                <a:t> t</a:t>
              </a:r>
              <a:r>
                <a:rPr lang="en-US" sz="1800">
                  <a:solidFill>
                    <a:schemeClr val="lt1"/>
                  </a:solidFill>
                  <a:latin typeface="Quattrocento Sans"/>
                  <a:ea typeface="Quattrocento Sans"/>
                  <a:cs typeface="Quattrocento Sans"/>
                  <a:sym typeface="Quattrocento Sans"/>
                </a:rPr>
                <a:t>? What edges make up that path?</a:t>
              </a:r>
              <a:endParaRPr/>
            </a:p>
          </p:txBody>
        </p:sp>
      </p:grpSp>
      <p:sp>
        <p:nvSpPr>
          <p:cNvPr id="901" name="Google Shape;901;p49"/>
          <p:cNvSpPr txBox="1"/>
          <p:nvPr/>
        </p:nvSpPr>
        <p:spPr>
          <a:xfrm>
            <a:off x="1039643" y="5898746"/>
            <a:ext cx="31491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BFS or DFS + check if we’ve hit t</a:t>
            </a:r>
            <a:endParaRPr/>
          </a:p>
        </p:txBody>
      </p:sp>
      <p:sp>
        <p:nvSpPr>
          <p:cNvPr id="902" name="Google Shape;902;p49"/>
          <p:cNvSpPr txBox="1"/>
          <p:nvPr/>
        </p:nvSpPr>
        <p:spPr>
          <a:xfrm>
            <a:off x="5025135" y="5898746"/>
            <a:ext cx="27114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BFS + generate shortest path tree as we go</a:t>
            </a:r>
            <a:endParaRPr/>
          </a:p>
        </p:txBody>
      </p:sp>
      <p:sp>
        <p:nvSpPr>
          <p:cNvPr id="904" name="Google Shape;904;p49"/>
          <p:cNvSpPr txBox="1">
            <a:spLocks noGrp="1"/>
          </p:cNvSpPr>
          <p:nvPr>
            <p:ph type="body" idx="1"/>
          </p:nvPr>
        </p:nvSpPr>
        <p:spPr>
          <a:xfrm>
            <a:off x="735906" y="1215734"/>
            <a:ext cx="7066349" cy="1974645"/>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dirty="0"/>
              <a:t>Just like everything is Graphs, every problem is a Graph Problem</a:t>
            </a:r>
            <a:endParaRPr dirty="0"/>
          </a:p>
          <a:p>
            <a:pPr marL="0" lvl="0" indent="0" algn="l" rtl="0">
              <a:lnSpc>
                <a:spcPct val="90000"/>
              </a:lnSpc>
              <a:spcBef>
                <a:spcPts val="1400"/>
              </a:spcBef>
              <a:spcAft>
                <a:spcPts val="0"/>
              </a:spcAft>
              <a:buNone/>
            </a:pPr>
            <a:r>
              <a:rPr lang="en-US" dirty="0"/>
              <a:t>BFS and DFS are very useful tools to solve these! We’ll see plenty more.</a:t>
            </a:r>
            <a:endParaRPr dirty="0"/>
          </a:p>
        </p:txBody>
      </p:sp>
      <p:sp>
        <p:nvSpPr>
          <p:cNvPr id="19" name="Google Shape;914;p50">
            <a:extLst>
              <a:ext uri="{FF2B5EF4-FFF2-40B4-BE49-F238E27FC236}">
                <a16:creationId xmlns:a16="http://schemas.microsoft.com/office/drawing/2014/main" id="{62314663-D795-ED7C-73B0-CC0AC5E9F72B}"/>
              </a:ext>
            </a:extLst>
          </p:cNvPr>
          <p:cNvSpPr/>
          <p:nvPr/>
        </p:nvSpPr>
        <p:spPr>
          <a:xfrm>
            <a:off x="8299048" y="3995409"/>
            <a:ext cx="3765961" cy="1735282"/>
          </a:xfrm>
          <a:prstGeom prst="roundRect">
            <a:avLst>
              <a:gd name="adj" fmla="val 16667"/>
            </a:avLst>
          </a:prstGeom>
          <a:solidFill>
            <a:srgbClr val="F2F2F2"/>
          </a:solidFill>
          <a:ln>
            <a:solidFill>
              <a:schemeClr val="tx1"/>
            </a:solid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0" name="Google Shape;915;p50">
            <a:extLst>
              <a:ext uri="{FF2B5EF4-FFF2-40B4-BE49-F238E27FC236}">
                <a16:creationId xmlns:a16="http://schemas.microsoft.com/office/drawing/2014/main" id="{EA6A182F-079D-5A12-8FCC-1F980F250EDF}"/>
              </a:ext>
            </a:extLst>
          </p:cNvPr>
          <p:cNvSpPr txBox="1"/>
          <p:nvPr/>
        </p:nvSpPr>
        <p:spPr>
          <a:xfrm>
            <a:off x="8218025" y="4040479"/>
            <a:ext cx="3846984" cy="1754286"/>
          </a:xfrm>
          <a:prstGeom prst="rect">
            <a:avLst/>
          </a:prstGeom>
          <a:noFill/>
          <a:ln>
            <a:solidFill>
              <a:schemeClr val="tx1"/>
            </a:solidFill>
          </a:ln>
        </p:spPr>
        <p:txBody>
          <a:bodyPr spcFirstLastPara="1" wrap="square" lIns="91425" tIns="45700" rIns="91425" bIns="45700" anchor="t" anchorCtr="0">
            <a:spAutoFit/>
          </a:bodyPr>
          <a:lstStyle/>
          <a:p>
            <a:pPr marL="457200" marR="0" lvl="0" indent="-342900" algn="l" rtl="0">
              <a:spcBef>
                <a:spcPts val="0"/>
              </a:spcBef>
              <a:spcAft>
                <a:spcPts val="0"/>
              </a:spcAft>
              <a:buClr>
                <a:srgbClr val="4C3283"/>
              </a:buClr>
              <a:buSzPts val="1800"/>
              <a:buFont typeface="Quattrocento Sans"/>
              <a:buChar char="●"/>
            </a:pPr>
            <a:r>
              <a:rPr lang="en-GB" sz="1800" dirty="0">
                <a:solidFill>
                  <a:schemeClr val="dk1"/>
                </a:solidFill>
                <a:latin typeface="Quattrocento Sans"/>
                <a:ea typeface="Quattrocento Sans"/>
                <a:cs typeface="Quattrocento Sans"/>
                <a:sym typeface="Quattrocento Sans"/>
              </a:rPr>
              <a:t>What about the Shortest Path Problem on a weighted graph?</a:t>
            </a:r>
          </a:p>
          <a:p>
            <a:pPr marL="457200" marR="0" lvl="0" indent="-342900" algn="l" rtl="0">
              <a:spcBef>
                <a:spcPts val="0"/>
              </a:spcBef>
              <a:spcAft>
                <a:spcPts val="0"/>
              </a:spcAft>
              <a:buClr>
                <a:srgbClr val="4C3283"/>
              </a:buClr>
              <a:buSzPts val="1800"/>
              <a:buFont typeface="Quattrocento Sans"/>
              <a:buChar char="●"/>
            </a:pPr>
            <a:r>
              <a:rPr lang="en-US" sz="1800" dirty="0">
                <a:solidFill>
                  <a:schemeClr val="dk1"/>
                </a:solidFill>
                <a:latin typeface="Quattrocento Sans"/>
                <a:ea typeface="Quattrocento Sans"/>
                <a:cs typeface="Quattrocento Sans"/>
                <a:sym typeface="Quattrocento Sans"/>
              </a:rPr>
              <a:t>Suppose we want to find shortest path from A to C, using weight of each edge as “distance”</a:t>
            </a:r>
            <a:endParaRPr dirty="0"/>
          </a:p>
        </p:txBody>
      </p:sp>
      <p:grpSp>
        <p:nvGrpSpPr>
          <p:cNvPr id="21" name="Google Shape;916;p50">
            <a:extLst>
              <a:ext uri="{FF2B5EF4-FFF2-40B4-BE49-F238E27FC236}">
                <a16:creationId xmlns:a16="http://schemas.microsoft.com/office/drawing/2014/main" id="{3ED08868-B79B-C355-499C-F7084270C51A}"/>
              </a:ext>
            </a:extLst>
          </p:cNvPr>
          <p:cNvGrpSpPr/>
          <p:nvPr/>
        </p:nvGrpSpPr>
        <p:grpSpPr>
          <a:xfrm>
            <a:off x="8072565" y="1588644"/>
            <a:ext cx="3835457" cy="2280040"/>
            <a:chOff x="1263225" y="1628608"/>
            <a:chExt cx="3835457" cy="2280040"/>
          </a:xfrm>
        </p:grpSpPr>
        <p:sp>
          <p:nvSpPr>
            <p:cNvPr id="22" name="Google Shape;917;p50">
              <a:extLst>
                <a:ext uri="{FF2B5EF4-FFF2-40B4-BE49-F238E27FC236}">
                  <a16:creationId xmlns:a16="http://schemas.microsoft.com/office/drawing/2014/main" id="{35F59BE4-EC29-1AFF-458F-BE6C2552E6E2}"/>
                </a:ext>
              </a:extLst>
            </p:cNvPr>
            <p:cNvSpPr/>
            <p:nvPr/>
          </p:nvSpPr>
          <p:spPr>
            <a:xfrm>
              <a:off x="2008942" y="1743408"/>
              <a:ext cx="423200" cy="337200"/>
            </a:xfrm>
            <a:prstGeom prst="rect">
              <a:avLst/>
            </a:prstGeom>
            <a:solidFill>
              <a:srgbClr val="A2CDED"/>
            </a:solidFill>
            <a:ln w="2857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A</a:t>
              </a:r>
              <a:endParaRPr sz="2133" b="0" i="0" u="none" strike="noStrike" cap="none">
                <a:solidFill>
                  <a:srgbClr val="000000"/>
                </a:solidFill>
                <a:latin typeface="Calibri"/>
                <a:ea typeface="Calibri"/>
                <a:cs typeface="Calibri"/>
                <a:sym typeface="Calibri"/>
              </a:endParaRPr>
            </a:p>
          </p:txBody>
        </p:sp>
        <p:sp>
          <p:nvSpPr>
            <p:cNvPr id="23" name="Google Shape;918;p50">
              <a:extLst>
                <a:ext uri="{FF2B5EF4-FFF2-40B4-BE49-F238E27FC236}">
                  <a16:creationId xmlns:a16="http://schemas.microsoft.com/office/drawing/2014/main" id="{6C0E49E5-545F-C1CA-E05C-D16E6D781615}"/>
                </a:ext>
              </a:extLst>
            </p:cNvPr>
            <p:cNvSpPr/>
            <p:nvPr/>
          </p:nvSpPr>
          <p:spPr>
            <a:xfrm>
              <a:off x="2160221" y="3191502"/>
              <a:ext cx="423200" cy="337200"/>
            </a:xfrm>
            <a:prstGeom prst="rect">
              <a:avLst/>
            </a:prstGeom>
            <a:solidFill>
              <a:srgbClr val="A2CDED"/>
            </a:solidFill>
            <a:ln w="2857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B</a:t>
              </a:r>
              <a:endParaRPr sz="2133" b="0" i="0" u="none" strike="noStrike" cap="none">
                <a:solidFill>
                  <a:srgbClr val="000000"/>
                </a:solidFill>
                <a:latin typeface="Calibri"/>
                <a:ea typeface="Calibri"/>
                <a:cs typeface="Calibri"/>
                <a:sym typeface="Calibri"/>
              </a:endParaRPr>
            </a:p>
          </p:txBody>
        </p:sp>
        <p:sp>
          <p:nvSpPr>
            <p:cNvPr id="24" name="Google Shape;919;p50">
              <a:extLst>
                <a:ext uri="{FF2B5EF4-FFF2-40B4-BE49-F238E27FC236}">
                  <a16:creationId xmlns:a16="http://schemas.microsoft.com/office/drawing/2014/main" id="{715F920F-1C23-DD9E-89F0-CBF2F1976905}"/>
                </a:ext>
              </a:extLst>
            </p:cNvPr>
            <p:cNvSpPr/>
            <p:nvPr/>
          </p:nvSpPr>
          <p:spPr>
            <a:xfrm>
              <a:off x="3794816" y="1979474"/>
              <a:ext cx="423200" cy="337200"/>
            </a:xfrm>
            <a:prstGeom prst="rect">
              <a:avLst/>
            </a:prstGeom>
            <a:solidFill>
              <a:srgbClr val="A2CDED"/>
            </a:solidFill>
            <a:ln w="2857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C</a:t>
              </a:r>
              <a:endParaRPr sz="2133" b="0" i="0" u="none" strike="noStrike" cap="none">
                <a:solidFill>
                  <a:srgbClr val="000000"/>
                </a:solidFill>
                <a:latin typeface="Calibri"/>
                <a:ea typeface="Calibri"/>
                <a:cs typeface="Calibri"/>
                <a:sym typeface="Calibri"/>
              </a:endParaRPr>
            </a:p>
          </p:txBody>
        </p:sp>
        <p:sp>
          <p:nvSpPr>
            <p:cNvPr id="25" name="Google Shape;920;p50">
              <a:extLst>
                <a:ext uri="{FF2B5EF4-FFF2-40B4-BE49-F238E27FC236}">
                  <a16:creationId xmlns:a16="http://schemas.microsoft.com/office/drawing/2014/main" id="{89AA7C54-F3A8-8889-35D8-6E1B3FEB0687}"/>
                </a:ext>
              </a:extLst>
            </p:cNvPr>
            <p:cNvSpPr/>
            <p:nvPr/>
          </p:nvSpPr>
          <p:spPr>
            <a:xfrm>
              <a:off x="4071877" y="3360102"/>
              <a:ext cx="423200" cy="337200"/>
            </a:xfrm>
            <a:prstGeom prst="rect">
              <a:avLst/>
            </a:prstGeom>
            <a:solidFill>
              <a:srgbClr val="A2CDED"/>
            </a:solidFill>
            <a:ln w="2857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D</a:t>
              </a:r>
              <a:endParaRPr sz="2133" b="0" i="0" u="none" strike="noStrike" cap="none">
                <a:solidFill>
                  <a:srgbClr val="000000"/>
                </a:solidFill>
                <a:latin typeface="Calibri"/>
                <a:ea typeface="Calibri"/>
                <a:cs typeface="Calibri"/>
                <a:sym typeface="Calibri"/>
              </a:endParaRPr>
            </a:p>
          </p:txBody>
        </p:sp>
        <p:cxnSp>
          <p:nvCxnSpPr>
            <p:cNvPr id="26" name="Google Shape;921;p50">
              <a:extLst>
                <a:ext uri="{FF2B5EF4-FFF2-40B4-BE49-F238E27FC236}">
                  <a16:creationId xmlns:a16="http://schemas.microsoft.com/office/drawing/2014/main" id="{FD83B72C-5E9D-4F8C-A6B4-1223EB7FE167}"/>
                </a:ext>
              </a:extLst>
            </p:cNvPr>
            <p:cNvCxnSpPr>
              <a:stCxn id="22" idx="2"/>
              <a:endCxn id="23" idx="0"/>
            </p:cNvCxnSpPr>
            <p:nvPr/>
          </p:nvCxnSpPr>
          <p:spPr>
            <a:xfrm>
              <a:off x="2220542" y="2080608"/>
              <a:ext cx="151200" cy="1110900"/>
            </a:xfrm>
            <a:prstGeom prst="straightConnector1">
              <a:avLst/>
            </a:prstGeom>
            <a:noFill/>
            <a:ln w="38100" cap="flat" cmpd="sng">
              <a:solidFill>
                <a:schemeClr val="tx1"/>
              </a:solidFill>
              <a:prstDash val="solid"/>
              <a:round/>
              <a:headEnd type="none" w="sm" len="sm"/>
              <a:tailEnd type="none" w="sm" len="sm"/>
            </a:ln>
          </p:spPr>
        </p:cxnSp>
        <p:cxnSp>
          <p:nvCxnSpPr>
            <p:cNvPr id="27" name="Google Shape;922;p50">
              <a:extLst>
                <a:ext uri="{FF2B5EF4-FFF2-40B4-BE49-F238E27FC236}">
                  <a16:creationId xmlns:a16="http://schemas.microsoft.com/office/drawing/2014/main" id="{3F934EAB-DC28-0EF0-C1CC-C3666ED40570}"/>
                </a:ext>
              </a:extLst>
            </p:cNvPr>
            <p:cNvCxnSpPr>
              <a:stCxn id="22" idx="3"/>
              <a:endCxn id="24" idx="1"/>
            </p:cNvCxnSpPr>
            <p:nvPr/>
          </p:nvCxnSpPr>
          <p:spPr>
            <a:xfrm>
              <a:off x="2432142" y="1912008"/>
              <a:ext cx="1362600" cy="236100"/>
            </a:xfrm>
            <a:prstGeom prst="straightConnector1">
              <a:avLst/>
            </a:prstGeom>
            <a:noFill/>
            <a:ln w="38100" cap="flat" cmpd="sng">
              <a:solidFill>
                <a:schemeClr val="tx1"/>
              </a:solidFill>
              <a:prstDash val="solid"/>
              <a:round/>
              <a:headEnd type="none" w="sm" len="sm"/>
              <a:tailEnd type="none" w="sm" len="sm"/>
            </a:ln>
          </p:spPr>
        </p:cxnSp>
        <p:cxnSp>
          <p:nvCxnSpPr>
            <p:cNvPr id="28" name="Google Shape;923;p50">
              <a:extLst>
                <a:ext uri="{FF2B5EF4-FFF2-40B4-BE49-F238E27FC236}">
                  <a16:creationId xmlns:a16="http://schemas.microsoft.com/office/drawing/2014/main" id="{F5069F05-1323-399B-B7FC-A3C0E22E6EF4}"/>
                </a:ext>
              </a:extLst>
            </p:cNvPr>
            <p:cNvCxnSpPr>
              <a:stCxn id="23" idx="3"/>
              <a:endCxn id="25" idx="1"/>
            </p:cNvCxnSpPr>
            <p:nvPr/>
          </p:nvCxnSpPr>
          <p:spPr>
            <a:xfrm>
              <a:off x="2583421" y="3360102"/>
              <a:ext cx="1488600" cy="168600"/>
            </a:xfrm>
            <a:prstGeom prst="straightConnector1">
              <a:avLst/>
            </a:prstGeom>
            <a:noFill/>
            <a:ln w="38100" cap="flat" cmpd="sng">
              <a:solidFill>
                <a:schemeClr val="tx1"/>
              </a:solidFill>
              <a:prstDash val="solid"/>
              <a:round/>
              <a:headEnd type="none" w="sm" len="sm"/>
              <a:tailEnd type="none" w="sm" len="sm"/>
            </a:ln>
          </p:spPr>
        </p:cxnSp>
        <p:cxnSp>
          <p:nvCxnSpPr>
            <p:cNvPr id="29" name="Google Shape;924;p50">
              <a:extLst>
                <a:ext uri="{FF2B5EF4-FFF2-40B4-BE49-F238E27FC236}">
                  <a16:creationId xmlns:a16="http://schemas.microsoft.com/office/drawing/2014/main" id="{C682F521-F96E-2502-3553-41034D627759}"/>
                </a:ext>
              </a:extLst>
            </p:cNvPr>
            <p:cNvCxnSpPr>
              <a:stCxn id="24" idx="2"/>
              <a:endCxn id="25" idx="0"/>
            </p:cNvCxnSpPr>
            <p:nvPr/>
          </p:nvCxnSpPr>
          <p:spPr>
            <a:xfrm>
              <a:off x="4006416" y="2316674"/>
              <a:ext cx="277200" cy="1043400"/>
            </a:xfrm>
            <a:prstGeom prst="straightConnector1">
              <a:avLst/>
            </a:prstGeom>
            <a:noFill/>
            <a:ln w="38100" cap="flat" cmpd="sng">
              <a:solidFill>
                <a:schemeClr val="tx1"/>
              </a:solidFill>
              <a:prstDash val="solid"/>
              <a:round/>
              <a:headEnd type="none" w="sm" len="sm"/>
              <a:tailEnd type="none" w="sm" len="sm"/>
            </a:ln>
          </p:spPr>
        </p:cxnSp>
        <p:sp>
          <p:nvSpPr>
            <p:cNvPr id="30" name="Google Shape;925;p50">
              <a:extLst>
                <a:ext uri="{FF2B5EF4-FFF2-40B4-BE49-F238E27FC236}">
                  <a16:creationId xmlns:a16="http://schemas.microsoft.com/office/drawing/2014/main" id="{78CE57A9-507B-5EBE-261C-AD6E1BBC282A}"/>
                </a:ext>
              </a:extLst>
            </p:cNvPr>
            <p:cNvSpPr txBox="1"/>
            <p:nvPr/>
          </p:nvSpPr>
          <p:spPr>
            <a:xfrm>
              <a:off x="2823868" y="1628608"/>
              <a:ext cx="691215" cy="369332"/>
            </a:xfrm>
            <a:prstGeom prst="rect">
              <a:avLst/>
            </a:prstGeom>
            <a:noFill/>
            <a:ln>
              <a:solidFill>
                <a:schemeClr val="tx1"/>
              </a:solid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tx1"/>
                  </a:solidFill>
                  <a:latin typeface="Consolas"/>
                  <a:ea typeface="Consolas"/>
                  <a:cs typeface="Consolas"/>
                  <a:sym typeface="Consolas"/>
                </a:rPr>
                <a:t>14.0</a:t>
              </a:r>
              <a:endParaRPr dirty="0">
                <a:solidFill>
                  <a:schemeClr val="tx1"/>
                </a:solidFill>
              </a:endParaRPr>
            </a:p>
          </p:txBody>
        </p:sp>
        <p:sp>
          <p:nvSpPr>
            <p:cNvPr id="31" name="Google Shape;926;p50">
              <a:extLst>
                <a:ext uri="{FF2B5EF4-FFF2-40B4-BE49-F238E27FC236}">
                  <a16:creationId xmlns:a16="http://schemas.microsoft.com/office/drawing/2014/main" id="{D092F0FC-6F30-81FC-6CB1-7261DBB226FF}"/>
                </a:ext>
              </a:extLst>
            </p:cNvPr>
            <p:cNvSpPr txBox="1"/>
            <p:nvPr/>
          </p:nvSpPr>
          <p:spPr>
            <a:xfrm>
              <a:off x="1533692" y="2504857"/>
              <a:ext cx="691215" cy="369332"/>
            </a:xfrm>
            <a:prstGeom prst="rect">
              <a:avLst/>
            </a:prstGeom>
            <a:noFill/>
            <a:ln>
              <a:solidFill>
                <a:schemeClr val="tx1"/>
              </a:solid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tx1"/>
                  </a:solidFill>
                  <a:latin typeface="Consolas"/>
                  <a:ea typeface="Consolas"/>
                  <a:cs typeface="Consolas"/>
                  <a:sym typeface="Consolas"/>
                </a:rPr>
                <a:t>12.0</a:t>
              </a:r>
              <a:endParaRPr dirty="0">
                <a:solidFill>
                  <a:schemeClr val="tx1"/>
                </a:solidFill>
              </a:endParaRPr>
            </a:p>
          </p:txBody>
        </p:sp>
        <p:sp>
          <p:nvSpPr>
            <p:cNvPr id="32" name="Google Shape;927;p50">
              <a:extLst>
                <a:ext uri="{FF2B5EF4-FFF2-40B4-BE49-F238E27FC236}">
                  <a16:creationId xmlns:a16="http://schemas.microsoft.com/office/drawing/2014/main" id="{D0266712-18B5-6709-EEB1-DA90BF4C5DCA}"/>
                </a:ext>
              </a:extLst>
            </p:cNvPr>
            <p:cNvSpPr txBox="1"/>
            <p:nvPr/>
          </p:nvSpPr>
          <p:spPr>
            <a:xfrm>
              <a:off x="2855405" y="3539316"/>
              <a:ext cx="944489" cy="369332"/>
            </a:xfrm>
            <a:prstGeom prst="rect">
              <a:avLst/>
            </a:prstGeom>
            <a:noFill/>
            <a:ln>
              <a:solidFill>
                <a:schemeClr val="tx1"/>
              </a:solid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tx1"/>
                  </a:solidFill>
                  <a:latin typeface="Consolas"/>
                  <a:ea typeface="Consolas"/>
                  <a:cs typeface="Consolas"/>
                  <a:sym typeface="Consolas"/>
                </a:rPr>
                <a:t>9000.2</a:t>
              </a:r>
              <a:endParaRPr>
                <a:solidFill>
                  <a:schemeClr val="tx1"/>
                </a:solidFill>
              </a:endParaRPr>
            </a:p>
          </p:txBody>
        </p:sp>
        <p:sp>
          <p:nvSpPr>
            <p:cNvPr id="33" name="Google Shape;928;p50">
              <a:extLst>
                <a:ext uri="{FF2B5EF4-FFF2-40B4-BE49-F238E27FC236}">
                  <a16:creationId xmlns:a16="http://schemas.microsoft.com/office/drawing/2014/main" id="{69276FCA-14F7-EC51-0C0D-3B400A57E4AF}"/>
                </a:ext>
              </a:extLst>
            </p:cNvPr>
            <p:cNvSpPr txBox="1"/>
            <p:nvPr/>
          </p:nvSpPr>
          <p:spPr>
            <a:xfrm>
              <a:off x="4283477" y="2576527"/>
              <a:ext cx="564578" cy="369332"/>
            </a:xfrm>
            <a:prstGeom prst="rect">
              <a:avLst/>
            </a:prstGeom>
            <a:noFill/>
            <a:ln>
              <a:solidFill>
                <a:schemeClr val="tx1"/>
              </a:solid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tx1"/>
                  </a:solidFill>
                  <a:latin typeface="Consolas"/>
                  <a:ea typeface="Consolas"/>
                  <a:cs typeface="Consolas"/>
                  <a:sym typeface="Consolas"/>
                </a:rPr>
                <a:t>1.5</a:t>
              </a:r>
              <a:endParaRPr dirty="0">
                <a:solidFill>
                  <a:schemeClr val="tx1"/>
                </a:solidFill>
              </a:endParaRPr>
            </a:p>
          </p:txBody>
        </p:sp>
        <p:sp>
          <p:nvSpPr>
            <p:cNvPr id="34" name="Google Shape;929;p50">
              <a:extLst>
                <a:ext uri="{FF2B5EF4-FFF2-40B4-BE49-F238E27FC236}">
                  <a16:creationId xmlns:a16="http://schemas.microsoft.com/office/drawing/2014/main" id="{0C5ABCC3-DFD4-3F42-5FD1-8DDFB054412C}"/>
                </a:ext>
              </a:extLst>
            </p:cNvPr>
            <p:cNvSpPr txBox="1"/>
            <p:nvPr/>
          </p:nvSpPr>
          <p:spPr>
            <a:xfrm>
              <a:off x="1263225" y="1730606"/>
              <a:ext cx="745717" cy="338554"/>
            </a:xfrm>
            <a:prstGeom prst="rect">
              <a:avLst/>
            </a:prstGeom>
            <a:noFill/>
            <a:ln>
              <a:solidFill>
                <a:schemeClr val="tx1"/>
              </a:solid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tx1"/>
                  </a:solidFill>
                  <a:latin typeface="Consolas"/>
                  <a:ea typeface="Consolas"/>
                  <a:cs typeface="Consolas"/>
                  <a:sym typeface="Consolas"/>
                </a:rPr>
                <a:t>start</a:t>
              </a:r>
              <a:endParaRPr dirty="0">
                <a:solidFill>
                  <a:schemeClr val="tx1"/>
                </a:solidFill>
              </a:endParaRPr>
            </a:p>
          </p:txBody>
        </p:sp>
        <p:sp>
          <p:nvSpPr>
            <p:cNvPr id="35" name="Google Shape;930;p50">
              <a:extLst>
                <a:ext uri="{FF2B5EF4-FFF2-40B4-BE49-F238E27FC236}">
                  <a16:creationId xmlns:a16="http://schemas.microsoft.com/office/drawing/2014/main" id="{48789157-9011-CCAB-0B9A-E380DC996229}"/>
                </a:ext>
              </a:extLst>
            </p:cNvPr>
            <p:cNvSpPr txBox="1"/>
            <p:nvPr/>
          </p:nvSpPr>
          <p:spPr>
            <a:xfrm>
              <a:off x="4240755" y="1991183"/>
              <a:ext cx="857927" cy="338554"/>
            </a:xfrm>
            <a:prstGeom prst="rect">
              <a:avLst/>
            </a:prstGeom>
            <a:noFill/>
            <a:ln>
              <a:solidFill>
                <a:schemeClr val="tx1"/>
              </a:solid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tx1"/>
                  </a:solidFill>
                  <a:latin typeface="Consolas"/>
                  <a:ea typeface="Consolas"/>
                  <a:cs typeface="Consolas"/>
                  <a:sym typeface="Consolas"/>
                </a:rPr>
                <a:t>target</a:t>
              </a:r>
              <a:endParaRPr dirty="0">
                <a:solidFill>
                  <a:schemeClr val="tx1"/>
                </a:solidFil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51"/>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a:t>
            </a:r>
            <a:endParaRPr/>
          </a:p>
        </p:txBody>
      </p:sp>
      <p:sp>
        <p:nvSpPr>
          <p:cNvPr id="938" name="Google Shape;938;p51"/>
          <p:cNvSpPr txBox="1">
            <a:spLocks noGrp="1"/>
          </p:cNvSpPr>
          <p:nvPr>
            <p:ph type="body" idx="1"/>
          </p:nvPr>
        </p:nvSpPr>
        <p:spPr>
          <a:xfrm>
            <a:off x="746175" y="1568275"/>
            <a:ext cx="9371700" cy="2104125"/>
          </a:xfrm>
          <a:prstGeom prst="rect">
            <a:avLst/>
          </a:prstGeom>
          <a:noFill/>
          <a:ln>
            <a:noFill/>
          </a:ln>
        </p:spPr>
        <p:txBody>
          <a:bodyPr spcFirstLastPara="1" wrap="square" lIns="45700" tIns="45700" rIns="45700" bIns="45700" anchor="t" anchorCtr="0">
            <a:spAutoFit/>
          </a:bodyPr>
          <a:lstStyle/>
          <a:p>
            <a:pPr marL="457200" lvl="0" indent="-393700" algn="l" rtl="0">
              <a:lnSpc>
                <a:spcPct val="90000"/>
              </a:lnSpc>
              <a:spcBef>
                <a:spcPts val="0"/>
              </a:spcBef>
              <a:spcAft>
                <a:spcPts val="0"/>
              </a:spcAft>
              <a:buSzPts val="2600"/>
              <a:buChar char="●"/>
            </a:pPr>
            <a:r>
              <a:rPr lang="en-US" dirty="0"/>
              <a:t>Named after its inventor, </a:t>
            </a:r>
            <a:r>
              <a:rPr lang="en-US" dirty="0" err="1"/>
              <a:t>Edsger</a:t>
            </a:r>
            <a:r>
              <a:rPr lang="en-US" dirty="0"/>
              <a:t> Dijkstra (1930-2002)</a:t>
            </a:r>
            <a:endParaRPr dirty="0"/>
          </a:p>
          <a:p>
            <a:pPr marL="914400" lvl="1" indent="-361950" algn="l" rtl="0">
              <a:lnSpc>
                <a:spcPct val="90000"/>
              </a:lnSpc>
              <a:spcBef>
                <a:spcPts val="0"/>
              </a:spcBef>
              <a:spcAft>
                <a:spcPts val="0"/>
              </a:spcAft>
              <a:buSzPts val="2100"/>
              <a:buChar char="○"/>
            </a:pPr>
            <a:r>
              <a:rPr lang="en-US" dirty="0"/>
              <a:t>Truly one of the “founders” of computer science</a:t>
            </a:r>
            <a:endParaRPr dirty="0"/>
          </a:p>
          <a:p>
            <a:pPr marL="914400" lvl="1" indent="-361950" algn="l" rtl="0">
              <a:lnSpc>
                <a:spcPct val="90000"/>
              </a:lnSpc>
              <a:spcBef>
                <a:spcPts val="0"/>
              </a:spcBef>
              <a:spcAft>
                <a:spcPts val="0"/>
              </a:spcAft>
              <a:buSzPts val="2100"/>
              <a:buChar char="○"/>
            </a:pPr>
            <a:r>
              <a:rPr lang="en-US" dirty="0"/>
              <a:t>1972 Turing Award</a:t>
            </a:r>
            <a:endParaRPr dirty="0"/>
          </a:p>
          <a:p>
            <a:pPr marL="457200" lvl="0" indent="-393700" algn="l" rtl="0">
              <a:lnSpc>
                <a:spcPct val="90000"/>
              </a:lnSpc>
              <a:spcBef>
                <a:spcPts val="1000"/>
              </a:spcBef>
              <a:spcAft>
                <a:spcPts val="0"/>
              </a:spcAft>
              <a:buSzPts val="2600"/>
              <a:buChar char="●"/>
            </a:pPr>
            <a:r>
              <a:rPr lang="en-US" dirty="0"/>
              <a:t>The idea: reminiscent of BFS, but adapted to handle weights</a:t>
            </a:r>
            <a:endParaRPr dirty="0"/>
          </a:p>
          <a:p>
            <a:pPr marL="914400" lvl="1" indent="-361950" algn="l" rtl="0">
              <a:lnSpc>
                <a:spcPct val="90000"/>
              </a:lnSpc>
              <a:spcBef>
                <a:spcPts val="0"/>
              </a:spcBef>
              <a:spcAft>
                <a:spcPts val="0"/>
              </a:spcAft>
              <a:buSzPts val="2100"/>
              <a:buChar char="○"/>
            </a:pPr>
            <a:r>
              <a:rPr lang="en-US" dirty="0"/>
              <a:t>Grow the set of nodes whose shortest distance has been computed</a:t>
            </a:r>
            <a:endParaRPr dirty="0"/>
          </a:p>
          <a:p>
            <a:pPr marL="914400" lvl="1" indent="-361950" algn="l" rtl="0">
              <a:lnSpc>
                <a:spcPct val="90000"/>
              </a:lnSpc>
              <a:spcBef>
                <a:spcPts val="0"/>
              </a:spcBef>
              <a:spcAft>
                <a:spcPts val="0"/>
              </a:spcAft>
              <a:buSzPts val="2100"/>
              <a:buChar char="○"/>
            </a:pPr>
            <a:r>
              <a:rPr lang="en-US" dirty="0"/>
              <a:t>Nodes not in the set will have a “best distance so far”</a:t>
            </a: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52"/>
          <p:cNvSpPr/>
          <p:nvPr/>
        </p:nvSpPr>
        <p:spPr>
          <a:xfrm>
            <a:off x="3847392" y="1346231"/>
            <a:ext cx="2936837" cy="2420471"/>
          </a:xfrm>
          <a:custGeom>
            <a:avLst/>
            <a:gdLst/>
            <a:ahLst/>
            <a:cxnLst/>
            <a:rect l="l" t="t" r="r" b="b"/>
            <a:pathLst>
              <a:path w="2936837" h="2420471" extrusionOk="0">
                <a:moveTo>
                  <a:pt x="2528047" y="96819"/>
                </a:moveTo>
                <a:cubicBezTo>
                  <a:pt x="2506532" y="93233"/>
                  <a:pt x="2476409" y="95163"/>
                  <a:pt x="2452743" y="86061"/>
                </a:cubicBezTo>
                <a:cubicBezTo>
                  <a:pt x="2428608" y="76779"/>
                  <a:pt x="2409712" y="57374"/>
                  <a:pt x="2388197" y="43031"/>
                </a:cubicBezTo>
                <a:cubicBezTo>
                  <a:pt x="2377439" y="35859"/>
                  <a:pt x="2368190" y="25605"/>
                  <a:pt x="2355924" y="21516"/>
                </a:cubicBezTo>
                <a:lnTo>
                  <a:pt x="2291379" y="0"/>
                </a:lnTo>
                <a:cubicBezTo>
                  <a:pt x="2190974" y="3586"/>
                  <a:pt x="2090449" y="4680"/>
                  <a:pt x="1990164" y="10758"/>
                </a:cubicBezTo>
                <a:cubicBezTo>
                  <a:pt x="1971913" y="11864"/>
                  <a:pt x="1954192" y="17405"/>
                  <a:pt x="1936376" y="21516"/>
                </a:cubicBezTo>
                <a:cubicBezTo>
                  <a:pt x="1907563" y="28165"/>
                  <a:pt x="1878368" y="33681"/>
                  <a:pt x="1850315" y="43031"/>
                </a:cubicBezTo>
                <a:cubicBezTo>
                  <a:pt x="1839557" y="46617"/>
                  <a:pt x="1828982" y="50804"/>
                  <a:pt x="1818042" y="53788"/>
                </a:cubicBezTo>
                <a:cubicBezTo>
                  <a:pt x="1789514" y="61568"/>
                  <a:pt x="1760668" y="68132"/>
                  <a:pt x="1731981" y="75304"/>
                </a:cubicBezTo>
                <a:cubicBezTo>
                  <a:pt x="1717637" y="78890"/>
                  <a:pt x="1702976" y="81385"/>
                  <a:pt x="1688950" y="86061"/>
                </a:cubicBezTo>
                <a:cubicBezTo>
                  <a:pt x="1642651" y="101494"/>
                  <a:pt x="1667678" y="94069"/>
                  <a:pt x="1613647" y="107577"/>
                </a:cubicBezTo>
                <a:cubicBezTo>
                  <a:pt x="1477383" y="103991"/>
                  <a:pt x="1341013" y="103303"/>
                  <a:pt x="1204856" y="96819"/>
                </a:cubicBezTo>
                <a:cubicBezTo>
                  <a:pt x="1190088" y="96116"/>
                  <a:pt x="1176259" y="89268"/>
                  <a:pt x="1161826" y="86061"/>
                </a:cubicBezTo>
                <a:cubicBezTo>
                  <a:pt x="1143977" y="82095"/>
                  <a:pt x="1126027" y="78575"/>
                  <a:pt x="1108037" y="75304"/>
                </a:cubicBezTo>
                <a:cubicBezTo>
                  <a:pt x="1086577" y="71402"/>
                  <a:pt x="1064880" y="68824"/>
                  <a:pt x="1043492" y="64546"/>
                </a:cubicBezTo>
                <a:cubicBezTo>
                  <a:pt x="1028994" y="61646"/>
                  <a:pt x="1015074" y="56036"/>
                  <a:pt x="1000461" y="53788"/>
                </a:cubicBezTo>
                <a:cubicBezTo>
                  <a:pt x="968367" y="48851"/>
                  <a:pt x="935915" y="46617"/>
                  <a:pt x="903642" y="43031"/>
                </a:cubicBezTo>
                <a:cubicBezTo>
                  <a:pt x="842682" y="46617"/>
                  <a:pt x="781314" y="45890"/>
                  <a:pt x="720762" y="53788"/>
                </a:cubicBezTo>
                <a:cubicBezTo>
                  <a:pt x="698273" y="56721"/>
                  <a:pt x="677731" y="68132"/>
                  <a:pt x="656216" y="75304"/>
                </a:cubicBezTo>
                <a:lnTo>
                  <a:pt x="623943" y="86061"/>
                </a:lnTo>
                <a:cubicBezTo>
                  <a:pt x="613185" y="93233"/>
                  <a:pt x="603234" y="101795"/>
                  <a:pt x="591670" y="107577"/>
                </a:cubicBezTo>
                <a:cubicBezTo>
                  <a:pt x="581528" y="112648"/>
                  <a:pt x="569310" y="112827"/>
                  <a:pt x="559397" y="118334"/>
                </a:cubicBezTo>
                <a:cubicBezTo>
                  <a:pt x="536793" y="130892"/>
                  <a:pt x="516367" y="147021"/>
                  <a:pt x="494852" y="161365"/>
                </a:cubicBezTo>
                <a:lnTo>
                  <a:pt x="462579" y="182880"/>
                </a:lnTo>
                <a:lnTo>
                  <a:pt x="430306" y="204396"/>
                </a:lnTo>
                <a:cubicBezTo>
                  <a:pt x="419548" y="211568"/>
                  <a:pt x="407175" y="216769"/>
                  <a:pt x="398033" y="225911"/>
                </a:cubicBezTo>
                <a:cubicBezTo>
                  <a:pt x="390861" y="233083"/>
                  <a:pt x="385214" y="242208"/>
                  <a:pt x="376517" y="247426"/>
                </a:cubicBezTo>
                <a:cubicBezTo>
                  <a:pt x="366793" y="253260"/>
                  <a:pt x="355002" y="254598"/>
                  <a:pt x="344244" y="258184"/>
                </a:cubicBezTo>
                <a:cubicBezTo>
                  <a:pt x="292775" y="335389"/>
                  <a:pt x="319498" y="304446"/>
                  <a:pt x="268941" y="355003"/>
                </a:cubicBezTo>
                <a:cubicBezTo>
                  <a:pt x="244219" y="429170"/>
                  <a:pt x="263462" y="403512"/>
                  <a:pt x="225910" y="441064"/>
                </a:cubicBezTo>
                <a:lnTo>
                  <a:pt x="182880" y="570156"/>
                </a:lnTo>
                <a:lnTo>
                  <a:pt x="172122" y="602428"/>
                </a:lnTo>
                <a:cubicBezTo>
                  <a:pt x="162903" y="630083"/>
                  <a:pt x="156011" y="648008"/>
                  <a:pt x="150607" y="677732"/>
                </a:cubicBezTo>
                <a:cubicBezTo>
                  <a:pt x="146071" y="702679"/>
                  <a:pt x="143435" y="727935"/>
                  <a:pt x="139849" y="753036"/>
                </a:cubicBezTo>
                <a:cubicBezTo>
                  <a:pt x="136263" y="907229"/>
                  <a:pt x="135513" y="1061513"/>
                  <a:pt x="129092" y="1215614"/>
                </a:cubicBezTo>
                <a:cubicBezTo>
                  <a:pt x="128331" y="1233883"/>
                  <a:pt x="122445" y="1251586"/>
                  <a:pt x="118334" y="1269403"/>
                </a:cubicBezTo>
                <a:cubicBezTo>
                  <a:pt x="72318" y="1468806"/>
                  <a:pt x="114511" y="1288165"/>
                  <a:pt x="86061" y="1387737"/>
                </a:cubicBezTo>
                <a:cubicBezTo>
                  <a:pt x="81999" y="1401953"/>
                  <a:pt x="79365" y="1416551"/>
                  <a:pt x="75303" y="1430767"/>
                </a:cubicBezTo>
                <a:cubicBezTo>
                  <a:pt x="72188" y="1441670"/>
                  <a:pt x="67096" y="1451991"/>
                  <a:pt x="64546" y="1463040"/>
                </a:cubicBezTo>
                <a:cubicBezTo>
                  <a:pt x="56323" y="1498673"/>
                  <a:pt x="54594" y="1535924"/>
                  <a:pt x="43030" y="1570617"/>
                </a:cubicBezTo>
                <a:cubicBezTo>
                  <a:pt x="16840" y="1649189"/>
                  <a:pt x="27016" y="1613161"/>
                  <a:pt x="10757" y="1678193"/>
                </a:cubicBezTo>
                <a:cubicBezTo>
                  <a:pt x="7171" y="1706880"/>
                  <a:pt x="0" y="1735344"/>
                  <a:pt x="0" y="1764254"/>
                </a:cubicBezTo>
                <a:cubicBezTo>
                  <a:pt x="0" y="1814584"/>
                  <a:pt x="4876" y="1864875"/>
                  <a:pt x="10757" y="1914861"/>
                </a:cubicBezTo>
                <a:cubicBezTo>
                  <a:pt x="12082" y="1926123"/>
                  <a:pt x="18400" y="1936231"/>
                  <a:pt x="21515" y="1947134"/>
                </a:cubicBezTo>
                <a:cubicBezTo>
                  <a:pt x="25577" y="1961350"/>
                  <a:pt x="28025" y="1976003"/>
                  <a:pt x="32273" y="1990165"/>
                </a:cubicBezTo>
                <a:cubicBezTo>
                  <a:pt x="38790" y="2011888"/>
                  <a:pt x="46616" y="2033196"/>
                  <a:pt x="53788" y="2054711"/>
                </a:cubicBezTo>
                <a:cubicBezTo>
                  <a:pt x="57374" y="2065469"/>
                  <a:pt x="58256" y="2077549"/>
                  <a:pt x="64546" y="2086984"/>
                </a:cubicBezTo>
                <a:cubicBezTo>
                  <a:pt x="71718" y="2097742"/>
                  <a:pt x="80279" y="2107693"/>
                  <a:pt x="86061" y="2119257"/>
                </a:cubicBezTo>
                <a:cubicBezTo>
                  <a:pt x="103559" y="2154253"/>
                  <a:pt x="87506" y="2152975"/>
                  <a:pt x="118334" y="2183803"/>
                </a:cubicBezTo>
                <a:cubicBezTo>
                  <a:pt x="127476" y="2192945"/>
                  <a:pt x="140675" y="2197041"/>
                  <a:pt x="150607" y="2205318"/>
                </a:cubicBezTo>
                <a:cubicBezTo>
                  <a:pt x="162294" y="2215057"/>
                  <a:pt x="171193" y="2227852"/>
                  <a:pt x="182880" y="2237591"/>
                </a:cubicBezTo>
                <a:cubicBezTo>
                  <a:pt x="192812" y="2245868"/>
                  <a:pt x="205221" y="2250829"/>
                  <a:pt x="215153" y="2259106"/>
                </a:cubicBezTo>
                <a:cubicBezTo>
                  <a:pt x="226840" y="2268845"/>
                  <a:pt x="235739" y="2281640"/>
                  <a:pt x="247426" y="2291379"/>
                </a:cubicBezTo>
                <a:cubicBezTo>
                  <a:pt x="257358" y="2299656"/>
                  <a:pt x="269603" y="2304817"/>
                  <a:pt x="279699" y="2312894"/>
                </a:cubicBezTo>
                <a:cubicBezTo>
                  <a:pt x="287619" y="2319230"/>
                  <a:pt x="292517" y="2329192"/>
                  <a:pt x="301214" y="2334410"/>
                </a:cubicBezTo>
                <a:cubicBezTo>
                  <a:pt x="310938" y="2340244"/>
                  <a:pt x="322729" y="2341581"/>
                  <a:pt x="333487" y="2345167"/>
                </a:cubicBezTo>
                <a:cubicBezTo>
                  <a:pt x="371038" y="2382720"/>
                  <a:pt x="345379" y="2363475"/>
                  <a:pt x="419548" y="2388198"/>
                </a:cubicBezTo>
                <a:cubicBezTo>
                  <a:pt x="454680" y="2399909"/>
                  <a:pt x="464061" y="2404520"/>
                  <a:pt x="505609" y="2409713"/>
                </a:cubicBezTo>
                <a:cubicBezTo>
                  <a:pt x="544910" y="2414626"/>
                  <a:pt x="584498" y="2416885"/>
                  <a:pt x="623943" y="2420471"/>
                </a:cubicBezTo>
                <a:cubicBezTo>
                  <a:pt x="659505" y="2417735"/>
                  <a:pt x="780993" y="2419763"/>
                  <a:pt x="828339" y="2388198"/>
                </a:cubicBezTo>
                <a:lnTo>
                  <a:pt x="892884" y="2345167"/>
                </a:lnTo>
                <a:cubicBezTo>
                  <a:pt x="903642" y="2337995"/>
                  <a:pt x="912891" y="2327741"/>
                  <a:pt x="925157" y="2323652"/>
                </a:cubicBezTo>
                <a:lnTo>
                  <a:pt x="957430" y="2312894"/>
                </a:lnTo>
                <a:cubicBezTo>
                  <a:pt x="964602" y="2305722"/>
                  <a:pt x="969874" y="2295915"/>
                  <a:pt x="978946" y="2291379"/>
                </a:cubicBezTo>
                <a:cubicBezTo>
                  <a:pt x="999231" y="2281237"/>
                  <a:pt x="1021977" y="2277036"/>
                  <a:pt x="1043492" y="2269864"/>
                </a:cubicBezTo>
                <a:cubicBezTo>
                  <a:pt x="1120870" y="2244071"/>
                  <a:pt x="1024238" y="2275364"/>
                  <a:pt x="1118795" y="2248348"/>
                </a:cubicBezTo>
                <a:cubicBezTo>
                  <a:pt x="1183108" y="2229973"/>
                  <a:pt x="1148503" y="2227090"/>
                  <a:pt x="1258644" y="2216076"/>
                </a:cubicBezTo>
                <a:lnTo>
                  <a:pt x="1366221" y="2205318"/>
                </a:lnTo>
                <a:cubicBezTo>
                  <a:pt x="1454576" y="2194923"/>
                  <a:pt x="1457132" y="2187538"/>
                  <a:pt x="1559859" y="2183803"/>
                </a:cubicBezTo>
                <a:cubicBezTo>
                  <a:pt x="1717574" y="2178068"/>
                  <a:pt x="1875416" y="2176631"/>
                  <a:pt x="2033195" y="2173045"/>
                </a:cubicBezTo>
                <a:cubicBezTo>
                  <a:pt x="2098223" y="2156788"/>
                  <a:pt x="2062208" y="2166960"/>
                  <a:pt x="2140772" y="2140772"/>
                </a:cubicBezTo>
                <a:cubicBezTo>
                  <a:pt x="2151529" y="2137186"/>
                  <a:pt x="2163609" y="2136304"/>
                  <a:pt x="2173044" y="2130014"/>
                </a:cubicBezTo>
                <a:cubicBezTo>
                  <a:pt x="2265534" y="2068355"/>
                  <a:pt x="2148513" y="2142280"/>
                  <a:pt x="2237590" y="2097741"/>
                </a:cubicBezTo>
                <a:cubicBezTo>
                  <a:pt x="2321006" y="2056033"/>
                  <a:pt x="2221017" y="2092509"/>
                  <a:pt x="2302136" y="2065468"/>
                </a:cubicBezTo>
                <a:cubicBezTo>
                  <a:pt x="2375393" y="1992214"/>
                  <a:pt x="2260912" y="2103878"/>
                  <a:pt x="2355924" y="2022438"/>
                </a:cubicBezTo>
                <a:cubicBezTo>
                  <a:pt x="2447221" y="1944182"/>
                  <a:pt x="2357140" y="2007283"/>
                  <a:pt x="2431228" y="1957892"/>
                </a:cubicBezTo>
                <a:cubicBezTo>
                  <a:pt x="2438400" y="1947134"/>
                  <a:pt x="2444666" y="1935715"/>
                  <a:pt x="2452743" y="1925619"/>
                </a:cubicBezTo>
                <a:cubicBezTo>
                  <a:pt x="2459079" y="1917699"/>
                  <a:pt x="2469041" y="1912801"/>
                  <a:pt x="2474259" y="1904104"/>
                </a:cubicBezTo>
                <a:cubicBezTo>
                  <a:pt x="2480093" y="1894380"/>
                  <a:pt x="2478425" y="1881058"/>
                  <a:pt x="2485016" y="1871831"/>
                </a:cubicBezTo>
                <a:cubicBezTo>
                  <a:pt x="2496806" y="1855324"/>
                  <a:pt x="2528047" y="1828800"/>
                  <a:pt x="2528047" y="1828800"/>
                </a:cubicBezTo>
                <a:cubicBezTo>
                  <a:pt x="2548615" y="1767091"/>
                  <a:pt x="2524879" y="1822267"/>
                  <a:pt x="2560320" y="1775012"/>
                </a:cubicBezTo>
                <a:cubicBezTo>
                  <a:pt x="2575835" y="1754326"/>
                  <a:pt x="2585065" y="1728750"/>
                  <a:pt x="2603350" y="1710466"/>
                </a:cubicBezTo>
                <a:cubicBezTo>
                  <a:pt x="2643152" y="1670666"/>
                  <a:pt x="2619238" y="1697392"/>
                  <a:pt x="2667896" y="1624405"/>
                </a:cubicBezTo>
                <a:lnTo>
                  <a:pt x="2689412" y="1592132"/>
                </a:lnTo>
                <a:lnTo>
                  <a:pt x="2710927" y="1559859"/>
                </a:lnTo>
                <a:cubicBezTo>
                  <a:pt x="2750154" y="1442171"/>
                  <a:pt x="2687594" y="1620425"/>
                  <a:pt x="2743200" y="1495313"/>
                </a:cubicBezTo>
                <a:cubicBezTo>
                  <a:pt x="2766601" y="1442661"/>
                  <a:pt x="2761033" y="1435871"/>
                  <a:pt x="2775473" y="1387737"/>
                </a:cubicBezTo>
                <a:cubicBezTo>
                  <a:pt x="2781990" y="1366014"/>
                  <a:pt x="2789816" y="1344706"/>
                  <a:pt x="2796988" y="1323191"/>
                </a:cubicBezTo>
                <a:lnTo>
                  <a:pt x="2840019" y="1194099"/>
                </a:lnTo>
                <a:lnTo>
                  <a:pt x="2883049" y="1065007"/>
                </a:lnTo>
                <a:lnTo>
                  <a:pt x="2893807" y="1032734"/>
                </a:lnTo>
                <a:lnTo>
                  <a:pt x="2904564" y="1000461"/>
                </a:lnTo>
                <a:cubicBezTo>
                  <a:pt x="2929165" y="828261"/>
                  <a:pt x="2917743" y="899876"/>
                  <a:pt x="2936837" y="785308"/>
                </a:cubicBezTo>
                <a:cubicBezTo>
                  <a:pt x="2933251" y="699247"/>
                  <a:pt x="2934651" y="612833"/>
                  <a:pt x="2926080" y="527125"/>
                </a:cubicBezTo>
                <a:cubicBezTo>
                  <a:pt x="2923823" y="504558"/>
                  <a:pt x="2911736" y="484094"/>
                  <a:pt x="2904564" y="462579"/>
                </a:cubicBezTo>
                <a:cubicBezTo>
                  <a:pt x="2885628" y="405771"/>
                  <a:pt x="2900103" y="439750"/>
                  <a:pt x="2850776" y="365760"/>
                </a:cubicBezTo>
                <a:lnTo>
                  <a:pt x="2829261" y="333487"/>
                </a:lnTo>
                <a:cubicBezTo>
                  <a:pt x="2822089" y="322729"/>
                  <a:pt x="2816888" y="310356"/>
                  <a:pt x="2807746" y="301214"/>
                </a:cubicBezTo>
                <a:lnTo>
                  <a:pt x="2786230" y="279699"/>
                </a:lnTo>
                <a:cubicBezTo>
                  <a:pt x="2767549" y="223652"/>
                  <a:pt x="2787711" y="268102"/>
                  <a:pt x="2753957" y="225911"/>
                </a:cubicBezTo>
                <a:cubicBezTo>
                  <a:pt x="2745880" y="215815"/>
                  <a:pt x="2742172" y="202152"/>
                  <a:pt x="2732442" y="193638"/>
                </a:cubicBezTo>
                <a:cubicBezTo>
                  <a:pt x="2686914" y="153801"/>
                  <a:pt x="2679950" y="154625"/>
                  <a:pt x="2635623" y="139850"/>
                </a:cubicBezTo>
                <a:cubicBezTo>
                  <a:pt x="2593599" y="97824"/>
                  <a:pt x="2637696" y="135507"/>
                  <a:pt x="2581835" y="107577"/>
                </a:cubicBezTo>
                <a:cubicBezTo>
                  <a:pt x="2570271" y="101795"/>
                  <a:pt x="2549562" y="100405"/>
                  <a:pt x="2528047" y="96819"/>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46" name="Google Shape;946;p52"/>
          <p:cNvSpPr/>
          <p:nvPr/>
        </p:nvSpPr>
        <p:spPr>
          <a:xfrm>
            <a:off x="6509385" y="1403866"/>
            <a:ext cx="1280160" cy="2357825"/>
          </a:xfrm>
          <a:custGeom>
            <a:avLst/>
            <a:gdLst/>
            <a:ahLst/>
            <a:cxnLst/>
            <a:rect l="l" t="t" r="r" b="b"/>
            <a:pathLst>
              <a:path w="1280160" h="2357825" extrusionOk="0">
                <a:moveTo>
                  <a:pt x="1140311" y="163265"/>
                </a:moveTo>
                <a:cubicBezTo>
                  <a:pt x="1104452" y="145336"/>
                  <a:pt x="1032194" y="121539"/>
                  <a:pt x="978946" y="98719"/>
                </a:cubicBezTo>
                <a:cubicBezTo>
                  <a:pt x="956836" y="89243"/>
                  <a:pt x="935428" y="78128"/>
                  <a:pt x="914400" y="66446"/>
                </a:cubicBezTo>
                <a:cubicBezTo>
                  <a:pt x="903098" y="60167"/>
                  <a:pt x="893691" y="50712"/>
                  <a:pt x="882127" y="44930"/>
                </a:cubicBezTo>
                <a:cubicBezTo>
                  <a:pt x="871985" y="39859"/>
                  <a:pt x="860612" y="37759"/>
                  <a:pt x="849854" y="34173"/>
                </a:cubicBezTo>
                <a:cubicBezTo>
                  <a:pt x="839096" y="27001"/>
                  <a:pt x="829465" y="17750"/>
                  <a:pt x="817581" y="12657"/>
                </a:cubicBezTo>
                <a:cubicBezTo>
                  <a:pt x="754711" y="-14287"/>
                  <a:pt x="649602" y="9709"/>
                  <a:pt x="602428" y="12657"/>
                </a:cubicBezTo>
                <a:cubicBezTo>
                  <a:pt x="591670" y="16243"/>
                  <a:pt x="580297" y="18344"/>
                  <a:pt x="570155" y="23415"/>
                </a:cubicBezTo>
                <a:cubicBezTo>
                  <a:pt x="551514" y="32735"/>
                  <a:pt x="529709" y="49767"/>
                  <a:pt x="516367" y="66446"/>
                </a:cubicBezTo>
                <a:cubicBezTo>
                  <a:pt x="508290" y="76542"/>
                  <a:pt x="500103" y="86904"/>
                  <a:pt x="494852" y="98719"/>
                </a:cubicBezTo>
                <a:cubicBezTo>
                  <a:pt x="443646" y="213932"/>
                  <a:pt x="500511" y="122503"/>
                  <a:pt x="451821" y="195537"/>
                </a:cubicBezTo>
                <a:cubicBezTo>
                  <a:pt x="411573" y="316290"/>
                  <a:pt x="430864" y="245820"/>
                  <a:pt x="451821" y="518267"/>
                </a:cubicBezTo>
                <a:cubicBezTo>
                  <a:pt x="455167" y="561763"/>
                  <a:pt x="473336" y="647359"/>
                  <a:pt x="473336" y="647359"/>
                </a:cubicBezTo>
                <a:cubicBezTo>
                  <a:pt x="469750" y="780037"/>
                  <a:pt x="469046" y="912824"/>
                  <a:pt x="462579" y="1045392"/>
                </a:cubicBezTo>
                <a:cubicBezTo>
                  <a:pt x="461360" y="1070383"/>
                  <a:pt x="447071" y="1096668"/>
                  <a:pt x="441064" y="1120695"/>
                </a:cubicBezTo>
                <a:cubicBezTo>
                  <a:pt x="425710" y="1182111"/>
                  <a:pt x="436112" y="1162300"/>
                  <a:pt x="419548" y="1217514"/>
                </a:cubicBezTo>
                <a:cubicBezTo>
                  <a:pt x="413031" y="1239237"/>
                  <a:pt x="405205" y="1260545"/>
                  <a:pt x="398033" y="1282060"/>
                </a:cubicBezTo>
                <a:lnTo>
                  <a:pt x="365760" y="1378879"/>
                </a:lnTo>
                <a:lnTo>
                  <a:pt x="344245" y="1443425"/>
                </a:lnTo>
                <a:cubicBezTo>
                  <a:pt x="340659" y="1454182"/>
                  <a:pt x="339777" y="1466262"/>
                  <a:pt x="333487" y="1475697"/>
                </a:cubicBezTo>
                <a:cubicBezTo>
                  <a:pt x="326315" y="1486455"/>
                  <a:pt x="317754" y="1496406"/>
                  <a:pt x="311972" y="1507970"/>
                </a:cubicBezTo>
                <a:cubicBezTo>
                  <a:pt x="306901" y="1518112"/>
                  <a:pt x="306285" y="1530101"/>
                  <a:pt x="301214" y="1540243"/>
                </a:cubicBezTo>
                <a:cubicBezTo>
                  <a:pt x="295432" y="1551807"/>
                  <a:pt x="285481" y="1560952"/>
                  <a:pt x="279699" y="1572516"/>
                </a:cubicBezTo>
                <a:cubicBezTo>
                  <a:pt x="251769" y="1628376"/>
                  <a:pt x="289450" y="1584279"/>
                  <a:pt x="247426" y="1626305"/>
                </a:cubicBezTo>
                <a:cubicBezTo>
                  <a:pt x="226857" y="1688009"/>
                  <a:pt x="250593" y="1632840"/>
                  <a:pt x="215153" y="1680093"/>
                </a:cubicBezTo>
                <a:cubicBezTo>
                  <a:pt x="215143" y="1680107"/>
                  <a:pt x="161369" y="1760768"/>
                  <a:pt x="150607" y="1776912"/>
                </a:cubicBezTo>
                <a:cubicBezTo>
                  <a:pt x="143435" y="1787670"/>
                  <a:pt x="138234" y="1800043"/>
                  <a:pt x="129092" y="1809185"/>
                </a:cubicBezTo>
                <a:cubicBezTo>
                  <a:pt x="89291" y="1848984"/>
                  <a:pt x="113202" y="1822261"/>
                  <a:pt x="64546" y="1895246"/>
                </a:cubicBezTo>
                <a:cubicBezTo>
                  <a:pt x="30452" y="1946388"/>
                  <a:pt x="47119" y="1915255"/>
                  <a:pt x="21515" y="1992065"/>
                </a:cubicBezTo>
                <a:lnTo>
                  <a:pt x="10758" y="2024337"/>
                </a:lnTo>
                <a:lnTo>
                  <a:pt x="0" y="2056610"/>
                </a:lnTo>
                <a:cubicBezTo>
                  <a:pt x="3586" y="2099641"/>
                  <a:pt x="2290" y="2143361"/>
                  <a:pt x="10758" y="2185702"/>
                </a:cubicBezTo>
                <a:cubicBezTo>
                  <a:pt x="16905" y="2216439"/>
                  <a:pt x="44055" y="2223097"/>
                  <a:pt x="64546" y="2239490"/>
                </a:cubicBezTo>
                <a:cubicBezTo>
                  <a:pt x="106737" y="2273244"/>
                  <a:pt x="62287" y="2253082"/>
                  <a:pt x="118334" y="2271763"/>
                </a:cubicBezTo>
                <a:cubicBezTo>
                  <a:pt x="155885" y="2309316"/>
                  <a:pt x="130226" y="2290071"/>
                  <a:pt x="204395" y="2314794"/>
                </a:cubicBezTo>
                <a:lnTo>
                  <a:pt x="268941" y="2336309"/>
                </a:lnTo>
                <a:cubicBezTo>
                  <a:pt x="279699" y="2339895"/>
                  <a:pt x="290095" y="2344843"/>
                  <a:pt x="301214" y="2347067"/>
                </a:cubicBezTo>
                <a:lnTo>
                  <a:pt x="355002" y="2357825"/>
                </a:lnTo>
                <a:cubicBezTo>
                  <a:pt x="455407" y="2354239"/>
                  <a:pt x="556136" y="2355898"/>
                  <a:pt x="656216" y="2347067"/>
                </a:cubicBezTo>
                <a:cubicBezTo>
                  <a:pt x="678807" y="2345074"/>
                  <a:pt x="700477" y="2335695"/>
                  <a:pt x="720762" y="2325552"/>
                </a:cubicBezTo>
                <a:cubicBezTo>
                  <a:pt x="747064" y="2312401"/>
                  <a:pt x="773260" y="2301526"/>
                  <a:pt x="796066" y="2282521"/>
                </a:cubicBezTo>
                <a:cubicBezTo>
                  <a:pt x="807753" y="2272782"/>
                  <a:pt x="817581" y="2261006"/>
                  <a:pt x="828339" y="2250248"/>
                </a:cubicBezTo>
                <a:cubicBezTo>
                  <a:pt x="831925" y="2239490"/>
                  <a:pt x="834025" y="2228117"/>
                  <a:pt x="839096" y="2217975"/>
                </a:cubicBezTo>
                <a:cubicBezTo>
                  <a:pt x="862309" y="2171549"/>
                  <a:pt x="860552" y="2202106"/>
                  <a:pt x="871369" y="2153429"/>
                </a:cubicBezTo>
                <a:cubicBezTo>
                  <a:pt x="877340" y="2126559"/>
                  <a:pt x="889453" y="2037604"/>
                  <a:pt x="892885" y="2013580"/>
                </a:cubicBezTo>
                <a:cubicBezTo>
                  <a:pt x="891424" y="1969753"/>
                  <a:pt x="895465" y="1666315"/>
                  <a:pt x="860612" y="1561759"/>
                </a:cubicBezTo>
                <a:lnTo>
                  <a:pt x="849854" y="1529486"/>
                </a:lnTo>
                <a:cubicBezTo>
                  <a:pt x="837870" y="1409652"/>
                  <a:pt x="830508" y="1395964"/>
                  <a:pt x="849854" y="1260545"/>
                </a:cubicBezTo>
                <a:cubicBezTo>
                  <a:pt x="858095" y="1202858"/>
                  <a:pt x="862703" y="1204665"/>
                  <a:pt x="892885" y="1174483"/>
                </a:cubicBezTo>
                <a:cubicBezTo>
                  <a:pt x="906988" y="1132175"/>
                  <a:pt x="908376" y="1109138"/>
                  <a:pt x="935915" y="1077665"/>
                </a:cubicBezTo>
                <a:cubicBezTo>
                  <a:pt x="952612" y="1058582"/>
                  <a:pt x="971774" y="1041806"/>
                  <a:pt x="989704" y="1023876"/>
                </a:cubicBezTo>
                <a:lnTo>
                  <a:pt x="1043492" y="970088"/>
                </a:lnTo>
                <a:cubicBezTo>
                  <a:pt x="1054250" y="959330"/>
                  <a:pt x="1067326" y="950474"/>
                  <a:pt x="1075765" y="937815"/>
                </a:cubicBezTo>
                <a:cubicBezTo>
                  <a:pt x="1129183" y="857687"/>
                  <a:pt x="1060528" y="956099"/>
                  <a:pt x="1129553" y="873269"/>
                </a:cubicBezTo>
                <a:cubicBezTo>
                  <a:pt x="1168088" y="827026"/>
                  <a:pt x="1137568" y="857239"/>
                  <a:pt x="1161826" y="808723"/>
                </a:cubicBezTo>
                <a:cubicBezTo>
                  <a:pt x="1167608" y="797159"/>
                  <a:pt x="1177559" y="788014"/>
                  <a:pt x="1183341" y="776450"/>
                </a:cubicBezTo>
                <a:cubicBezTo>
                  <a:pt x="1188412" y="766308"/>
                  <a:pt x="1189028" y="754319"/>
                  <a:pt x="1194099" y="744177"/>
                </a:cubicBezTo>
                <a:cubicBezTo>
                  <a:pt x="1199881" y="732613"/>
                  <a:pt x="1210363" y="723719"/>
                  <a:pt x="1215614" y="711905"/>
                </a:cubicBezTo>
                <a:cubicBezTo>
                  <a:pt x="1224825" y="691181"/>
                  <a:pt x="1229957" y="668874"/>
                  <a:pt x="1237129" y="647359"/>
                </a:cubicBezTo>
                <a:lnTo>
                  <a:pt x="1247887" y="615086"/>
                </a:lnTo>
                <a:lnTo>
                  <a:pt x="1269402" y="550540"/>
                </a:lnTo>
                <a:lnTo>
                  <a:pt x="1280160" y="518267"/>
                </a:lnTo>
                <a:cubicBezTo>
                  <a:pt x="1276574" y="464479"/>
                  <a:pt x="1275355" y="410480"/>
                  <a:pt x="1269402" y="356902"/>
                </a:cubicBezTo>
                <a:cubicBezTo>
                  <a:pt x="1268150" y="345632"/>
                  <a:pt x="1264479" y="334353"/>
                  <a:pt x="1258645" y="324629"/>
                </a:cubicBezTo>
                <a:cubicBezTo>
                  <a:pt x="1253427" y="315932"/>
                  <a:pt x="1244301" y="310286"/>
                  <a:pt x="1237129" y="303114"/>
                </a:cubicBezTo>
                <a:cubicBezTo>
                  <a:pt x="1220070" y="251935"/>
                  <a:pt x="1223323" y="242826"/>
                  <a:pt x="1194099" y="206295"/>
                </a:cubicBezTo>
                <a:cubicBezTo>
                  <a:pt x="1187763" y="198375"/>
                  <a:pt x="1176170" y="181194"/>
                  <a:pt x="1140311" y="163265"/>
                </a:cubicBezTo>
                <a:close/>
              </a:path>
            </a:pathLst>
          </a:custGeom>
          <a:solidFill>
            <a:srgbClr val="A7D8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47" name="Google Shape;947;p52"/>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 Idea</a:t>
            </a:r>
            <a:endParaRPr/>
          </a:p>
        </p:txBody>
      </p:sp>
      <p:sp>
        <p:nvSpPr>
          <p:cNvPr id="948" name="Google Shape;948;p52"/>
          <p:cNvSpPr txBox="1">
            <a:spLocks noGrp="1"/>
          </p:cNvSpPr>
          <p:nvPr>
            <p:ph type="body" idx="1"/>
          </p:nvPr>
        </p:nvSpPr>
        <p:spPr>
          <a:xfrm>
            <a:off x="1920876" y="4078313"/>
            <a:ext cx="8366100" cy="2413500"/>
          </a:xfrm>
          <a:prstGeom prst="rect">
            <a:avLst/>
          </a:prstGeom>
          <a:noFill/>
          <a:ln>
            <a:noFill/>
          </a:ln>
        </p:spPr>
        <p:txBody>
          <a:bodyPr spcFirstLastPara="1" wrap="square" lIns="45700" tIns="45700" rIns="45700" bIns="45700" anchor="t" anchorCtr="0">
            <a:spAutoFit/>
          </a:bodyPr>
          <a:lstStyle/>
          <a:p>
            <a:pPr marL="457200" lvl="0" indent="-393700" algn="l" rtl="0">
              <a:lnSpc>
                <a:spcPct val="90000"/>
              </a:lnSpc>
              <a:spcBef>
                <a:spcPts val="0"/>
              </a:spcBef>
              <a:spcAft>
                <a:spcPts val="0"/>
              </a:spcAft>
              <a:buSzPts val="2600"/>
              <a:buChar char="●"/>
            </a:pPr>
            <a:r>
              <a:rPr lang="en-US"/>
              <a:t>Initialization:</a:t>
            </a:r>
            <a:endParaRPr/>
          </a:p>
          <a:p>
            <a:pPr marL="914400" lvl="1" indent="-361950" algn="l" rtl="0">
              <a:lnSpc>
                <a:spcPct val="90000"/>
              </a:lnSpc>
              <a:spcBef>
                <a:spcPts val="0"/>
              </a:spcBef>
              <a:spcAft>
                <a:spcPts val="0"/>
              </a:spcAft>
              <a:buSzPts val="2100"/>
              <a:buChar char="○"/>
            </a:pPr>
            <a:r>
              <a:rPr lang="en-US"/>
              <a:t>Start vertex has distance </a:t>
            </a:r>
            <a:r>
              <a:rPr lang="en-US" b="1">
                <a:solidFill>
                  <a:srgbClr val="FF0000"/>
                </a:solidFill>
              </a:rPr>
              <a:t>0</a:t>
            </a:r>
            <a:r>
              <a:rPr lang="en-US"/>
              <a:t>; all other vertices have distance </a:t>
            </a:r>
            <a:r>
              <a:rPr lang="en-US" b="1">
                <a:solidFill>
                  <a:srgbClr val="FF0000"/>
                </a:solidFill>
              </a:rPr>
              <a:t>∞</a:t>
            </a:r>
            <a:r>
              <a:rPr lang="en-US"/>
              <a:t> </a:t>
            </a:r>
            <a:endParaRPr/>
          </a:p>
          <a:p>
            <a:pPr marL="457200" lvl="0" indent="-393700" algn="l" rtl="0">
              <a:lnSpc>
                <a:spcPct val="90000"/>
              </a:lnSpc>
              <a:spcBef>
                <a:spcPts val="0"/>
              </a:spcBef>
              <a:spcAft>
                <a:spcPts val="0"/>
              </a:spcAft>
              <a:buSzPts val="2600"/>
              <a:buChar char="●"/>
            </a:pPr>
            <a:r>
              <a:rPr lang="en-US"/>
              <a:t>At each step:</a:t>
            </a:r>
            <a:endParaRPr/>
          </a:p>
          <a:p>
            <a:pPr marL="914400" lvl="1" indent="-361950" algn="l" rtl="0">
              <a:lnSpc>
                <a:spcPct val="90000"/>
              </a:lnSpc>
              <a:spcBef>
                <a:spcPts val="0"/>
              </a:spcBef>
              <a:spcAft>
                <a:spcPts val="0"/>
              </a:spcAft>
              <a:buSzPts val="2100"/>
              <a:buChar char="○"/>
            </a:pPr>
            <a:r>
              <a:rPr lang="en-US"/>
              <a:t>Pick closest unknown vertex v</a:t>
            </a:r>
            <a:endParaRPr/>
          </a:p>
          <a:p>
            <a:pPr marL="914400" lvl="1" indent="-361950" algn="l" rtl="0">
              <a:lnSpc>
                <a:spcPct val="90000"/>
              </a:lnSpc>
              <a:spcBef>
                <a:spcPts val="0"/>
              </a:spcBef>
              <a:spcAft>
                <a:spcPts val="0"/>
              </a:spcAft>
              <a:buSzPts val="2100"/>
              <a:buChar char="○"/>
            </a:pPr>
            <a:r>
              <a:rPr lang="en-US"/>
              <a:t>Add it to the “cloud” of known vertices</a:t>
            </a:r>
            <a:endParaRPr/>
          </a:p>
          <a:p>
            <a:pPr marL="914400" lvl="1" indent="-361950" algn="l" rtl="0">
              <a:lnSpc>
                <a:spcPct val="90000"/>
              </a:lnSpc>
              <a:spcBef>
                <a:spcPts val="0"/>
              </a:spcBef>
              <a:spcAft>
                <a:spcPts val="0"/>
              </a:spcAft>
              <a:buSzPts val="2100"/>
              <a:buChar char="○"/>
            </a:pPr>
            <a:r>
              <a:rPr lang="en-US"/>
              <a:t>Update “best-so-far” distances for vertices with edges from v</a:t>
            </a:r>
            <a:endParaRPr/>
          </a:p>
          <a:p>
            <a:pPr marL="457200" lvl="0" indent="0" algn="l" rtl="0">
              <a:lnSpc>
                <a:spcPct val="90000"/>
              </a:lnSpc>
              <a:spcBef>
                <a:spcPts val="600"/>
              </a:spcBef>
              <a:spcAft>
                <a:spcPts val="0"/>
              </a:spcAft>
              <a:buNone/>
            </a:pPr>
            <a:endParaRPr/>
          </a:p>
        </p:txBody>
      </p:sp>
      <p:grpSp>
        <p:nvGrpSpPr>
          <p:cNvPr id="949" name="Google Shape;949;p52"/>
          <p:cNvGrpSpPr/>
          <p:nvPr/>
        </p:nvGrpSpPr>
        <p:grpSpPr>
          <a:xfrm>
            <a:off x="4104519" y="1534742"/>
            <a:ext cx="4555069" cy="2238505"/>
            <a:chOff x="1681898" y="2177550"/>
            <a:chExt cx="3416302" cy="1678879"/>
          </a:xfrm>
        </p:grpSpPr>
        <p:sp>
          <p:nvSpPr>
            <p:cNvPr id="950" name="Google Shape;950;p52"/>
            <p:cNvSpPr/>
            <p:nvPr/>
          </p:nvSpPr>
          <p:spPr>
            <a:xfrm>
              <a:off x="1840650" y="2357632"/>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951" name="Google Shape;951;p52"/>
            <p:cNvSpPr/>
            <p:nvPr/>
          </p:nvSpPr>
          <p:spPr>
            <a:xfrm>
              <a:off x="3097950" y="2300482"/>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952" name="Google Shape;952;p52"/>
            <p:cNvSpPr/>
            <p:nvPr/>
          </p:nvSpPr>
          <p:spPr>
            <a:xfrm>
              <a:off x="1726350" y="3272032"/>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953" name="Google Shape;953;p52"/>
            <p:cNvSpPr/>
            <p:nvPr/>
          </p:nvSpPr>
          <p:spPr>
            <a:xfrm>
              <a:off x="2926500" y="3100582"/>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954" name="Google Shape;954;p52"/>
            <p:cNvSpPr/>
            <p:nvPr/>
          </p:nvSpPr>
          <p:spPr>
            <a:xfrm>
              <a:off x="4069500" y="2357632"/>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955" name="Google Shape;955;p52"/>
            <p:cNvSpPr/>
            <p:nvPr/>
          </p:nvSpPr>
          <p:spPr>
            <a:xfrm>
              <a:off x="4812450" y="2357632"/>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956" name="Google Shape;956;p52"/>
            <p:cNvSpPr/>
            <p:nvPr/>
          </p:nvSpPr>
          <p:spPr>
            <a:xfrm>
              <a:off x="3612300" y="3386332"/>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957" name="Google Shape;957;p52"/>
            <p:cNvSpPr/>
            <p:nvPr/>
          </p:nvSpPr>
          <p:spPr>
            <a:xfrm>
              <a:off x="4355250" y="2929132"/>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958" name="Google Shape;958;p52"/>
            <p:cNvCxnSpPr>
              <a:stCxn id="950" idx="6"/>
              <a:endCxn id="953" idx="1"/>
            </p:cNvCxnSpPr>
            <p:nvPr/>
          </p:nvCxnSpPr>
          <p:spPr>
            <a:xfrm>
              <a:off x="2126400" y="2500507"/>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959" name="Google Shape;959;p52"/>
            <p:cNvCxnSpPr>
              <a:stCxn id="953" idx="2"/>
              <a:endCxn id="950" idx="4"/>
            </p:cNvCxnSpPr>
            <p:nvPr/>
          </p:nvCxnSpPr>
          <p:spPr>
            <a:xfrm rot="10800000">
              <a:off x="1983600" y="2643457"/>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960" name="Google Shape;960;p52"/>
            <p:cNvCxnSpPr>
              <a:stCxn id="957" idx="2"/>
              <a:endCxn id="956" idx="0"/>
            </p:cNvCxnSpPr>
            <p:nvPr/>
          </p:nvCxnSpPr>
          <p:spPr>
            <a:xfrm flipH="1">
              <a:off x="3755250" y="3072007"/>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961" name="Google Shape;961;p52"/>
            <p:cNvCxnSpPr>
              <a:stCxn id="956" idx="6"/>
              <a:endCxn id="957" idx="4"/>
            </p:cNvCxnSpPr>
            <p:nvPr/>
          </p:nvCxnSpPr>
          <p:spPr>
            <a:xfrm rot="10800000" flipH="1">
              <a:off x="3898050" y="3214807"/>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962" name="Google Shape;962;p52"/>
            <p:cNvCxnSpPr>
              <a:stCxn id="950" idx="3"/>
              <a:endCxn id="952" idx="0"/>
            </p:cNvCxnSpPr>
            <p:nvPr/>
          </p:nvCxnSpPr>
          <p:spPr>
            <a:xfrm flipH="1">
              <a:off x="1869297" y="2601535"/>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963" name="Google Shape;963;p52"/>
            <p:cNvCxnSpPr>
              <a:stCxn id="952" idx="6"/>
              <a:endCxn id="953" idx="3"/>
            </p:cNvCxnSpPr>
            <p:nvPr/>
          </p:nvCxnSpPr>
          <p:spPr>
            <a:xfrm rot="10800000" flipH="1">
              <a:off x="2012100" y="3344407"/>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964" name="Google Shape;964;p52"/>
            <p:cNvCxnSpPr>
              <a:stCxn id="950" idx="7"/>
              <a:endCxn id="951" idx="2"/>
            </p:cNvCxnSpPr>
            <p:nvPr/>
          </p:nvCxnSpPr>
          <p:spPr>
            <a:xfrm>
              <a:off x="2084553" y="2399479"/>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965" name="Google Shape;965;p52"/>
            <p:cNvCxnSpPr>
              <a:stCxn id="951" idx="6"/>
              <a:endCxn id="954" idx="2"/>
            </p:cNvCxnSpPr>
            <p:nvPr/>
          </p:nvCxnSpPr>
          <p:spPr>
            <a:xfrm>
              <a:off x="3383700" y="2443357"/>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966" name="Google Shape;966;p52"/>
            <p:cNvCxnSpPr>
              <a:stCxn id="954" idx="6"/>
              <a:endCxn id="955" idx="2"/>
            </p:cNvCxnSpPr>
            <p:nvPr/>
          </p:nvCxnSpPr>
          <p:spPr>
            <a:xfrm>
              <a:off x="4355250" y="2500507"/>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967" name="Google Shape;967;p52"/>
            <p:cNvCxnSpPr>
              <a:stCxn id="957" idx="1"/>
              <a:endCxn id="954" idx="4"/>
            </p:cNvCxnSpPr>
            <p:nvPr/>
          </p:nvCxnSpPr>
          <p:spPr>
            <a:xfrm rot="10800000">
              <a:off x="4212297" y="2643379"/>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968" name="Google Shape;968;p52"/>
            <p:cNvCxnSpPr>
              <a:stCxn id="955" idx="4"/>
              <a:endCxn id="957" idx="7"/>
            </p:cNvCxnSpPr>
            <p:nvPr/>
          </p:nvCxnSpPr>
          <p:spPr>
            <a:xfrm flipH="1">
              <a:off x="4599225" y="2643382"/>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969" name="Google Shape;969;p52"/>
            <p:cNvCxnSpPr>
              <a:stCxn id="951" idx="5"/>
              <a:endCxn id="956" idx="1"/>
            </p:cNvCxnSpPr>
            <p:nvPr/>
          </p:nvCxnSpPr>
          <p:spPr>
            <a:xfrm>
              <a:off x="3341853" y="2544385"/>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970" name="Google Shape;970;p52"/>
            <p:cNvCxnSpPr>
              <a:stCxn id="951" idx="4"/>
              <a:endCxn id="953" idx="0"/>
            </p:cNvCxnSpPr>
            <p:nvPr/>
          </p:nvCxnSpPr>
          <p:spPr>
            <a:xfrm flipH="1">
              <a:off x="3069225" y="2586232"/>
              <a:ext cx="171600" cy="514500"/>
            </a:xfrm>
            <a:prstGeom prst="straightConnector1">
              <a:avLst/>
            </a:prstGeom>
            <a:noFill/>
            <a:ln w="9525" cap="flat" cmpd="sng">
              <a:solidFill>
                <a:srgbClr val="A5A5A5"/>
              </a:solidFill>
              <a:prstDash val="dash"/>
              <a:round/>
              <a:headEnd type="none" w="med" len="med"/>
              <a:tailEnd type="triangle" w="med" len="med"/>
            </a:ln>
          </p:spPr>
        </p:cxnSp>
        <p:cxnSp>
          <p:nvCxnSpPr>
            <p:cNvPr id="971" name="Google Shape;971;p52"/>
            <p:cNvCxnSpPr>
              <a:stCxn id="953" idx="5"/>
              <a:endCxn id="956" idx="2"/>
            </p:cNvCxnSpPr>
            <p:nvPr/>
          </p:nvCxnSpPr>
          <p:spPr>
            <a:xfrm>
              <a:off x="3170403" y="3344485"/>
              <a:ext cx="441900" cy="184800"/>
            </a:xfrm>
            <a:prstGeom prst="straightConnector1">
              <a:avLst/>
            </a:prstGeom>
            <a:noFill/>
            <a:ln w="9525" cap="flat" cmpd="sng">
              <a:solidFill>
                <a:schemeClr val="dk1"/>
              </a:solidFill>
              <a:prstDash val="solid"/>
              <a:round/>
              <a:headEnd type="none" w="med" len="med"/>
              <a:tailEnd type="triangle" w="med" len="med"/>
            </a:ln>
          </p:spPr>
        </p:cxnSp>
        <p:cxnSp>
          <p:nvCxnSpPr>
            <p:cNvPr id="972" name="Google Shape;972;p52"/>
            <p:cNvCxnSpPr>
              <a:stCxn id="956" idx="3"/>
              <a:endCxn id="952" idx="5"/>
            </p:cNvCxnSpPr>
            <p:nvPr/>
          </p:nvCxnSpPr>
          <p:spPr>
            <a:xfrm rot="10800000">
              <a:off x="1970247" y="3515935"/>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973" name="Google Shape;973;p52"/>
            <p:cNvSpPr txBox="1"/>
            <p:nvPr/>
          </p:nvSpPr>
          <p:spPr>
            <a:xfrm>
              <a:off x="2429351" y="2177550"/>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74" name="Google Shape;974;p52"/>
            <p:cNvSpPr txBox="1"/>
            <p:nvPr/>
          </p:nvSpPr>
          <p:spPr>
            <a:xfrm>
              <a:off x="3580663" y="2201246"/>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975" name="Google Shape;975;p52"/>
            <p:cNvSpPr txBox="1"/>
            <p:nvPr/>
          </p:nvSpPr>
          <p:spPr>
            <a:xfrm>
              <a:off x="4449995" y="2232989"/>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976" name="Google Shape;976;p52"/>
            <p:cNvSpPr txBox="1"/>
            <p:nvPr/>
          </p:nvSpPr>
          <p:spPr>
            <a:xfrm>
              <a:off x="4755300" y="2700532"/>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977" name="Google Shape;977;p52"/>
            <p:cNvSpPr txBox="1"/>
            <p:nvPr/>
          </p:nvSpPr>
          <p:spPr>
            <a:xfrm>
              <a:off x="3411055" y="2751134"/>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978" name="Google Shape;978;p52"/>
            <p:cNvSpPr txBox="1"/>
            <p:nvPr/>
          </p:nvSpPr>
          <p:spPr>
            <a:xfrm>
              <a:off x="4126650" y="2700532"/>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979" name="Google Shape;979;p52"/>
            <p:cNvSpPr txBox="1"/>
            <p:nvPr/>
          </p:nvSpPr>
          <p:spPr>
            <a:xfrm>
              <a:off x="3876041" y="2907105"/>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980" name="Google Shape;980;p52"/>
            <p:cNvSpPr txBox="1"/>
            <p:nvPr/>
          </p:nvSpPr>
          <p:spPr>
            <a:xfrm>
              <a:off x="4112726" y="3214881"/>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981" name="Google Shape;981;p52"/>
            <p:cNvSpPr txBox="1"/>
            <p:nvPr/>
          </p:nvSpPr>
          <p:spPr>
            <a:xfrm>
              <a:off x="3234259" y="3181544"/>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11</a:t>
              </a:r>
              <a:endParaRPr/>
            </a:p>
          </p:txBody>
        </p:sp>
        <p:sp>
          <p:nvSpPr>
            <p:cNvPr id="982" name="Google Shape;982;p52"/>
            <p:cNvSpPr txBox="1"/>
            <p:nvPr/>
          </p:nvSpPr>
          <p:spPr>
            <a:xfrm>
              <a:off x="2707538" y="3510180"/>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983" name="Google Shape;983;p52"/>
            <p:cNvSpPr txBox="1"/>
            <p:nvPr/>
          </p:nvSpPr>
          <p:spPr>
            <a:xfrm>
              <a:off x="2636036" y="2489691"/>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984" name="Google Shape;984;p52"/>
            <p:cNvSpPr txBox="1"/>
            <p:nvPr/>
          </p:nvSpPr>
          <p:spPr>
            <a:xfrm>
              <a:off x="2412096" y="2911282"/>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985" name="Google Shape;985;p52"/>
            <p:cNvSpPr txBox="1"/>
            <p:nvPr/>
          </p:nvSpPr>
          <p:spPr>
            <a:xfrm>
              <a:off x="2170111" y="3155360"/>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86" name="Google Shape;986;p52"/>
            <p:cNvSpPr txBox="1"/>
            <p:nvPr/>
          </p:nvSpPr>
          <p:spPr>
            <a:xfrm>
              <a:off x="1681898" y="2794443"/>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987" name="Google Shape;987;p52"/>
            <p:cNvSpPr txBox="1"/>
            <p:nvPr/>
          </p:nvSpPr>
          <p:spPr>
            <a:xfrm>
              <a:off x="3078940" y="2736250"/>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grpSp>
      <p:sp>
        <p:nvSpPr>
          <p:cNvPr id="988" name="Google Shape;988;p52"/>
          <p:cNvSpPr txBox="1"/>
          <p:nvPr/>
        </p:nvSpPr>
        <p:spPr>
          <a:xfrm>
            <a:off x="4215762" y="1509856"/>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400">
              <a:solidFill>
                <a:srgbClr val="FF0000"/>
              </a:solidFill>
              <a:latin typeface="Calibri"/>
              <a:ea typeface="Calibri"/>
              <a:cs typeface="Calibri"/>
              <a:sym typeface="Calibri"/>
            </a:endParaRPr>
          </a:p>
        </p:txBody>
      </p:sp>
      <p:sp>
        <p:nvSpPr>
          <p:cNvPr id="989" name="Google Shape;989;p52"/>
          <p:cNvSpPr txBox="1"/>
          <p:nvPr/>
        </p:nvSpPr>
        <p:spPr>
          <a:xfrm>
            <a:off x="4061210" y="2731081"/>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90" name="Google Shape;990;p52"/>
          <p:cNvSpPr txBox="1"/>
          <p:nvPr/>
        </p:nvSpPr>
        <p:spPr>
          <a:xfrm>
            <a:off x="5805116" y="1464209"/>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991" name="Google Shape;991;p52"/>
          <p:cNvSpPr txBox="1"/>
          <p:nvPr/>
        </p:nvSpPr>
        <p:spPr>
          <a:xfrm>
            <a:off x="5537306" y="2621417"/>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400">
              <a:solidFill>
                <a:srgbClr val="FF0000"/>
              </a:solidFill>
              <a:latin typeface="Calibri"/>
              <a:ea typeface="Calibri"/>
              <a:cs typeface="Calibri"/>
              <a:sym typeface="Calibri"/>
            </a:endParaRPr>
          </a:p>
        </p:txBody>
      </p:sp>
      <p:sp>
        <p:nvSpPr>
          <p:cNvPr id="992" name="Google Shape;992;p52"/>
          <p:cNvSpPr txBox="1"/>
          <p:nvPr/>
        </p:nvSpPr>
        <p:spPr>
          <a:xfrm>
            <a:off x="7103421" y="1495610"/>
            <a:ext cx="47801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400">
              <a:solidFill>
                <a:srgbClr val="FF0000"/>
              </a:solidFill>
              <a:latin typeface="Calibri"/>
              <a:ea typeface="Calibri"/>
              <a:cs typeface="Calibri"/>
              <a:sym typeface="Calibri"/>
            </a:endParaRPr>
          </a:p>
        </p:txBody>
      </p:sp>
      <p:sp>
        <p:nvSpPr>
          <p:cNvPr id="993" name="Google Shape;993;p52"/>
          <p:cNvSpPr txBox="1"/>
          <p:nvPr/>
        </p:nvSpPr>
        <p:spPr>
          <a:xfrm>
            <a:off x="6882804" y="3434693"/>
            <a:ext cx="58221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400">
              <a:solidFill>
                <a:srgbClr val="FF0000"/>
              </a:solidFill>
              <a:latin typeface="Calibri"/>
              <a:ea typeface="Calibri"/>
              <a:cs typeface="Calibri"/>
              <a:sym typeface="Calibri"/>
            </a:endParaRPr>
          </a:p>
        </p:txBody>
      </p:sp>
      <p:sp>
        <p:nvSpPr>
          <p:cNvPr id="994" name="Google Shape;994;p52"/>
          <p:cNvSpPr txBox="1"/>
          <p:nvPr/>
        </p:nvSpPr>
        <p:spPr>
          <a:xfrm>
            <a:off x="8139781" y="1524801"/>
            <a:ext cx="359394"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400">
              <a:solidFill>
                <a:srgbClr val="FF0000"/>
              </a:solidFill>
              <a:latin typeface="Calibri"/>
              <a:ea typeface="Calibri"/>
              <a:cs typeface="Calibri"/>
              <a:sym typeface="Calibri"/>
            </a:endParaRPr>
          </a:p>
        </p:txBody>
      </p:sp>
      <p:sp>
        <p:nvSpPr>
          <p:cNvPr id="995" name="Google Shape;995;p52"/>
          <p:cNvSpPr txBox="1"/>
          <p:nvPr/>
        </p:nvSpPr>
        <p:spPr>
          <a:xfrm>
            <a:off x="7583519" y="2271617"/>
            <a:ext cx="359394"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400">
              <a:solidFill>
                <a:srgbClr val="FF0000"/>
              </a:solidFill>
              <a:latin typeface="Calibri"/>
              <a:ea typeface="Calibri"/>
              <a:cs typeface="Calibri"/>
              <a:sym typeface="Calibri"/>
            </a:endParaRPr>
          </a:p>
        </p:txBody>
      </p:sp>
      <p:sp>
        <p:nvSpPr>
          <p:cNvPr id="996" name="Google Shape;996;p52"/>
          <p:cNvSpPr txBox="1"/>
          <p:nvPr/>
        </p:nvSpPr>
        <p:spPr>
          <a:xfrm>
            <a:off x="2394273" y="2868325"/>
            <a:ext cx="12801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6"/>
                </a:solidFill>
                <a:latin typeface="Quattrocento Sans"/>
                <a:ea typeface="Quattrocento Sans"/>
                <a:cs typeface="Quattrocento Sans"/>
                <a:sym typeface="Quattrocento Sans"/>
              </a:rPr>
              <a:t>KNOWN</a:t>
            </a:r>
            <a:endParaRPr sz="1800" b="1">
              <a:solidFill>
                <a:schemeClr val="accent6"/>
              </a:solidFill>
              <a:latin typeface="Quattrocento Sans"/>
              <a:ea typeface="Quattrocento Sans"/>
              <a:cs typeface="Quattrocento Sans"/>
              <a:sym typeface="Quattrocento Sans"/>
            </a:endParaRPr>
          </a:p>
        </p:txBody>
      </p:sp>
      <p:sp>
        <p:nvSpPr>
          <p:cNvPr id="997" name="Google Shape;997;p52"/>
          <p:cNvSpPr txBox="1"/>
          <p:nvPr/>
        </p:nvSpPr>
        <p:spPr>
          <a:xfrm>
            <a:off x="8618548" y="1359225"/>
            <a:ext cx="1668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9EC0D5"/>
                </a:solidFill>
                <a:latin typeface="Quattrocento Sans"/>
                <a:ea typeface="Quattrocento Sans"/>
                <a:cs typeface="Quattrocento Sans"/>
                <a:sym typeface="Quattrocento Sans"/>
              </a:rPr>
              <a:t>UNKNOWN</a:t>
            </a:r>
            <a:endParaRPr/>
          </a:p>
        </p:txBody>
      </p:sp>
      <p:sp>
        <p:nvSpPr>
          <p:cNvPr id="998" name="Google Shape;998;p52"/>
          <p:cNvSpPr txBox="1"/>
          <p:nvPr/>
        </p:nvSpPr>
        <p:spPr>
          <a:xfrm>
            <a:off x="6967913" y="1034534"/>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sp>
        <p:nvSpPr>
          <p:cNvPr id="999" name="Google Shape;999;p52"/>
          <p:cNvSpPr txBox="1"/>
          <p:nvPr/>
        </p:nvSpPr>
        <p:spPr>
          <a:xfrm>
            <a:off x="3312837" y="1712130"/>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53"/>
          <p:cNvSpPr txBox="1"/>
          <p:nvPr/>
        </p:nvSpPr>
        <p:spPr>
          <a:xfrm>
            <a:off x="3924150" y="2628578"/>
            <a:ext cx="7629300" cy="4048800"/>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a:solidFill>
                  <a:schemeClr val="dk1"/>
                </a:solidFill>
                <a:latin typeface="Consolas"/>
                <a:ea typeface="Consolas"/>
                <a:cs typeface="Consolas"/>
                <a:sym typeface="Consolas"/>
              </a:rPr>
              <a:t>dijkstraShortestPath</a:t>
            </a:r>
            <a:r>
              <a:rPr lang="en-US" sz="1600" b="0">
                <a:solidFill>
                  <a:schemeClr val="dk1"/>
                </a:solidFill>
                <a:latin typeface="Consolas"/>
                <a:ea typeface="Consolas"/>
                <a:cs typeface="Consolas"/>
                <a:sym typeface="Consolas"/>
              </a:rPr>
              <a:t>(</a:t>
            </a:r>
            <a:r>
              <a:rPr lang="en-US" sz="1600" b="0">
                <a:solidFill>
                  <a:schemeClr val="accent3"/>
                </a:solidFill>
                <a:latin typeface="Consolas"/>
                <a:ea typeface="Consolas"/>
                <a:cs typeface="Consolas"/>
                <a:sym typeface="Consolas"/>
              </a:rPr>
              <a:t>G</a:t>
            </a:r>
            <a:r>
              <a:rPr lang="en-US" sz="1600" b="0">
                <a:solidFill>
                  <a:schemeClr val="dk1"/>
                </a:solidFill>
                <a:latin typeface="Consolas"/>
                <a:ea typeface="Consolas"/>
                <a:cs typeface="Consolas"/>
                <a:sym typeface="Consolas"/>
              </a:rPr>
              <a:t> graph, </a:t>
            </a:r>
            <a:r>
              <a:rPr lang="en-US" sz="1600" b="0">
                <a:solidFill>
                  <a:schemeClr val="accent3"/>
                </a:solidFill>
                <a:latin typeface="Consolas"/>
                <a:ea typeface="Consolas"/>
                <a:cs typeface="Consolas"/>
                <a:sym typeface="Consolas"/>
              </a:rPr>
              <a:t>V </a:t>
            </a:r>
            <a:r>
              <a:rPr lang="en-US" sz="1600" b="0">
                <a:solidFill>
                  <a:schemeClr val="dk1"/>
                </a:solidFill>
                <a:latin typeface="Consolas"/>
                <a:ea typeface="Consolas"/>
                <a:cs typeface="Consolas"/>
                <a:sym typeface="Consolas"/>
              </a:rPr>
              <a:t>start)</a:t>
            </a:r>
            <a:endParaRPr/>
          </a:p>
          <a:p>
            <a:pPr marL="0" marR="0" lvl="0" indent="0" algn="l" rtl="0">
              <a:lnSpc>
                <a:spcPct val="120000"/>
              </a:lnSpc>
              <a:spcBef>
                <a:spcPts val="0"/>
              </a:spcBef>
              <a:spcAft>
                <a:spcPts val="0"/>
              </a:spcAft>
              <a:buClr>
                <a:srgbClr val="4B2A85"/>
              </a:buClr>
              <a:buSzPts val="960"/>
              <a:buFont typeface="Noto Sans Symbols"/>
              <a:buNone/>
            </a:pPr>
            <a:br>
              <a:rPr lang="en-US" sz="1600" b="0">
                <a:solidFill>
                  <a:schemeClr val="dk1"/>
                </a:solidFill>
                <a:latin typeface="Consolas"/>
                <a:ea typeface="Consolas"/>
                <a:cs typeface="Consolas"/>
                <a:sym typeface="Consolas"/>
              </a:rPr>
            </a:br>
            <a:endParaRPr sz="1600" b="0">
              <a:solidFill>
                <a:schemeClr val="dk1"/>
              </a:solidFill>
              <a:latin typeface="Consolas"/>
              <a:ea typeface="Consolas"/>
              <a:cs typeface="Consolas"/>
              <a:sym typeface="Consolas"/>
            </a:endParaRPr>
          </a:p>
        </p:txBody>
      </p:sp>
      <p:sp>
        <p:nvSpPr>
          <p:cNvPr id="1005" name="Google Shape;1005;p53"/>
          <p:cNvSpPr txBox="1"/>
          <p:nvPr/>
        </p:nvSpPr>
        <p:spPr>
          <a:xfrm>
            <a:off x="337070" y="263617"/>
            <a:ext cx="8322835" cy="683745"/>
          </a:xfrm>
          <a:prstGeom prst="rect">
            <a:avLst/>
          </a:prstGeom>
          <a:noFill/>
          <a:ln>
            <a:noFill/>
          </a:ln>
        </p:spPr>
        <p:txBody>
          <a:bodyPr spcFirstLastPara="1" wrap="square" lIns="91425" tIns="45700" rIns="91425" bIns="45700" anchor="ctr" anchorCtr="0">
            <a:normAutofit fontScale="92500"/>
          </a:bodyPr>
          <a:lstStyle/>
          <a:p>
            <a:pPr marL="0" marR="0" lvl="0" indent="0" algn="l" rtl="0">
              <a:lnSpc>
                <a:spcPct val="90000"/>
              </a:lnSpc>
              <a:spcBef>
                <a:spcPts val="0"/>
              </a:spcBef>
              <a:spcAft>
                <a:spcPts val="0"/>
              </a:spcAft>
              <a:buClr>
                <a:schemeClr val="dk1"/>
              </a:buClr>
              <a:buSzPct val="100000"/>
              <a:buFont typeface="Calibri"/>
              <a:buNone/>
            </a:pPr>
            <a:r>
              <a:rPr lang="en-US" sz="4400" i="0">
                <a:solidFill>
                  <a:schemeClr val="dk1"/>
                </a:solidFill>
                <a:latin typeface="Quattrocento Sans"/>
                <a:ea typeface="Quattrocento Sans"/>
                <a:cs typeface="Quattrocento Sans"/>
                <a:sym typeface="Quattrocento Sans"/>
              </a:rPr>
              <a:t>Dijkstra’s Pseudocode (High-Level)</a:t>
            </a:r>
            <a:endParaRPr>
              <a:latin typeface="Quattrocento Sans"/>
              <a:ea typeface="Quattrocento Sans"/>
              <a:cs typeface="Quattrocento Sans"/>
              <a:sym typeface="Quattrocento Sans"/>
            </a:endParaRPr>
          </a:p>
        </p:txBody>
      </p:sp>
      <p:sp>
        <p:nvSpPr>
          <p:cNvPr id="1006" name="Google Shape;1006;p53"/>
          <p:cNvSpPr/>
          <p:nvPr/>
        </p:nvSpPr>
        <p:spPr>
          <a:xfrm>
            <a:off x="468525" y="1619600"/>
            <a:ext cx="3060300" cy="1287900"/>
          </a:xfrm>
          <a:prstGeom prst="wedgeRectCallout">
            <a:avLst>
              <a:gd name="adj1" fmla="val 73701"/>
              <a:gd name="adj2" fmla="val 63979"/>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Similar to “visited” in BFS, “known” is nodes that are finalized (we know their path)</a:t>
            </a:r>
            <a:endParaRPr/>
          </a:p>
        </p:txBody>
      </p:sp>
      <p:sp>
        <p:nvSpPr>
          <p:cNvPr id="1007" name="Google Shape;1007;p53"/>
          <p:cNvSpPr/>
          <p:nvPr/>
        </p:nvSpPr>
        <p:spPr>
          <a:xfrm>
            <a:off x="468400" y="3026150"/>
            <a:ext cx="3060300" cy="1287900"/>
          </a:xfrm>
          <a:prstGeom prst="wedgeRectCallout">
            <a:avLst>
              <a:gd name="adj1" fmla="val 74446"/>
              <a:gd name="adj2" fmla="val -16875"/>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Dijkstra’s algorithm is all about updating “best-so-far” in distTo if we find shorter path! Init all paths to infinite.</a:t>
            </a:r>
            <a:endParaRPr/>
          </a:p>
        </p:txBody>
      </p:sp>
      <p:sp>
        <p:nvSpPr>
          <p:cNvPr id="1008" name="Google Shape;1008;p53"/>
          <p:cNvSpPr/>
          <p:nvPr/>
        </p:nvSpPr>
        <p:spPr>
          <a:xfrm>
            <a:off x="468525" y="4432725"/>
            <a:ext cx="3060300" cy="650700"/>
          </a:xfrm>
          <a:prstGeom prst="wedgeRectCallout">
            <a:avLst>
              <a:gd name="adj1" fmla="val 81112"/>
              <a:gd name="adj2" fmla="val -66208"/>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Order matters: always visit closest first!</a:t>
            </a:r>
            <a:endParaRPr/>
          </a:p>
        </p:txBody>
      </p:sp>
      <p:sp>
        <p:nvSpPr>
          <p:cNvPr id="1009" name="Google Shape;1009;p53"/>
          <p:cNvSpPr/>
          <p:nvPr/>
        </p:nvSpPr>
        <p:spPr>
          <a:xfrm>
            <a:off x="468525" y="5202225"/>
            <a:ext cx="3060300" cy="1581000"/>
          </a:xfrm>
          <a:prstGeom prst="wedgeRectCallout">
            <a:avLst>
              <a:gd name="adj1" fmla="val 87639"/>
              <a:gd name="adj2" fmla="val -38799"/>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Consider all vertices reachable from me: would getting there </a:t>
            </a:r>
            <a:r>
              <a:rPr lang="en-US" sz="1800" i="1">
                <a:solidFill>
                  <a:schemeClr val="lt1"/>
                </a:solidFill>
                <a:latin typeface="Quattrocento Sans"/>
                <a:ea typeface="Quattrocento Sans"/>
                <a:cs typeface="Quattrocento Sans"/>
                <a:sym typeface="Quattrocento Sans"/>
              </a:rPr>
              <a:t>through</a:t>
            </a:r>
            <a:r>
              <a:rPr lang="en-US" sz="1800">
                <a:solidFill>
                  <a:schemeClr val="lt1"/>
                </a:solidFill>
                <a:latin typeface="Quattrocento Sans"/>
                <a:ea typeface="Quattrocento Sans"/>
                <a:cs typeface="Quattrocento Sans"/>
                <a:sym typeface="Quattrocento Sans"/>
              </a:rPr>
              <a:t> me be a shorter path than they currently know about? </a:t>
            </a:r>
            <a:endParaRPr/>
          </a:p>
        </p:txBody>
      </p:sp>
      <p:sp>
        <p:nvSpPr>
          <p:cNvPr id="1010" name="Google Shape;1010;p53"/>
          <p:cNvSpPr txBox="1"/>
          <p:nvPr/>
        </p:nvSpPr>
        <p:spPr>
          <a:xfrm>
            <a:off x="4203550" y="1126225"/>
            <a:ext cx="4641900" cy="13236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n-US" sz="1600">
                <a:solidFill>
                  <a:schemeClr val="dk1"/>
                </a:solidFill>
                <a:latin typeface="Quattrocento Sans"/>
                <a:ea typeface="Quattrocento Sans"/>
                <a:cs typeface="Quattrocento Sans"/>
                <a:sym typeface="Quattrocento Sans"/>
              </a:rPr>
              <a:t>Suppose we already visited B, distTo[D] = </a:t>
            </a:r>
            <a:r>
              <a:rPr lang="en-US" sz="1600">
                <a:solidFill>
                  <a:srgbClr val="FF0000"/>
                </a:solidFill>
                <a:latin typeface="Quattrocento Sans"/>
                <a:ea typeface="Quattrocento Sans"/>
                <a:cs typeface="Quattrocento Sans"/>
                <a:sym typeface="Quattrocento Sans"/>
              </a:rPr>
              <a:t>7</a:t>
            </a:r>
            <a:endParaRPr/>
          </a:p>
          <a:p>
            <a:pPr marL="285750" marR="0" lvl="0" indent="-285750" algn="l" rtl="0">
              <a:spcBef>
                <a:spcPts val="0"/>
              </a:spcBef>
              <a:spcAft>
                <a:spcPts val="0"/>
              </a:spcAft>
              <a:buClr>
                <a:schemeClr val="dk1"/>
              </a:buClr>
              <a:buSzPts val="1600"/>
              <a:buFont typeface="Arial"/>
              <a:buChar char="•"/>
            </a:pPr>
            <a:r>
              <a:rPr lang="en-US" sz="1600">
                <a:solidFill>
                  <a:schemeClr val="dk1"/>
                </a:solidFill>
                <a:latin typeface="Quattrocento Sans"/>
                <a:ea typeface="Quattrocento Sans"/>
                <a:cs typeface="Quattrocento Sans"/>
                <a:sym typeface="Quattrocento Sans"/>
              </a:rPr>
              <a:t>Now considering edge (C, D):</a:t>
            </a:r>
            <a:endParaRPr/>
          </a:p>
          <a:p>
            <a:pPr marL="742950" marR="0" lvl="1" indent="-285750" algn="l" rtl="0">
              <a:spcBef>
                <a:spcPts val="0"/>
              </a:spcBef>
              <a:spcAft>
                <a:spcPts val="0"/>
              </a:spcAft>
              <a:buClr>
                <a:schemeClr val="dk1"/>
              </a:buClr>
              <a:buSzPts val="1600"/>
              <a:buFont typeface="Arial"/>
              <a:buChar char="•"/>
            </a:pPr>
            <a:r>
              <a:rPr lang="en-US" sz="1600" b="0" i="0" u="none" strike="noStrike" cap="none">
                <a:solidFill>
                  <a:schemeClr val="dk1"/>
                </a:solidFill>
                <a:latin typeface="Consolas"/>
                <a:ea typeface="Consolas"/>
                <a:cs typeface="Consolas"/>
                <a:sym typeface="Consolas"/>
              </a:rPr>
              <a:t>oldDist = </a:t>
            </a:r>
            <a:r>
              <a:rPr lang="en-US" sz="1600" b="0" i="0" u="none" strike="noStrike" cap="none">
                <a:solidFill>
                  <a:srgbClr val="FF0000"/>
                </a:solidFill>
                <a:latin typeface="Consolas"/>
                <a:ea typeface="Consolas"/>
                <a:cs typeface="Consolas"/>
                <a:sym typeface="Consolas"/>
              </a:rPr>
              <a:t>7</a:t>
            </a:r>
            <a:endParaRPr/>
          </a:p>
          <a:p>
            <a:pPr marL="742950" marR="0" lvl="1" indent="-285750" algn="l" rtl="0">
              <a:spcBef>
                <a:spcPts val="0"/>
              </a:spcBef>
              <a:spcAft>
                <a:spcPts val="0"/>
              </a:spcAft>
              <a:buClr>
                <a:schemeClr val="dk1"/>
              </a:buClr>
              <a:buSzPts val="1600"/>
              <a:buFont typeface="Arial"/>
              <a:buChar char="•"/>
            </a:pPr>
            <a:r>
              <a:rPr lang="en-US" sz="1600" b="0" i="0" u="none" strike="noStrike" cap="none">
                <a:solidFill>
                  <a:schemeClr val="dk1"/>
                </a:solidFill>
                <a:latin typeface="Consolas"/>
                <a:ea typeface="Consolas"/>
                <a:cs typeface="Consolas"/>
                <a:sym typeface="Consolas"/>
              </a:rPr>
              <a:t>newDist = </a:t>
            </a:r>
            <a:r>
              <a:rPr lang="en-US" sz="1600" b="0" i="0" u="none" strike="noStrike" cap="none">
                <a:solidFill>
                  <a:srgbClr val="FF0000"/>
                </a:solidFill>
                <a:latin typeface="Consolas"/>
                <a:ea typeface="Consolas"/>
                <a:cs typeface="Consolas"/>
                <a:sym typeface="Consolas"/>
              </a:rPr>
              <a:t>3</a:t>
            </a:r>
            <a:r>
              <a:rPr lang="en-US" sz="1600" b="0" i="0" u="none" strike="noStrike" cap="none">
                <a:solidFill>
                  <a:schemeClr val="dk1"/>
                </a:solidFill>
                <a:latin typeface="Consolas"/>
                <a:ea typeface="Consolas"/>
                <a:cs typeface="Consolas"/>
                <a:sym typeface="Consolas"/>
              </a:rPr>
              <a:t> + 1</a:t>
            </a:r>
            <a:endParaRPr/>
          </a:p>
          <a:p>
            <a:pPr marL="742950" marR="0" lvl="1" indent="-285750" algn="l" rtl="0">
              <a:spcBef>
                <a:spcPts val="0"/>
              </a:spcBef>
              <a:spcAft>
                <a:spcPts val="0"/>
              </a:spcAft>
              <a:buClr>
                <a:schemeClr val="dk1"/>
              </a:buClr>
              <a:buSzPts val="1600"/>
              <a:buFont typeface="Arial"/>
              <a:buChar char="•"/>
            </a:pPr>
            <a:r>
              <a:rPr lang="en-US" sz="1600" b="0" i="0" u="none" strike="noStrike" cap="none">
                <a:solidFill>
                  <a:schemeClr val="dk1"/>
                </a:solidFill>
                <a:latin typeface="Quattrocento Sans"/>
                <a:ea typeface="Quattrocento Sans"/>
                <a:cs typeface="Quattrocento Sans"/>
                <a:sym typeface="Quattrocento Sans"/>
              </a:rPr>
              <a:t>That’s better! Update distTo[D], edgeTo[D]</a:t>
            </a:r>
            <a:endParaRPr/>
          </a:p>
        </p:txBody>
      </p:sp>
      <p:grpSp>
        <p:nvGrpSpPr>
          <p:cNvPr id="1011" name="Google Shape;1011;p53"/>
          <p:cNvGrpSpPr/>
          <p:nvPr/>
        </p:nvGrpSpPr>
        <p:grpSpPr>
          <a:xfrm>
            <a:off x="7950783" y="198925"/>
            <a:ext cx="4057288" cy="2254232"/>
            <a:chOff x="7950783" y="198925"/>
            <a:chExt cx="4057288" cy="2254232"/>
          </a:xfrm>
        </p:grpSpPr>
        <p:grpSp>
          <p:nvGrpSpPr>
            <p:cNvPr id="1012" name="Google Shape;1012;p53"/>
            <p:cNvGrpSpPr/>
            <p:nvPr/>
          </p:nvGrpSpPr>
          <p:grpSpPr>
            <a:xfrm>
              <a:off x="7950783" y="198925"/>
              <a:ext cx="4057288" cy="2254232"/>
              <a:chOff x="7950783" y="198925"/>
              <a:chExt cx="4057288" cy="2254232"/>
            </a:xfrm>
          </p:grpSpPr>
          <p:sp>
            <p:nvSpPr>
              <p:cNvPr id="1013" name="Google Shape;1013;p53"/>
              <p:cNvSpPr/>
              <p:nvPr/>
            </p:nvSpPr>
            <p:spPr>
              <a:xfrm>
                <a:off x="9996254" y="1003735"/>
                <a:ext cx="1254868" cy="1449422"/>
              </a:xfrm>
              <a:custGeom>
                <a:avLst/>
                <a:gdLst/>
                <a:ahLst/>
                <a:cxnLst/>
                <a:rect l="l" t="t" r="r" b="b"/>
                <a:pathLst>
                  <a:path w="1254868" h="1449422" extrusionOk="0">
                    <a:moveTo>
                      <a:pt x="992222" y="9728"/>
                    </a:moveTo>
                    <a:cubicBezTo>
                      <a:pt x="914401" y="12971"/>
                      <a:pt x="836260" y="11706"/>
                      <a:pt x="758758" y="19456"/>
                    </a:cubicBezTo>
                    <a:cubicBezTo>
                      <a:pt x="738352" y="21497"/>
                      <a:pt x="717456" y="27536"/>
                      <a:pt x="700392" y="38911"/>
                    </a:cubicBezTo>
                    <a:lnTo>
                      <a:pt x="671209" y="58366"/>
                    </a:lnTo>
                    <a:lnTo>
                      <a:pt x="612843" y="145915"/>
                    </a:lnTo>
                    <a:cubicBezTo>
                      <a:pt x="606358" y="155643"/>
                      <a:pt x="597085" y="164007"/>
                      <a:pt x="593388" y="175098"/>
                    </a:cubicBezTo>
                    <a:cubicBezTo>
                      <a:pt x="586921" y="194499"/>
                      <a:pt x="572512" y="239628"/>
                      <a:pt x="564205" y="252919"/>
                    </a:cubicBezTo>
                    <a:cubicBezTo>
                      <a:pt x="556914" y="264585"/>
                      <a:pt x="543018" y="270908"/>
                      <a:pt x="535022" y="282102"/>
                    </a:cubicBezTo>
                    <a:cubicBezTo>
                      <a:pt x="526593" y="293902"/>
                      <a:pt x="523610" y="308947"/>
                      <a:pt x="515566" y="321013"/>
                    </a:cubicBezTo>
                    <a:cubicBezTo>
                      <a:pt x="497579" y="347993"/>
                      <a:pt x="471701" y="369832"/>
                      <a:pt x="457200" y="398834"/>
                    </a:cubicBezTo>
                    <a:cubicBezTo>
                      <a:pt x="450715" y="411804"/>
                      <a:pt x="444787" y="425069"/>
                      <a:pt x="437745" y="437745"/>
                    </a:cubicBezTo>
                    <a:cubicBezTo>
                      <a:pt x="428563" y="454273"/>
                      <a:pt x="417408" y="469673"/>
                      <a:pt x="408562" y="486383"/>
                    </a:cubicBezTo>
                    <a:cubicBezTo>
                      <a:pt x="341324" y="613388"/>
                      <a:pt x="373476" y="572637"/>
                      <a:pt x="311285" y="661481"/>
                    </a:cubicBezTo>
                    <a:cubicBezTo>
                      <a:pt x="301988" y="674763"/>
                      <a:pt x="291399" y="687110"/>
                      <a:pt x="282102" y="700392"/>
                    </a:cubicBezTo>
                    <a:cubicBezTo>
                      <a:pt x="268693" y="719548"/>
                      <a:pt x="257221" y="740052"/>
                      <a:pt x="243192" y="758758"/>
                    </a:cubicBezTo>
                    <a:cubicBezTo>
                      <a:pt x="218277" y="791978"/>
                      <a:pt x="191026" y="823382"/>
                      <a:pt x="165371" y="856034"/>
                    </a:cubicBezTo>
                    <a:cubicBezTo>
                      <a:pt x="155354" y="868782"/>
                      <a:pt x="145916" y="881975"/>
                      <a:pt x="136188" y="894945"/>
                    </a:cubicBezTo>
                    <a:cubicBezTo>
                      <a:pt x="126460" y="907915"/>
                      <a:pt x="114256" y="919355"/>
                      <a:pt x="107005" y="933856"/>
                    </a:cubicBezTo>
                    <a:cubicBezTo>
                      <a:pt x="100520" y="946826"/>
                      <a:pt x="95235" y="960469"/>
                      <a:pt x="87549" y="972766"/>
                    </a:cubicBezTo>
                    <a:cubicBezTo>
                      <a:pt x="78956" y="986514"/>
                      <a:pt x="66959" y="997929"/>
                      <a:pt x="58366" y="1011677"/>
                    </a:cubicBezTo>
                    <a:cubicBezTo>
                      <a:pt x="50681" y="1023974"/>
                      <a:pt x="46105" y="1037997"/>
                      <a:pt x="38911" y="1050587"/>
                    </a:cubicBezTo>
                    <a:cubicBezTo>
                      <a:pt x="56" y="1118584"/>
                      <a:pt x="38307" y="1032643"/>
                      <a:pt x="0" y="1128409"/>
                    </a:cubicBezTo>
                    <a:cubicBezTo>
                      <a:pt x="6485" y="1180290"/>
                      <a:pt x="8114" y="1233012"/>
                      <a:pt x="19456" y="1284051"/>
                    </a:cubicBezTo>
                    <a:cubicBezTo>
                      <a:pt x="21446" y="1293004"/>
                      <a:pt x="31865" y="1297636"/>
                      <a:pt x="38911" y="1303507"/>
                    </a:cubicBezTo>
                    <a:cubicBezTo>
                      <a:pt x="42016" y="1306095"/>
                      <a:pt x="96896" y="1347933"/>
                      <a:pt x="107005" y="1352145"/>
                    </a:cubicBezTo>
                    <a:cubicBezTo>
                      <a:pt x="135400" y="1363976"/>
                      <a:pt x="167040" y="1367571"/>
                      <a:pt x="194554" y="1381328"/>
                    </a:cubicBezTo>
                    <a:cubicBezTo>
                      <a:pt x="207524" y="1387813"/>
                      <a:pt x="219707" y="1396197"/>
                      <a:pt x="233464" y="1400783"/>
                    </a:cubicBezTo>
                    <a:cubicBezTo>
                      <a:pt x="258831" y="1409239"/>
                      <a:pt x="287369" y="1408281"/>
                      <a:pt x="311285" y="1420239"/>
                    </a:cubicBezTo>
                    <a:cubicBezTo>
                      <a:pt x="367838" y="1448515"/>
                      <a:pt x="335892" y="1437310"/>
                      <a:pt x="408562" y="1449422"/>
                    </a:cubicBezTo>
                    <a:cubicBezTo>
                      <a:pt x="543919" y="1439010"/>
                      <a:pt x="600146" y="1448880"/>
                      <a:pt x="700392" y="1420239"/>
                    </a:cubicBezTo>
                    <a:cubicBezTo>
                      <a:pt x="710251" y="1417422"/>
                      <a:pt x="720404" y="1415097"/>
                      <a:pt x="729575" y="1410511"/>
                    </a:cubicBezTo>
                    <a:cubicBezTo>
                      <a:pt x="746486" y="1402055"/>
                      <a:pt x="763688" y="1393432"/>
                      <a:pt x="778213" y="1381328"/>
                    </a:cubicBezTo>
                    <a:cubicBezTo>
                      <a:pt x="802873" y="1360778"/>
                      <a:pt x="823609" y="1335932"/>
                      <a:pt x="846307" y="1313234"/>
                    </a:cubicBezTo>
                    <a:cubicBezTo>
                      <a:pt x="856035" y="1303506"/>
                      <a:pt x="864484" y="1292305"/>
                      <a:pt x="875490" y="1284051"/>
                    </a:cubicBezTo>
                    <a:cubicBezTo>
                      <a:pt x="973606" y="1210462"/>
                      <a:pt x="852553" y="1304120"/>
                      <a:pt x="953311" y="1215958"/>
                    </a:cubicBezTo>
                    <a:cubicBezTo>
                      <a:pt x="1019340" y="1158184"/>
                      <a:pt x="968347" y="1218609"/>
                      <a:pt x="1021405" y="1147864"/>
                    </a:cubicBezTo>
                    <a:cubicBezTo>
                      <a:pt x="1042270" y="1085265"/>
                      <a:pt x="1014775" y="1153254"/>
                      <a:pt x="1060315" y="1089498"/>
                    </a:cubicBezTo>
                    <a:cubicBezTo>
                      <a:pt x="1094055" y="1042262"/>
                      <a:pt x="1068328" y="1063746"/>
                      <a:pt x="1089498" y="1021405"/>
                    </a:cubicBezTo>
                    <a:cubicBezTo>
                      <a:pt x="1097954" y="1004494"/>
                      <a:pt x="1110225" y="989677"/>
                      <a:pt x="1118681" y="972766"/>
                    </a:cubicBezTo>
                    <a:cubicBezTo>
                      <a:pt x="1161263" y="887602"/>
                      <a:pt x="1119997" y="959530"/>
                      <a:pt x="1147864" y="885217"/>
                    </a:cubicBezTo>
                    <a:cubicBezTo>
                      <a:pt x="1152955" y="871639"/>
                      <a:pt x="1161933" y="859771"/>
                      <a:pt x="1167319" y="846307"/>
                    </a:cubicBezTo>
                    <a:cubicBezTo>
                      <a:pt x="1174936" y="827266"/>
                      <a:pt x="1180290" y="807396"/>
                      <a:pt x="1186775" y="787941"/>
                    </a:cubicBezTo>
                    <a:lnTo>
                      <a:pt x="1196502" y="758758"/>
                    </a:lnTo>
                    <a:cubicBezTo>
                      <a:pt x="1199745" y="749030"/>
                      <a:pt x="1203743" y="739523"/>
                      <a:pt x="1206230" y="729575"/>
                    </a:cubicBezTo>
                    <a:cubicBezTo>
                      <a:pt x="1209473" y="716605"/>
                      <a:pt x="1213157" y="703737"/>
                      <a:pt x="1215958" y="690664"/>
                    </a:cubicBezTo>
                    <a:cubicBezTo>
                      <a:pt x="1222887" y="658330"/>
                      <a:pt x="1227392" y="625467"/>
                      <a:pt x="1235413" y="593387"/>
                    </a:cubicBezTo>
                    <a:cubicBezTo>
                      <a:pt x="1250702" y="532233"/>
                      <a:pt x="1243250" y="567712"/>
                      <a:pt x="1254868" y="486383"/>
                    </a:cubicBezTo>
                    <a:cubicBezTo>
                      <a:pt x="1251626" y="389106"/>
                      <a:pt x="1253953" y="291484"/>
                      <a:pt x="1245141" y="194553"/>
                    </a:cubicBezTo>
                    <a:cubicBezTo>
                      <a:pt x="1244083" y="182910"/>
                      <a:pt x="1230914" y="175827"/>
                      <a:pt x="1225685" y="165370"/>
                    </a:cubicBezTo>
                    <a:cubicBezTo>
                      <a:pt x="1221099" y="156199"/>
                      <a:pt x="1221234" y="144980"/>
                      <a:pt x="1215958" y="136187"/>
                    </a:cubicBezTo>
                    <a:cubicBezTo>
                      <a:pt x="1203017" y="114619"/>
                      <a:pt x="1145370" y="85055"/>
                      <a:pt x="1138137" y="77822"/>
                    </a:cubicBezTo>
                    <a:cubicBezTo>
                      <a:pt x="1131652" y="71337"/>
                      <a:pt x="1126018" y="63869"/>
                      <a:pt x="1118681" y="58366"/>
                    </a:cubicBezTo>
                    <a:cubicBezTo>
                      <a:pt x="1092452" y="38694"/>
                      <a:pt x="1039345" y="0"/>
                      <a:pt x="1001949" y="0"/>
                    </a:cubicBezTo>
                    <a:lnTo>
                      <a:pt x="992222" y="9728"/>
                    </a:lnTo>
                    <a:close/>
                  </a:path>
                </a:pathLst>
              </a:custGeom>
              <a:solidFill>
                <a:srgbClr val="A7D8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014" name="Google Shape;1014;p53"/>
              <p:cNvSpPr/>
              <p:nvPr/>
            </p:nvSpPr>
            <p:spPr>
              <a:xfrm>
                <a:off x="8659905" y="352344"/>
                <a:ext cx="1857983" cy="1834115"/>
              </a:xfrm>
              <a:custGeom>
                <a:avLst/>
                <a:gdLst/>
                <a:ahLst/>
                <a:cxnLst/>
                <a:rect l="l" t="t" r="r" b="b"/>
                <a:pathLst>
                  <a:path w="1857983" h="1834115" extrusionOk="0">
                    <a:moveTo>
                      <a:pt x="1284051" y="112319"/>
                    </a:moveTo>
                    <a:cubicBezTo>
                      <a:pt x="1251626" y="104213"/>
                      <a:pt x="1192337" y="112260"/>
                      <a:pt x="1147864" y="102592"/>
                    </a:cubicBezTo>
                    <a:cubicBezTo>
                      <a:pt x="1116657" y="95808"/>
                      <a:pt x="1090390" y="74422"/>
                      <a:pt x="1060315" y="63681"/>
                    </a:cubicBezTo>
                    <a:cubicBezTo>
                      <a:pt x="1044744" y="58120"/>
                      <a:pt x="1027628" y="58303"/>
                      <a:pt x="1011677" y="53953"/>
                    </a:cubicBezTo>
                    <a:cubicBezTo>
                      <a:pt x="894393" y="21966"/>
                      <a:pt x="1017151" y="42478"/>
                      <a:pt x="875489" y="24770"/>
                    </a:cubicBezTo>
                    <a:cubicBezTo>
                      <a:pt x="733753" y="-22472"/>
                      <a:pt x="841264" y="9669"/>
                      <a:pt x="486383" y="24770"/>
                    </a:cubicBezTo>
                    <a:cubicBezTo>
                      <a:pt x="453825" y="26155"/>
                      <a:pt x="421532" y="31255"/>
                      <a:pt x="389106" y="34498"/>
                    </a:cubicBezTo>
                    <a:cubicBezTo>
                      <a:pt x="372893" y="37741"/>
                      <a:pt x="356304" y="39475"/>
                      <a:pt x="340468" y="44226"/>
                    </a:cubicBezTo>
                    <a:cubicBezTo>
                      <a:pt x="323743" y="49244"/>
                      <a:pt x="308395" y="58159"/>
                      <a:pt x="291830" y="63681"/>
                    </a:cubicBezTo>
                    <a:cubicBezTo>
                      <a:pt x="279147" y="67909"/>
                      <a:pt x="265889" y="70166"/>
                      <a:pt x="252919" y="73409"/>
                    </a:cubicBezTo>
                    <a:cubicBezTo>
                      <a:pt x="243191" y="79894"/>
                      <a:pt x="234193" y="87636"/>
                      <a:pt x="223736" y="92864"/>
                    </a:cubicBezTo>
                    <a:cubicBezTo>
                      <a:pt x="171856" y="118804"/>
                      <a:pt x="216368" y="81565"/>
                      <a:pt x="155643" y="122047"/>
                    </a:cubicBezTo>
                    <a:cubicBezTo>
                      <a:pt x="148012" y="127134"/>
                      <a:pt x="143233" y="135631"/>
                      <a:pt x="136187" y="141502"/>
                    </a:cubicBezTo>
                    <a:cubicBezTo>
                      <a:pt x="123732" y="151881"/>
                      <a:pt x="108741" y="159221"/>
                      <a:pt x="97277" y="170685"/>
                    </a:cubicBezTo>
                    <a:cubicBezTo>
                      <a:pt x="89010" y="178952"/>
                      <a:pt x="85124" y="190739"/>
                      <a:pt x="77821" y="199868"/>
                    </a:cubicBezTo>
                    <a:cubicBezTo>
                      <a:pt x="53695" y="230026"/>
                      <a:pt x="58870" y="208590"/>
                      <a:pt x="38911" y="248507"/>
                    </a:cubicBezTo>
                    <a:cubicBezTo>
                      <a:pt x="34325" y="257678"/>
                      <a:pt x="32783" y="268089"/>
                      <a:pt x="29183" y="277690"/>
                    </a:cubicBezTo>
                    <a:cubicBezTo>
                      <a:pt x="1711" y="350950"/>
                      <a:pt x="16300" y="300041"/>
                      <a:pt x="0" y="365238"/>
                    </a:cubicBezTo>
                    <a:cubicBezTo>
                      <a:pt x="3243" y="465757"/>
                      <a:pt x="1015" y="566602"/>
                      <a:pt x="9728" y="666796"/>
                    </a:cubicBezTo>
                    <a:cubicBezTo>
                      <a:pt x="14025" y="716211"/>
                      <a:pt x="26881" y="764590"/>
                      <a:pt x="38911" y="812711"/>
                    </a:cubicBezTo>
                    <a:cubicBezTo>
                      <a:pt x="45396" y="838651"/>
                      <a:pt x="48435" y="865706"/>
                      <a:pt x="58366" y="890532"/>
                    </a:cubicBezTo>
                    <a:cubicBezTo>
                      <a:pt x="71336" y="922958"/>
                      <a:pt x="88807" y="953928"/>
                      <a:pt x="97277" y="987809"/>
                    </a:cubicBezTo>
                    <a:cubicBezTo>
                      <a:pt x="103762" y="1013749"/>
                      <a:pt x="108276" y="1040264"/>
                      <a:pt x="116732" y="1065630"/>
                    </a:cubicBezTo>
                    <a:cubicBezTo>
                      <a:pt x="119975" y="1075358"/>
                      <a:pt x="123973" y="1084865"/>
                      <a:pt x="126460" y="1094813"/>
                    </a:cubicBezTo>
                    <a:cubicBezTo>
                      <a:pt x="130470" y="1110853"/>
                      <a:pt x="132469" y="1127341"/>
                      <a:pt x="136187" y="1143451"/>
                    </a:cubicBezTo>
                    <a:cubicBezTo>
                      <a:pt x="159985" y="1246577"/>
                      <a:pt x="149518" y="1193441"/>
                      <a:pt x="175098" y="1289366"/>
                    </a:cubicBezTo>
                    <a:cubicBezTo>
                      <a:pt x="178602" y="1302508"/>
                      <a:pt x="193168" y="1370439"/>
                      <a:pt x="204281" y="1396370"/>
                    </a:cubicBezTo>
                    <a:cubicBezTo>
                      <a:pt x="240980" y="1482001"/>
                      <a:pt x="206990" y="1384366"/>
                      <a:pt x="243191" y="1483919"/>
                    </a:cubicBezTo>
                    <a:cubicBezTo>
                      <a:pt x="268740" y="1554179"/>
                      <a:pt x="246718" y="1526355"/>
                      <a:pt x="282102" y="1561741"/>
                    </a:cubicBezTo>
                    <a:cubicBezTo>
                      <a:pt x="285345" y="1571469"/>
                      <a:pt x="286850" y="1581960"/>
                      <a:pt x="291830" y="1590924"/>
                    </a:cubicBezTo>
                    <a:cubicBezTo>
                      <a:pt x="325688" y="1651869"/>
                      <a:pt x="338110" y="1656660"/>
                      <a:pt x="389106" y="1707656"/>
                    </a:cubicBezTo>
                    <a:cubicBezTo>
                      <a:pt x="416751" y="1735300"/>
                      <a:pt x="407015" y="1727396"/>
                      <a:pt x="447472" y="1756294"/>
                    </a:cubicBezTo>
                    <a:cubicBezTo>
                      <a:pt x="456985" y="1763089"/>
                      <a:pt x="466198" y="1770521"/>
                      <a:pt x="476655" y="1775749"/>
                    </a:cubicBezTo>
                    <a:cubicBezTo>
                      <a:pt x="485826" y="1780335"/>
                      <a:pt x="496667" y="1780891"/>
                      <a:pt x="505838" y="1785477"/>
                    </a:cubicBezTo>
                    <a:cubicBezTo>
                      <a:pt x="516295" y="1790705"/>
                      <a:pt x="524275" y="1800327"/>
                      <a:pt x="535021" y="1804932"/>
                    </a:cubicBezTo>
                    <a:cubicBezTo>
                      <a:pt x="547310" y="1810198"/>
                      <a:pt x="560881" y="1811760"/>
                      <a:pt x="573932" y="1814660"/>
                    </a:cubicBezTo>
                    <a:cubicBezTo>
                      <a:pt x="644366" y="1830312"/>
                      <a:pt x="599603" y="1816731"/>
                      <a:pt x="651753" y="1834115"/>
                    </a:cubicBezTo>
                    <a:cubicBezTo>
                      <a:pt x="729574" y="1830872"/>
                      <a:pt x="807513" y="1829746"/>
                      <a:pt x="885217" y="1824387"/>
                    </a:cubicBezTo>
                    <a:cubicBezTo>
                      <a:pt x="903367" y="1823135"/>
                      <a:pt x="943314" y="1813385"/>
                      <a:pt x="963038" y="1804932"/>
                    </a:cubicBezTo>
                    <a:cubicBezTo>
                      <a:pt x="976367" y="1799220"/>
                      <a:pt x="988192" y="1790063"/>
                      <a:pt x="1001949" y="1785477"/>
                    </a:cubicBezTo>
                    <a:cubicBezTo>
                      <a:pt x="1017634" y="1780249"/>
                      <a:pt x="1034374" y="1778992"/>
                      <a:pt x="1050587" y="1775749"/>
                    </a:cubicBezTo>
                    <a:cubicBezTo>
                      <a:pt x="1060315" y="1769264"/>
                      <a:pt x="1069619" y="1762094"/>
                      <a:pt x="1079770" y="1756294"/>
                    </a:cubicBezTo>
                    <a:cubicBezTo>
                      <a:pt x="1092361" y="1749099"/>
                      <a:pt x="1106384" y="1744524"/>
                      <a:pt x="1118681" y="1736838"/>
                    </a:cubicBezTo>
                    <a:cubicBezTo>
                      <a:pt x="1132429" y="1728245"/>
                      <a:pt x="1144398" y="1717079"/>
                      <a:pt x="1157591" y="1707656"/>
                    </a:cubicBezTo>
                    <a:cubicBezTo>
                      <a:pt x="1167105" y="1700861"/>
                      <a:pt x="1177975" y="1695899"/>
                      <a:pt x="1186774" y="1688200"/>
                    </a:cubicBezTo>
                    <a:cubicBezTo>
                      <a:pt x="1204029" y="1673102"/>
                      <a:pt x="1222695" y="1658640"/>
                      <a:pt x="1235413" y="1639562"/>
                    </a:cubicBezTo>
                    <a:cubicBezTo>
                      <a:pt x="1241898" y="1629834"/>
                      <a:pt x="1246070" y="1618078"/>
                      <a:pt x="1254868" y="1610379"/>
                    </a:cubicBezTo>
                    <a:cubicBezTo>
                      <a:pt x="1272465" y="1594981"/>
                      <a:pt x="1293779" y="1584438"/>
                      <a:pt x="1313234" y="1571468"/>
                    </a:cubicBezTo>
                    <a:cubicBezTo>
                      <a:pt x="1360472" y="1539976"/>
                      <a:pt x="1391638" y="1521957"/>
                      <a:pt x="1429966" y="1464464"/>
                    </a:cubicBezTo>
                    <a:cubicBezTo>
                      <a:pt x="1436451" y="1454736"/>
                      <a:pt x="1444193" y="1445738"/>
                      <a:pt x="1449421" y="1435281"/>
                    </a:cubicBezTo>
                    <a:cubicBezTo>
                      <a:pt x="1454007" y="1426110"/>
                      <a:pt x="1453461" y="1414630"/>
                      <a:pt x="1459149" y="1406098"/>
                    </a:cubicBezTo>
                    <a:cubicBezTo>
                      <a:pt x="1466780" y="1394652"/>
                      <a:pt x="1479886" y="1387774"/>
                      <a:pt x="1488332" y="1376915"/>
                    </a:cubicBezTo>
                    <a:cubicBezTo>
                      <a:pt x="1502687" y="1358458"/>
                      <a:pt x="1514273" y="1338004"/>
                      <a:pt x="1527243" y="1318549"/>
                    </a:cubicBezTo>
                    <a:lnTo>
                      <a:pt x="1566153" y="1260183"/>
                    </a:lnTo>
                    <a:lnTo>
                      <a:pt x="1585608" y="1231000"/>
                    </a:lnTo>
                    <a:cubicBezTo>
                      <a:pt x="1592093" y="1221272"/>
                      <a:pt x="1600722" y="1212672"/>
                      <a:pt x="1605064" y="1201817"/>
                    </a:cubicBezTo>
                    <a:cubicBezTo>
                      <a:pt x="1633203" y="1131468"/>
                      <a:pt x="1614832" y="1167709"/>
                      <a:pt x="1663430" y="1094813"/>
                    </a:cubicBezTo>
                    <a:lnTo>
                      <a:pt x="1682885" y="1065630"/>
                    </a:lnTo>
                    <a:cubicBezTo>
                      <a:pt x="1689370" y="1055902"/>
                      <a:pt x="1694073" y="1044714"/>
                      <a:pt x="1702340" y="1036447"/>
                    </a:cubicBezTo>
                    <a:lnTo>
                      <a:pt x="1721796" y="1016992"/>
                    </a:lnTo>
                    <a:cubicBezTo>
                      <a:pt x="1731860" y="986798"/>
                      <a:pt x="1732946" y="978953"/>
                      <a:pt x="1750979" y="948898"/>
                    </a:cubicBezTo>
                    <a:cubicBezTo>
                      <a:pt x="1763009" y="928848"/>
                      <a:pt x="1776919" y="909987"/>
                      <a:pt x="1789889" y="890532"/>
                    </a:cubicBezTo>
                    <a:lnTo>
                      <a:pt x="1809345" y="861349"/>
                    </a:lnTo>
                    <a:lnTo>
                      <a:pt x="1838528" y="773800"/>
                    </a:lnTo>
                    <a:cubicBezTo>
                      <a:pt x="1841770" y="764072"/>
                      <a:pt x="1846244" y="754672"/>
                      <a:pt x="1848255" y="744617"/>
                    </a:cubicBezTo>
                    <a:lnTo>
                      <a:pt x="1857983" y="695979"/>
                    </a:lnTo>
                    <a:cubicBezTo>
                      <a:pt x="1854740" y="618158"/>
                      <a:pt x="1854009" y="540191"/>
                      <a:pt x="1848255" y="462515"/>
                    </a:cubicBezTo>
                    <a:cubicBezTo>
                      <a:pt x="1847498" y="452289"/>
                      <a:pt x="1844680" y="441535"/>
                      <a:pt x="1838528" y="433332"/>
                    </a:cubicBezTo>
                    <a:cubicBezTo>
                      <a:pt x="1824771" y="414989"/>
                      <a:pt x="1806102" y="400907"/>
                      <a:pt x="1789889" y="384694"/>
                    </a:cubicBezTo>
                    <a:cubicBezTo>
                      <a:pt x="1780161" y="374966"/>
                      <a:pt x="1773011" y="361663"/>
                      <a:pt x="1760706" y="355511"/>
                    </a:cubicBezTo>
                    <a:cubicBezTo>
                      <a:pt x="1747736" y="349026"/>
                      <a:pt x="1733861" y="344100"/>
                      <a:pt x="1721796" y="336056"/>
                    </a:cubicBezTo>
                    <a:cubicBezTo>
                      <a:pt x="1714165" y="330968"/>
                      <a:pt x="1709677" y="322103"/>
                      <a:pt x="1702340" y="316600"/>
                    </a:cubicBezTo>
                    <a:cubicBezTo>
                      <a:pt x="1683634" y="302571"/>
                      <a:pt x="1660507" y="294224"/>
                      <a:pt x="1643974" y="277690"/>
                    </a:cubicBezTo>
                    <a:cubicBezTo>
                      <a:pt x="1637489" y="271205"/>
                      <a:pt x="1631856" y="263737"/>
                      <a:pt x="1624519" y="258234"/>
                    </a:cubicBezTo>
                    <a:cubicBezTo>
                      <a:pt x="1605813" y="244205"/>
                      <a:pt x="1588837" y="224995"/>
                      <a:pt x="1566153" y="219324"/>
                    </a:cubicBezTo>
                    <a:cubicBezTo>
                      <a:pt x="1553183" y="216081"/>
                      <a:pt x="1540048" y="213438"/>
                      <a:pt x="1527243" y="209596"/>
                    </a:cubicBezTo>
                    <a:cubicBezTo>
                      <a:pt x="1507600" y="203703"/>
                      <a:pt x="1488986" y="194163"/>
                      <a:pt x="1468877" y="190141"/>
                    </a:cubicBezTo>
                    <a:lnTo>
                      <a:pt x="1420238" y="180413"/>
                    </a:lnTo>
                    <a:cubicBezTo>
                      <a:pt x="1407268" y="173928"/>
                      <a:pt x="1394906" y="166050"/>
                      <a:pt x="1381328" y="160958"/>
                    </a:cubicBezTo>
                    <a:cubicBezTo>
                      <a:pt x="1368810" y="156264"/>
                      <a:pt x="1355223" y="155072"/>
                      <a:pt x="1342417" y="151230"/>
                    </a:cubicBezTo>
                    <a:cubicBezTo>
                      <a:pt x="1288044" y="134918"/>
                      <a:pt x="1316476" y="120425"/>
                      <a:pt x="1284051" y="112319"/>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1015" name="Google Shape;1015;p53"/>
              <p:cNvCxnSpPr>
                <a:stCxn id="1016" idx="1"/>
                <a:endCxn id="1017" idx="3"/>
              </p:cNvCxnSpPr>
              <p:nvPr/>
            </p:nvCxnSpPr>
            <p:spPr>
              <a:xfrm flipH="1">
                <a:off x="9563048" y="1801743"/>
                <a:ext cx="947400" cy="1200"/>
              </a:xfrm>
              <a:prstGeom prst="straightConnector1">
                <a:avLst/>
              </a:prstGeom>
              <a:noFill/>
              <a:ln w="76200" cap="flat" cmpd="sng">
                <a:solidFill>
                  <a:srgbClr val="0070C0"/>
                </a:solidFill>
                <a:prstDash val="solid"/>
                <a:round/>
                <a:headEnd type="none" w="sm" len="sm"/>
                <a:tailEnd type="none" w="sm" len="sm"/>
              </a:ln>
            </p:spPr>
          </p:cxnSp>
          <p:sp>
            <p:nvSpPr>
              <p:cNvPr id="1017" name="Google Shape;1017;p53"/>
              <p:cNvSpPr/>
              <p:nvPr/>
            </p:nvSpPr>
            <p:spPr>
              <a:xfrm>
                <a:off x="9139907" y="1634357"/>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C</a:t>
                </a:r>
                <a:endParaRPr sz="2133" b="0" i="0" u="none" strike="noStrike" cap="none">
                  <a:solidFill>
                    <a:srgbClr val="000000"/>
                  </a:solidFill>
                  <a:latin typeface="Calibri"/>
                  <a:ea typeface="Calibri"/>
                  <a:cs typeface="Calibri"/>
                  <a:sym typeface="Calibri"/>
                </a:endParaRPr>
              </a:p>
            </p:txBody>
          </p:sp>
          <p:sp>
            <p:nvSpPr>
              <p:cNvPr id="1016" name="Google Shape;1016;p53"/>
              <p:cNvSpPr/>
              <p:nvPr/>
            </p:nvSpPr>
            <p:spPr>
              <a:xfrm>
                <a:off x="10510448" y="1633143"/>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D</a:t>
                </a:r>
                <a:endParaRPr sz="2133" b="0" i="0" u="none" strike="noStrike" cap="none">
                  <a:solidFill>
                    <a:srgbClr val="000000"/>
                  </a:solidFill>
                  <a:latin typeface="Calibri"/>
                  <a:ea typeface="Calibri"/>
                  <a:cs typeface="Calibri"/>
                  <a:sym typeface="Calibri"/>
                </a:endParaRPr>
              </a:p>
            </p:txBody>
          </p:sp>
          <p:sp>
            <p:nvSpPr>
              <p:cNvPr id="1018" name="Google Shape;1018;p53"/>
              <p:cNvSpPr/>
              <p:nvPr/>
            </p:nvSpPr>
            <p:spPr>
              <a:xfrm>
                <a:off x="9822357" y="871795"/>
                <a:ext cx="423200" cy="337200"/>
              </a:xfrm>
              <a:prstGeom prst="rect">
                <a:avLst/>
              </a:prstGeom>
              <a:solidFill>
                <a:srgbClr val="CFE6F6"/>
              </a:solidFill>
              <a:ln w="19050" cap="flat" cmpd="sng">
                <a:solidFill>
                  <a:srgbClr val="BFBFB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BFBFBF"/>
                    </a:solidFill>
                    <a:latin typeface="Calibri"/>
                    <a:ea typeface="Calibri"/>
                    <a:cs typeface="Calibri"/>
                    <a:sym typeface="Calibri"/>
                  </a:rPr>
                  <a:t>B</a:t>
                </a:r>
                <a:endParaRPr sz="2133" b="0" i="0" u="none" strike="noStrike" cap="none">
                  <a:solidFill>
                    <a:srgbClr val="BFBFBF"/>
                  </a:solidFill>
                  <a:latin typeface="Calibri"/>
                  <a:ea typeface="Calibri"/>
                  <a:cs typeface="Calibri"/>
                  <a:sym typeface="Calibri"/>
                </a:endParaRPr>
              </a:p>
            </p:txBody>
          </p:sp>
          <p:sp>
            <p:nvSpPr>
              <p:cNvPr id="1019" name="Google Shape;1019;p53"/>
              <p:cNvSpPr/>
              <p:nvPr/>
            </p:nvSpPr>
            <p:spPr>
              <a:xfrm>
                <a:off x="8863077" y="570568"/>
                <a:ext cx="423200" cy="337200"/>
              </a:xfrm>
              <a:prstGeom prst="rect">
                <a:avLst/>
              </a:prstGeom>
              <a:solidFill>
                <a:srgbClr val="CFE6F6"/>
              </a:solidFill>
              <a:ln w="19050" cap="flat" cmpd="sng">
                <a:solidFill>
                  <a:srgbClr val="BFBFB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BFBFBF"/>
                    </a:solidFill>
                    <a:latin typeface="Calibri"/>
                    <a:ea typeface="Calibri"/>
                    <a:cs typeface="Calibri"/>
                    <a:sym typeface="Calibri"/>
                  </a:rPr>
                  <a:t>A</a:t>
                </a:r>
                <a:endParaRPr sz="2133" b="0" i="0" u="none" strike="noStrike" cap="none">
                  <a:solidFill>
                    <a:srgbClr val="BFBFBF"/>
                  </a:solidFill>
                  <a:latin typeface="Calibri"/>
                  <a:ea typeface="Calibri"/>
                  <a:cs typeface="Calibri"/>
                  <a:sym typeface="Calibri"/>
                </a:endParaRPr>
              </a:p>
            </p:txBody>
          </p:sp>
          <p:cxnSp>
            <p:nvCxnSpPr>
              <p:cNvPr id="1020" name="Google Shape;1020;p53"/>
              <p:cNvCxnSpPr>
                <a:stCxn id="1016" idx="0"/>
                <a:endCxn id="1018" idx="3"/>
              </p:cNvCxnSpPr>
              <p:nvPr/>
            </p:nvCxnSpPr>
            <p:spPr>
              <a:xfrm rot="10800000">
                <a:off x="10245648" y="1040343"/>
                <a:ext cx="476400" cy="592800"/>
              </a:xfrm>
              <a:prstGeom prst="straightConnector1">
                <a:avLst/>
              </a:prstGeom>
              <a:noFill/>
              <a:ln w="19050" cap="flat" cmpd="sng">
                <a:solidFill>
                  <a:schemeClr val="dk2"/>
                </a:solidFill>
                <a:prstDash val="solid"/>
                <a:round/>
                <a:headEnd type="none" w="sm" len="sm"/>
                <a:tailEnd type="none" w="sm" len="sm"/>
              </a:ln>
            </p:spPr>
          </p:cxnSp>
          <p:cxnSp>
            <p:nvCxnSpPr>
              <p:cNvPr id="1021" name="Google Shape;1021;p53"/>
              <p:cNvCxnSpPr>
                <a:stCxn id="1018" idx="1"/>
                <a:endCxn id="1019" idx="3"/>
              </p:cNvCxnSpPr>
              <p:nvPr/>
            </p:nvCxnSpPr>
            <p:spPr>
              <a:xfrm rot="10800000">
                <a:off x="9286257" y="739195"/>
                <a:ext cx="536100" cy="301200"/>
              </a:xfrm>
              <a:prstGeom prst="straightConnector1">
                <a:avLst/>
              </a:prstGeom>
              <a:noFill/>
              <a:ln w="19050" cap="flat" cmpd="sng">
                <a:solidFill>
                  <a:schemeClr val="dk2"/>
                </a:solidFill>
                <a:prstDash val="solid"/>
                <a:round/>
                <a:headEnd type="none" w="sm" len="sm"/>
                <a:tailEnd type="none" w="sm" len="sm"/>
              </a:ln>
            </p:spPr>
          </p:cxnSp>
          <p:cxnSp>
            <p:nvCxnSpPr>
              <p:cNvPr id="1022" name="Google Shape;1022;p53"/>
              <p:cNvCxnSpPr>
                <a:stCxn id="1017" idx="0"/>
                <a:endCxn id="1019" idx="2"/>
              </p:cNvCxnSpPr>
              <p:nvPr/>
            </p:nvCxnSpPr>
            <p:spPr>
              <a:xfrm rot="10800000">
                <a:off x="9074607" y="907757"/>
                <a:ext cx="276900" cy="726600"/>
              </a:xfrm>
              <a:prstGeom prst="straightConnector1">
                <a:avLst/>
              </a:prstGeom>
              <a:noFill/>
              <a:ln w="19050" cap="flat" cmpd="sng">
                <a:solidFill>
                  <a:schemeClr val="dk2"/>
                </a:solidFill>
                <a:prstDash val="solid"/>
                <a:round/>
                <a:headEnd type="none" w="sm" len="sm"/>
                <a:tailEnd type="none" w="sm" len="sm"/>
              </a:ln>
            </p:spPr>
          </p:cxnSp>
          <p:sp>
            <p:nvSpPr>
              <p:cNvPr id="1023" name="Google Shape;1023;p53"/>
              <p:cNvSpPr txBox="1"/>
              <p:nvPr/>
            </p:nvSpPr>
            <p:spPr>
              <a:xfrm>
                <a:off x="9813827" y="198925"/>
                <a:ext cx="1316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6"/>
                    </a:solidFill>
                    <a:latin typeface="Quattrocento Sans"/>
                    <a:ea typeface="Quattrocento Sans"/>
                    <a:cs typeface="Quattrocento Sans"/>
                    <a:sym typeface="Quattrocento Sans"/>
                  </a:rPr>
                  <a:t>KNOWN</a:t>
                </a:r>
                <a:endParaRPr/>
              </a:p>
            </p:txBody>
          </p:sp>
          <p:sp>
            <p:nvSpPr>
              <p:cNvPr id="1024" name="Google Shape;1024;p53"/>
              <p:cNvSpPr txBox="1"/>
              <p:nvPr/>
            </p:nvSpPr>
            <p:spPr>
              <a:xfrm>
                <a:off x="10611535" y="719174"/>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sp>
            <p:nvSpPr>
              <p:cNvPr id="1025" name="Google Shape;1025;p53"/>
              <p:cNvSpPr txBox="1"/>
              <p:nvPr/>
            </p:nvSpPr>
            <p:spPr>
              <a:xfrm>
                <a:off x="8924230" y="272233"/>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400">
                  <a:solidFill>
                    <a:srgbClr val="FF0000"/>
                  </a:solidFill>
                  <a:latin typeface="Calibri"/>
                  <a:ea typeface="Calibri"/>
                  <a:cs typeface="Calibri"/>
                  <a:sym typeface="Calibri"/>
                </a:endParaRPr>
              </a:p>
            </p:txBody>
          </p:sp>
          <p:sp>
            <p:nvSpPr>
              <p:cNvPr id="1026" name="Google Shape;1026;p53"/>
              <p:cNvSpPr txBox="1"/>
              <p:nvPr/>
            </p:nvSpPr>
            <p:spPr>
              <a:xfrm>
                <a:off x="9889526" y="552399"/>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1027" name="Google Shape;1027;p53"/>
              <p:cNvSpPr txBox="1"/>
              <p:nvPr/>
            </p:nvSpPr>
            <p:spPr>
              <a:xfrm>
                <a:off x="9274245" y="1330419"/>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3</a:t>
                </a:r>
                <a:endParaRPr sz="2000">
                  <a:solidFill>
                    <a:srgbClr val="FF0000"/>
                  </a:solidFill>
                  <a:latin typeface="Calibri"/>
                  <a:ea typeface="Calibri"/>
                  <a:cs typeface="Calibri"/>
                  <a:sym typeface="Calibri"/>
                </a:endParaRPr>
              </a:p>
            </p:txBody>
          </p:sp>
          <p:sp>
            <p:nvSpPr>
              <p:cNvPr id="1028" name="Google Shape;1028;p53"/>
              <p:cNvSpPr txBox="1"/>
              <p:nvPr/>
            </p:nvSpPr>
            <p:spPr>
              <a:xfrm>
                <a:off x="10636117" y="1286593"/>
                <a:ext cx="49422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1029" name="Google Shape;1029;p53"/>
              <p:cNvSpPr txBox="1"/>
              <p:nvPr/>
            </p:nvSpPr>
            <p:spPr>
              <a:xfrm>
                <a:off x="9416969" y="524266"/>
                <a:ext cx="3401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030" name="Google Shape;1030;p53"/>
              <p:cNvSpPr txBox="1"/>
              <p:nvPr/>
            </p:nvSpPr>
            <p:spPr>
              <a:xfrm>
                <a:off x="8922862" y="1036654"/>
                <a:ext cx="3401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1031" name="Google Shape;1031;p53"/>
              <p:cNvSpPr txBox="1"/>
              <p:nvPr/>
            </p:nvSpPr>
            <p:spPr>
              <a:xfrm>
                <a:off x="10359034" y="959404"/>
                <a:ext cx="3401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sp>
            <p:nvSpPr>
              <p:cNvPr id="1032" name="Google Shape;1032;p53"/>
              <p:cNvSpPr txBox="1"/>
              <p:nvPr/>
            </p:nvSpPr>
            <p:spPr>
              <a:xfrm>
                <a:off x="9848988" y="1723612"/>
                <a:ext cx="3401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033" name="Google Shape;1033;p53"/>
              <p:cNvSpPr txBox="1"/>
              <p:nvPr/>
            </p:nvSpPr>
            <p:spPr>
              <a:xfrm>
                <a:off x="7950783" y="44493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pSp>
        <p:sp>
          <p:nvSpPr>
            <p:cNvPr id="1034" name="Google Shape;1034;p53"/>
            <p:cNvSpPr txBox="1"/>
            <p:nvPr/>
          </p:nvSpPr>
          <p:spPr>
            <a:xfrm>
              <a:off x="9532511" y="1720181"/>
              <a:ext cx="30649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Quattrocento Sans"/>
                  <a:ea typeface="Quattrocento Sans"/>
                  <a:cs typeface="Quattrocento Sans"/>
                  <a:sym typeface="Quattrocento Sans"/>
                </a:rPr>
                <a:t>u</a:t>
              </a:r>
              <a:endParaRPr/>
            </a:p>
          </p:txBody>
        </p:sp>
        <p:sp>
          <p:nvSpPr>
            <p:cNvPr id="1035" name="Google Shape;1035;p53"/>
            <p:cNvSpPr txBox="1"/>
            <p:nvPr/>
          </p:nvSpPr>
          <p:spPr>
            <a:xfrm>
              <a:off x="10238643" y="1736605"/>
              <a:ext cx="29367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Quattrocento Sans"/>
                  <a:ea typeface="Quattrocento Sans"/>
                  <a:cs typeface="Quattrocento Sans"/>
                  <a:sym typeface="Quattrocento Sans"/>
                </a:rPr>
                <a:t>v</a:t>
              </a:r>
              <a:endParaRPr/>
            </a:p>
          </p:txBody>
        </p:sp>
      </p:grpSp>
      <p:sp>
        <p:nvSpPr>
          <p:cNvPr id="1036" name="Google Shape;1036;p53"/>
          <p:cNvSpPr txBox="1"/>
          <p:nvPr/>
        </p:nvSpPr>
        <p:spPr>
          <a:xfrm>
            <a:off x="3924150" y="2917188"/>
            <a:ext cx="7629300" cy="4311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r>
              <a:rPr lang="en-US" sz="1600">
                <a:solidFill>
                  <a:schemeClr val="accent3"/>
                </a:solidFill>
                <a:latin typeface="Consolas"/>
                <a:ea typeface="Consolas"/>
                <a:cs typeface="Consolas"/>
                <a:sym typeface="Consolas"/>
              </a:rPr>
              <a:t>Set</a:t>
            </a:r>
            <a:r>
              <a:rPr lang="en-US" sz="1600">
                <a:solidFill>
                  <a:schemeClr val="dk1"/>
                </a:solidFill>
                <a:latin typeface="Consolas"/>
                <a:ea typeface="Consolas"/>
                <a:cs typeface="Consolas"/>
                <a:sym typeface="Consolas"/>
              </a:rPr>
              <a:t> known; </a:t>
            </a:r>
            <a:r>
              <a:rPr lang="en-US" sz="1600">
                <a:solidFill>
                  <a:schemeClr val="accent3"/>
                </a:solidFill>
                <a:latin typeface="Consolas"/>
                <a:ea typeface="Consolas"/>
                <a:cs typeface="Consolas"/>
                <a:sym typeface="Consolas"/>
              </a:rPr>
              <a:t>Map</a:t>
            </a:r>
            <a:r>
              <a:rPr lang="en-US" sz="1600">
                <a:solidFill>
                  <a:schemeClr val="dk1"/>
                </a:solidFill>
                <a:latin typeface="Consolas"/>
                <a:ea typeface="Consolas"/>
                <a:cs typeface="Consolas"/>
                <a:sym typeface="Consolas"/>
              </a:rPr>
              <a:t> edgeTo, distTo;</a:t>
            </a:r>
            <a:endParaRPr/>
          </a:p>
        </p:txBody>
      </p:sp>
      <p:sp>
        <p:nvSpPr>
          <p:cNvPr id="1037" name="Google Shape;1037;p53"/>
          <p:cNvSpPr txBox="1"/>
          <p:nvPr/>
        </p:nvSpPr>
        <p:spPr>
          <a:xfrm>
            <a:off x="3924150" y="3290975"/>
            <a:ext cx="7629300" cy="4311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initialize distTo with all nodes mapped to ∞, except start to 0</a:t>
            </a:r>
            <a:endParaRPr/>
          </a:p>
        </p:txBody>
      </p:sp>
      <p:sp>
        <p:nvSpPr>
          <p:cNvPr id="1038" name="Google Shape;1038;p53"/>
          <p:cNvSpPr txBox="1"/>
          <p:nvPr/>
        </p:nvSpPr>
        <p:spPr>
          <a:xfrm>
            <a:off x="3924150" y="3586475"/>
            <a:ext cx="7629300" cy="13176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sz="1600">
              <a:solidFill>
                <a:schemeClr val="dk1"/>
              </a:solidFill>
              <a:latin typeface="Consolas"/>
              <a:ea typeface="Consolas"/>
              <a:cs typeface="Consolas"/>
              <a:sym typeface="Consolas"/>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r>
              <a:rPr lang="en-US" sz="1600">
                <a:solidFill>
                  <a:schemeClr val="accent2"/>
                </a:solidFill>
                <a:latin typeface="Consolas"/>
                <a:ea typeface="Consolas"/>
                <a:cs typeface="Consolas"/>
                <a:sym typeface="Consolas"/>
              </a:rPr>
              <a:t>while</a:t>
            </a:r>
            <a:r>
              <a:rPr lang="en-US" sz="1600">
                <a:solidFill>
                  <a:schemeClr val="dk1"/>
                </a:solidFill>
                <a:latin typeface="Consolas"/>
                <a:ea typeface="Consolas"/>
                <a:cs typeface="Consolas"/>
                <a:sym typeface="Consolas"/>
              </a:rPr>
              <a:t> (there are unknown vertices):</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let u be the closest unknown vertex</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known.</a:t>
            </a:r>
            <a:r>
              <a:rPr lang="en-US" sz="1600" b="1">
                <a:solidFill>
                  <a:schemeClr val="dk1"/>
                </a:solidFill>
                <a:latin typeface="Consolas"/>
                <a:ea typeface="Consolas"/>
                <a:cs typeface="Consolas"/>
                <a:sym typeface="Consolas"/>
              </a:rPr>
              <a:t>add</a:t>
            </a:r>
            <a:r>
              <a:rPr lang="en-US" sz="1600">
                <a:solidFill>
                  <a:schemeClr val="dk1"/>
                </a:solidFill>
                <a:latin typeface="Consolas"/>
                <a:ea typeface="Consolas"/>
                <a:cs typeface="Consolas"/>
                <a:sym typeface="Consolas"/>
              </a:rPr>
              <a:t>(u);</a:t>
            </a:r>
            <a:endParaRPr/>
          </a:p>
        </p:txBody>
      </p:sp>
      <p:sp>
        <p:nvSpPr>
          <p:cNvPr id="1039" name="Google Shape;1039;p53"/>
          <p:cNvSpPr txBox="1"/>
          <p:nvPr/>
        </p:nvSpPr>
        <p:spPr>
          <a:xfrm>
            <a:off x="3871950" y="4472175"/>
            <a:ext cx="7733700" cy="12807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r>
              <a:rPr lang="en-US" sz="1600">
                <a:solidFill>
                  <a:schemeClr val="accent2"/>
                </a:solidFill>
                <a:latin typeface="Consolas"/>
                <a:ea typeface="Consolas"/>
                <a:cs typeface="Consolas"/>
                <a:sym typeface="Consolas"/>
              </a:rPr>
              <a:t>for</a:t>
            </a:r>
            <a:r>
              <a:rPr lang="en-US" sz="1600">
                <a:solidFill>
                  <a:schemeClr val="dk1"/>
                </a:solidFill>
                <a:latin typeface="Consolas"/>
                <a:ea typeface="Consolas"/>
                <a:cs typeface="Consolas"/>
                <a:sym typeface="Consolas"/>
              </a:rPr>
              <a:t> each edge (u,v) from u with weight w:</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oldDist = distTo.</a:t>
            </a:r>
            <a:r>
              <a:rPr lang="en-US" sz="1600" b="1">
                <a:solidFill>
                  <a:schemeClr val="dk1"/>
                </a:solidFill>
                <a:latin typeface="Consolas"/>
                <a:ea typeface="Consolas"/>
                <a:cs typeface="Consolas"/>
                <a:sym typeface="Consolas"/>
              </a:rPr>
              <a:t>get</a:t>
            </a:r>
            <a:r>
              <a:rPr lang="en-US" sz="1600">
                <a:solidFill>
                  <a:schemeClr val="dk1"/>
                </a:solidFill>
                <a:latin typeface="Consolas"/>
                <a:ea typeface="Consolas"/>
                <a:cs typeface="Consolas"/>
                <a:sym typeface="Consolas"/>
              </a:rPr>
              <a:t>(v)      </a:t>
            </a:r>
            <a:r>
              <a:rPr lang="en-US" sz="1600">
                <a:solidFill>
                  <a:srgbClr val="6EA0C0"/>
                </a:solidFill>
                <a:latin typeface="Consolas"/>
                <a:ea typeface="Consolas"/>
                <a:cs typeface="Consolas"/>
                <a:sym typeface="Consolas"/>
              </a:rPr>
              <a:t>// previous best path to v</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newDist = distTo.</a:t>
            </a:r>
            <a:r>
              <a:rPr lang="en-US" sz="1600" b="1">
                <a:solidFill>
                  <a:schemeClr val="dk1"/>
                </a:solidFill>
                <a:latin typeface="Consolas"/>
                <a:ea typeface="Consolas"/>
                <a:cs typeface="Consolas"/>
                <a:sym typeface="Consolas"/>
              </a:rPr>
              <a:t>get</a:t>
            </a:r>
            <a:r>
              <a:rPr lang="en-US" sz="1600">
                <a:solidFill>
                  <a:schemeClr val="dk1"/>
                </a:solidFill>
                <a:latin typeface="Consolas"/>
                <a:ea typeface="Consolas"/>
                <a:cs typeface="Consolas"/>
                <a:sym typeface="Consolas"/>
              </a:rPr>
              <a:t>(u) + w  </a:t>
            </a:r>
            <a:r>
              <a:rPr lang="en-US" sz="1600">
                <a:solidFill>
                  <a:srgbClr val="6EA0C0"/>
                </a:solidFill>
                <a:latin typeface="Consolas"/>
                <a:ea typeface="Consolas"/>
                <a:cs typeface="Consolas"/>
                <a:sym typeface="Consolas"/>
              </a:rPr>
              <a:t>// what if we went through u?</a:t>
            </a:r>
            <a:endParaRPr>
              <a:solidFill>
                <a:schemeClr val="dk1"/>
              </a:solidFill>
            </a:endParaRPr>
          </a:p>
        </p:txBody>
      </p:sp>
      <p:sp>
        <p:nvSpPr>
          <p:cNvPr id="1040" name="Google Shape;1040;p53"/>
          <p:cNvSpPr txBox="1"/>
          <p:nvPr/>
        </p:nvSpPr>
        <p:spPr>
          <a:xfrm>
            <a:off x="3831750" y="5655275"/>
            <a:ext cx="7814100" cy="10221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r>
              <a:rPr lang="en-US" sz="1600">
                <a:solidFill>
                  <a:schemeClr val="accent2"/>
                </a:solidFill>
                <a:latin typeface="Consolas"/>
                <a:ea typeface="Consolas"/>
                <a:cs typeface="Consolas"/>
                <a:sym typeface="Consolas"/>
              </a:rPr>
              <a:t>if</a:t>
            </a:r>
            <a:r>
              <a:rPr lang="en-US" sz="1600">
                <a:solidFill>
                  <a:schemeClr val="dk1"/>
                </a:solidFill>
                <a:latin typeface="Consolas"/>
                <a:ea typeface="Consolas"/>
                <a:cs typeface="Consolas"/>
                <a:sym typeface="Consolas"/>
              </a:rPr>
              <a:t> (newDist &lt; oldDist):</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distTo.</a:t>
            </a:r>
            <a:r>
              <a:rPr lang="en-US" sz="1600" b="1">
                <a:solidFill>
                  <a:schemeClr val="dk1"/>
                </a:solidFill>
                <a:latin typeface="Consolas"/>
                <a:ea typeface="Consolas"/>
                <a:cs typeface="Consolas"/>
                <a:sym typeface="Consolas"/>
              </a:rPr>
              <a:t>put</a:t>
            </a:r>
            <a:r>
              <a:rPr lang="en-US" sz="1600">
                <a:solidFill>
                  <a:schemeClr val="dk1"/>
                </a:solidFill>
                <a:latin typeface="Consolas"/>
                <a:ea typeface="Consolas"/>
                <a:cs typeface="Consolas"/>
                <a:sym typeface="Consolas"/>
              </a:rPr>
              <a:t>(v, newDist)</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edgeTo.</a:t>
            </a:r>
            <a:r>
              <a:rPr lang="en-US" sz="1600" b="1">
                <a:solidFill>
                  <a:schemeClr val="dk1"/>
                </a:solidFill>
                <a:latin typeface="Consolas"/>
                <a:ea typeface="Consolas"/>
                <a:cs typeface="Consolas"/>
                <a:sym typeface="Consolas"/>
              </a:rPr>
              <a:t>put</a:t>
            </a:r>
            <a:r>
              <a:rPr lang="en-US" sz="1600">
                <a:solidFill>
                  <a:schemeClr val="dk1"/>
                </a:solidFill>
                <a:latin typeface="Consolas"/>
                <a:ea typeface="Consolas"/>
                <a:cs typeface="Consolas"/>
                <a:sym typeface="Consolas"/>
              </a:rPr>
              <a:t>(v, u)</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6"/>
                                        </p:tgtEl>
                                        <p:attrNameLst>
                                          <p:attrName>style.visibility</p:attrName>
                                        </p:attrNameLst>
                                      </p:cBhvr>
                                      <p:to>
                                        <p:strVal val="visible"/>
                                      </p:to>
                                    </p:set>
                                    <p:animEffect transition="in" filter="fade">
                                      <p:cBhvr>
                                        <p:cTn id="7" dur="1"/>
                                        <p:tgtEl>
                                          <p:spTgt spid="1006"/>
                                        </p:tgtEl>
                                      </p:cBhvr>
                                    </p:animEffect>
                                  </p:childTnLst>
                                </p:cTn>
                              </p:par>
                              <p:par>
                                <p:cTn id="8" presetID="10" presetClass="entr" presetSubtype="0" fill="hold" nodeType="withEffect">
                                  <p:stCondLst>
                                    <p:cond delay="0"/>
                                  </p:stCondLst>
                                  <p:childTnLst>
                                    <p:set>
                                      <p:cBhvr>
                                        <p:cTn id="9" dur="1" fill="hold">
                                          <p:stCondLst>
                                            <p:cond delay="0"/>
                                          </p:stCondLst>
                                        </p:cTn>
                                        <p:tgtEl>
                                          <p:spTgt spid="1036"/>
                                        </p:tgtEl>
                                        <p:attrNameLst>
                                          <p:attrName>style.visibility</p:attrName>
                                        </p:attrNameLst>
                                      </p:cBhvr>
                                      <p:to>
                                        <p:strVal val="visible"/>
                                      </p:to>
                                    </p:set>
                                    <p:animEffect transition="in" filter="fade">
                                      <p:cBhvr>
                                        <p:cTn id="10" dur="1000"/>
                                        <p:tgtEl>
                                          <p:spTgt spid="103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7"/>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1037"/>
                                        </p:tgtEl>
                                        <p:attrNameLst>
                                          <p:attrName>style.visibility</p:attrName>
                                        </p:attrNameLst>
                                      </p:cBhvr>
                                      <p:to>
                                        <p:strVal val="visible"/>
                                      </p:to>
                                    </p:set>
                                    <p:animEffect transition="in" filter="fade">
                                      <p:cBhvr>
                                        <p:cTn id="17" dur="1000"/>
                                        <p:tgtEl>
                                          <p:spTgt spid="103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008"/>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1038"/>
                                        </p:tgtEl>
                                        <p:attrNameLst>
                                          <p:attrName>style.visibility</p:attrName>
                                        </p:attrNameLst>
                                      </p:cBhvr>
                                      <p:to>
                                        <p:strVal val="visible"/>
                                      </p:to>
                                    </p:set>
                                    <p:animEffect transition="in" filter="fade">
                                      <p:cBhvr>
                                        <p:cTn id="24" dur="1000"/>
                                        <p:tgtEl>
                                          <p:spTgt spid="1038"/>
                                        </p:tgtEl>
                                      </p:cBhvr>
                                    </p:animEffect>
                                  </p:childTnLst>
                                </p:cTn>
                              </p:par>
                              <p:par>
                                <p:cTn id="25" presetID="1" presetClass="entr" presetSubtype="0" fill="hold" nodeType="withEffect">
                                  <p:stCondLst>
                                    <p:cond delay="0"/>
                                  </p:stCondLst>
                                  <p:childTnLst>
                                    <p:set>
                                      <p:cBhvr>
                                        <p:cTn id="26" dur="1" fill="hold">
                                          <p:stCondLst>
                                            <p:cond delay="0"/>
                                          </p:stCondLst>
                                        </p:cTn>
                                        <p:tgtEl>
                                          <p:spTgt spid="1011"/>
                                        </p:tgtEl>
                                        <p:attrNameLst>
                                          <p:attrName>style.visibility</p:attrName>
                                        </p:attrNameLst>
                                      </p:cBhvr>
                                      <p:to>
                                        <p:strVal val="visible"/>
                                      </p:to>
                                    </p:se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1040"/>
                                        </p:tgtEl>
                                        <p:attrNameLst>
                                          <p:attrName>style.visibility</p:attrName>
                                        </p:attrNameLst>
                                      </p:cBhvr>
                                      <p:to>
                                        <p:strVal val="visible"/>
                                      </p:to>
                                    </p:set>
                                    <p:animEffect transition="in" filter="fade">
                                      <p:cBhvr>
                                        <p:cTn id="30" dur="1000"/>
                                        <p:tgtEl>
                                          <p:spTgt spid="1040"/>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09"/>
                                        </p:tgtEl>
                                        <p:attrNameLst>
                                          <p:attrName>style.visibility</p:attrName>
                                        </p:attrNameLst>
                                      </p:cBhvr>
                                      <p:to>
                                        <p:strVal val="visible"/>
                                      </p:to>
                                    </p:set>
                                  </p:childTnLst>
                                </p:cTn>
                              </p:par>
                              <p:par>
                                <p:cTn id="35" presetID="10" presetClass="entr" presetSubtype="0" fill="hold" nodeType="withEffect">
                                  <p:stCondLst>
                                    <p:cond delay="0"/>
                                  </p:stCondLst>
                                  <p:childTnLst>
                                    <p:set>
                                      <p:cBhvr>
                                        <p:cTn id="36" dur="1" fill="hold">
                                          <p:stCondLst>
                                            <p:cond delay="0"/>
                                          </p:stCondLst>
                                        </p:cTn>
                                        <p:tgtEl>
                                          <p:spTgt spid="1039"/>
                                        </p:tgtEl>
                                        <p:attrNameLst>
                                          <p:attrName>style.visibility</p:attrName>
                                        </p:attrNameLst>
                                      </p:cBhvr>
                                      <p:to>
                                        <p:strVal val="visible"/>
                                      </p:to>
                                    </p:set>
                                    <p:animEffect transition="in" filter="fade">
                                      <p:cBhvr>
                                        <p:cTn id="37" dur="1000"/>
                                        <p:tgtEl>
                                          <p:spTgt spid="1039"/>
                                        </p:tgtEl>
                                      </p:cBhvr>
                                    </p:animEffect>
                                  </p:childTnLst>
                                </p:cTn>
                              </p:par>
                              <p:par>
                                <p:cTn id="38" presetID="1" presetClass="entr" presetSubtype="0" fill="hold" nodeType="withEffect">
                                  <p:stCondLst>
                                    <p:cond delay="0"/>
                                  </p:stCondLst>
                                  <p:childTnLst>
                                    <p:set>
                                      <p:cBhvr>
                                        <p:cTn id="39" dur="1" fill="hold">
                                          <p:stCondLst>
                                            <p:cond delay="0"/>
                                          </p:stCondLst>
                                        </p:cTn>
                                        <p:tgtEl>
                                          <p:spTgt spid="1010">
                                            <p:txEl>
                                              <p:pRg st="0" end="0"/>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010">
                                            <p:txEl>
                                              <p:pRg st="1" end="1"/>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010">
                                            <p:txEl>
                                              <p:pRg st="2" end="2"/>
                                            </p:txEl>
                                          </p:spTgt>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010">
                                            <p:txEl>
                                              <p:pRg st="3" end="3"/>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0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54"/>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 Key Properties</a:t>
            </a:r>
            <a:endParaRPr/>
          </a:p>
        </p:txBody>
      </p:sp>
      <p:sp>
        <p:nvSpPr>
          <p:cNvPr id="1048" name="Google Shape;1048;p54"/>
          <p:cNvSpPr txBox="1">
            <a:spLocks noGrp="1"/>
          </p:cNvSpPr>
          <p:nvPr>
            <p:ph type="body" idx="1"/>
          </p:nvPr>
        </p:nvSpPr>
        <p:spPr>
          <a:xfrm>
            <a:off x="379875" y="1707073"/>
            <a:ext cx="3899100" cy="2157900"/>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sz="2100"/>
              <a:t>Once a vertex is marked known, its shortest path is known</a:t>
            </a:r>
            <a:endParaRPr sz="1900"/>
          </a:p>
          <a:p>
            <a:pPr marL="265176" lvl="1" indent="-159384" algn="l" rtl="0">
              <a:lnSpc>
                <a:spcPct val="90000"/>
              </a:lnSpc>
              <a:spcBef>
                <a:spcPts val="400"/>
              </a:spcBef>
              <a:spcAft>
                <a:spcPts val="0"/>
              </a:spcAft>
              <a:buSzPts val="1900"/>
              <a:buChar char="○"/>
            </a:pPr>
            <a:r>
              <a:rPr lang="en-US" sz="1900"/>
              <a:t>Can reconstruct path by following back-pointers (in edgeTo map)</a:t>
            </a:r>
            <a:endParaRPr sz="1900"/>
          </a:p>
        </p:txBody>
      </p:sp>
      <p:sp>
        <p:nvSpPr>
          <p:cNvPr id="1049" name="Google Shape;1049;p54"/>
          <p:cNvSpPr txBox="1"/>
          <p:nvPr/>
        </p:nvSpPr>
        <p:spPr>
          <a:xfrm>
            <a:off x="4279042" y="1703916"/>
            <a:ext cx="7629234" cy="4140725"/>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a:solidFill>
                  <a:schemeClr val="dk1"/>
                </a:solidFill>
                <a:latin typeface="Consolas"/>
                <a:ea typeface="Consolas"/>
                <a:cs typeface="Consolas"/>
                <a:sym typeface="Consolas"/>
              </a:rPr>
              <a:t>dijkstraShortestPath</a:t>
            </a:r>
            <a:r>
              <a:rPr lang="en-US" sz="1600" b="0">
                <a:solidFill>
                  <a:schemeClr val="dk1"/>
                </a:solidFill>
                <a:latin typeface="Consolas"/>
                <a:ea typeface="Consolas"/>
                <a:cs typeface="Consolas"/>
                <a:sym typeface="Consolas"/>
              </a:rPr>
              <a:t>(</a:t>
            </a:r>
            <a:r>
              <a:rPr lang="en-US" sz="1600" b="0">
                <a:solidFill>
                  <a:schemeClr val="accent3"/>
                </a:solidFill>
                <a:latin typeface="Consolas"/>
                <a:ea typeface="Consolas"/>
                <a:cs typeface="Consolas"/>
                <a:sym typeface="Consolas"/>
              </a:rPr>
              <a:t>G</a:t>
            </a:r>
            <a:r>
              <a:rPr lang="en-US" sz="1600" b="0">
                <a:solidFill>
                  <a:schemeClr val="dk1"/>
                </a:solidFill>
                <a:latin typeface="Consolas"/>
                <a:ea typeface="Consolas"/>
                <a:cs typeface="Consolas"/>
                <a:sym typeface="Consolas"/>
              </a:rPr>
              <a:t> graph, </a:t>
            </a:r>
            <a:r>
              <a:rPr lang="en-US" sz="1600" b="0">
                <a:solidFill>
                  <a:schemeClr val="accent3"/>
                </a:solidFill>
                <a:latin typeface="Consolas"/>
                <a:ea typeface="Consolas"/>
                <a:cs typeface="Consolas"/>
                <a:sym typeface="Consolas"/>
              </a:rPr>
              <a:t>V </a:t>
            </a:r>
            <a:r>
              <a:rPr lang="en-US" sz="1600" b="0">
                <a:solidFill>
                  <a:schemeClr val="dk1"/>
                </a:solidFill>
                <a:latin typeface="Consolas"/>
                <a:ea typeface="Consolas"/>
                <a:cs typeface="Consolas"/>
                <a:sym typeface="Consolas"/>
              </a:rPr>
              <a:t>start)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Set</a:t>
            </a:r>
            <a:r>
              <a:rPr lang="en-US" sz="1600" b="0">
                <a:solidFill>
                  <a:schemeClr val="dk1"/>
                </a:solidFill>
                <a:latin typeface="Consolas"/>
                <a:ea typeface="Consolas"/>
                <a:cs typeface="Consolas"/>
                <a:sym typeface="Consolas"/>
              </a:rPr>
              <a:t> known; </a:t>
            </a:r>
            <a:r>
              <a:rPr lang="en-US" sz="1600" b="0">
                <a:solidFill>
                  <a:schemeClr val="accent3"/>
                </a:solidFill>
                <a:latin typeface="Consolas"/>
                <a:ea typeface="Consolas"/>
                <a:cs typeface="Consolas"/>
                <a:sym typeface="Consolas"/>
              </a:rPr>
              <a:t>Map</a:t>
            </a:r>
            <a:r>
              <a:rPr lang="en-US" sz="1600" b="0">
                <a:solidFill>
                  <a:schemeClr val="dk1"/>
                </a:solidFill>
                <a:latin typeface="Consolas"/>
                <a:ea typeface="Consolas"/>
                <a:cs typeface="Consolas"/>
                <a:sym typeface="Consolas"/>
              </a:rPr>
              <a:t> edgeTo, distTo;</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initialize distTo with all nodes mapped to ∞, except start to 0</a:t>
            </a:r>
            <a:endParaRPr/>
          </a:p>
          <a:p>
            <a:pPr marL="0" marR="0" lvl="0" indent="0" algn="l" rtl="0">
              <a:lnSpc>
                <a:spcPct val="120000"/>
              </a:lnSpc>
              <a:spcBef>
                <a:spcPts val="0"/>
              </a:spcBef>
              <a:spcAft>
                <a:spcPts val="0"/>
              </a:spcAft>
              <a:buClr>
                <a:srgbClr val="4B2A85"/>
              </a:buClr>
              <a:buSzPts val="960"/>
              <a:buFont typeface="Noto Sans Symbols"/>
              <a:buNone/>
            </a:pPr>
            <a:endParaRPr sz="1600" b="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while</a:t>
            </a:r>
            <a:r>
              <a:rPr lang="en-US" sz="1600" b="0">
                <a:solidFill>
                  <a:schemeClr val="dk1"/>
                </a:solidFill>
                <a:latin typeface="Consolas"/>
                <a:ea typeface="Consolas"/>
                <a:cs typeface="Consolas"/>
                <a:sym typeface="Consolas"/>
              </a:rPr>
              <a:t> (there are unknown vertices):</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let u be the closest unknown vertex</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known.</a:t>
            </a:r>
            <a:r>
              <a:rPr lang="en-US" sz="1600" b="1">
                <a:solidFill>
                  <a:schemeClr val="dk1"/>
                </a:solidFill>
                <a:latin typeface="Consolas"/>
                <a:ea typeface="Consolas"/>
                <a:cs typeface="Consolas"/>
                <a:sym typeface="Consolas"/>
              </a:rPr>
              <a:t>add</a:t>
            </a:r>
            <a:r>
              <a:rPr lang="en-US" sz="1600" b="0">
                <a:solidFill>
                  <a:schemeClr val="dk1"/>
                </a:solidFill>
                <a:latin typeface="Consolas"/>
                <a:ea typeface="Consolas"/>
                <a:cs typeface="Consolas"/>
                <a:sym typeface="Consolas"/>
              </a:rPr>
              <a:t>(u)</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for</a:t>
            </a:r>
            <a:r>
              <a:rPr lang="en-US" sz="1600" b="0">
                <a:solidFill>
                  <a:schemeClr val="dk1"/>
                </a:solidFill>
                <a:latin typeface="Consolas"/>
                <a:ea typeface="Consolas"/>
                <a:cs typeface="Consolas"/>
                <a:sym typeface="Consolas"/>
              </a:rPr>
              <a:t> each edge (u,v) to unknown v with weight w:</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oldDist = distTo.</a:t>
            </a:r>
            <a:r>
              <a:rPr lang="en-US" sz="1600" b="1">
                <a:solidFill>
                  <a:schemeClr val="dk1"/>
                </a:solidFill>
                <a:latin typeface="Consolas"/>
                <a:ea typeface="Consolas"/>
                <a:cs typeface="Consolas"/>
                <a:sym typeface="Consolas"/>
              </a:rPr>
              <a:t>get</a:t>
            </a:r>
            <a:r>
              <a:rPr lang="en-US" sz="1600" b="0">
                <a:solidFill>
                  <a:schemeClr val="dk1"/>
                </a:solidFill>
                <a:latin typeface="Consolas"/>
                <a:ea typeface="Consolas"/>
                <a:cs typeface="Consolas"/>
                <a:sym typeface="Consolas"/>
              </a:rPr>
              <a:t>(v)      </a:t>
            </a:r>
            <a:r>
              <a:rPr lang="en-US" sz="1600" b="0">
                <a:solidFill>
                  <a:srgbClr val="6EA0C0"/>
                </a:solidFill>
                <a:latin typeface="Consolas"/>
                <a:ea typeface="Consolas"/>
                <a:cs typeface="Consolas"/>
                <a:sym typeface="Consolas"/>
              </a:rPr>
              <a:t>// previous best path to v</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newDist = distTo.</a:t>
            </a:r>
            <a:r>
              <a:rPr lang="en-US" sz="1600" b="1">
                <a:solidFill>
                  <a:schemeClr val="dk1"/>
                </a:solidFill>
                <a:latin typeface="Consolas"/>
                <a:ea typeface="Consolas"/>
                <a:cs typeface="Consolas"/>
                <a:sym typeface="Consolas"/>
              </a:rPr>
              <a:t>get</a:t>
            </a:r>
            <a:r>
              <a:rPr lang="en-US" sz="1600" b="0">
                <a:solidFill>
                  <a:schemeClr val="dk1"/>
                </a:solidFill>
                <a:latin typeface="Consolas"/>
                <a:ea typeface="Consolas"/>
                <a:cs typeface="Consolas"/>
                <a:sym typeface="Consolas"/>
              </a:rPr>
              <a:t>(u) + w  </a:t>
            </a:r>
            <a:r>
              <a:rPr lang="en-US" sz="1600" b="0">
                <a:solidFill>
                  <a:srgbClr val="6EA0C0"/>
                </a:solidFill>
                <a:latin typeface="Consolas"/>
                <a:ea typeface="Consolas"/>
                <a:cs typeface="Consolas"/>
                <a:sym typeface="Consolas"/>
              </a:rPr>
              <a:t>// what if we went through u?</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if</a:t>
            </a:r>
            <a:r>
              <a:rPr lang="en-US" sz="1600" b="0">
                <a:solidFill>
                  <a:schemeClr val="dk1"/>
                </a:solidFill>
                <a:latin typeface="Consolas"/>
                <a:ea typeface="Consolas"/>
                <a:cs typeface="Consolas"/>
                <a:sym typeface="Consolas"/>
              </a:rPr>
              <a:t> (newDist &lt; oldDist):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distTo.</a:t>
            </a:r>
            <a:r>
              <a:rPr lang="en-US" sz="1600" b="1">
                <a:solidFill>
                  <a:schemeClr val="dk1"/>
                </a:solidFill>
                <a:latin typeface="Consolas"/>
                <a:ea typeface="Consolas"/>
                <a:cs typeface="Consolas"/>
                <a:sym typeface="Consolas"/>
              </a:rPr>
              <a:t>put</a:t>
            </a:r>
            <a:r>
              <a:rPr lang="en-US" sz="1600" b="0">
                <a:solidFill>
                  <a:schemeClr val="dk1"/>
                </a:solidFill>
                <a:latin typeface="Consolas"/>
                <a:ea typeface="Consolas"/>
                <a:cs typeface="Consolas"/>
                <a:sym typeface="Consolas"/>
              </a:rPr>
              <a:t>(v, newDist)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edgeTo.</a:t>
            </a:r>
            <a:r>
              <a:rPr lang="en-US" sz="1600" b="1">
                <a:solidFill>
                  <a:schemeClr val="dk1"/>
                </a:solidFill>
                <a:latin typeface="Consolas"/>
                <a:ea typeface="Consolas"/>
                <a:cs typeface="Consolas"/>
                <a:sym typeface="Consolas"/>
              </a:rPr>
              <a:t>put</a:t>
            </a:r>
            <a:r>
              <a:rPr lang="en-US" sz="1600" b="0">
                <a:solidFill>
                  <a:schemeClr val="dk1"/>
                </a:solidFill>
                <a:latin typeface="Consolas"/>
                <a:ea typeface="Consolas"/>
                <a:cs typeface="Consolas"/>
                <a:sym typeface="Consolas"/>
              </a:rPr>
              <a:t>(v, u)</a:t>
            </a:r>
            <a:br>
              <a:rPr lang="en-US" sz="1600" b="0">
                <a:solidFill>
                  <a:schemeClr val="dk1"/>
                </a:solidFill>
                <a:latin typeface="Consolas"/>
                <a:ea typeface="Consolas"/>
                <a:cs typeface="Consolas"/>
                <a:sym typeface="Consolas"/>
              </a:rPr>
            </a:br>
            <a:endParaRPr sz="1600" b="0">
              <a:solidFill>
                <a:schemeClr val="dk1"/>
              </a:solidFill>
              <a:latin typeface="Consolas"/>
              <a:ea typeface="Consolas"/>
              <a:cs typeface="Consolas"/>
              <a:sym typeface="Consolas"/>
            </a:endParaRPr>
          </a:p>
        </p:txBody>
      </p:sp>
      <p:sp>
        <p:nvSpPr>
          <p:cNvPr id="1050" name="Google Shape;1050;p54"/>
          <p:cNvSpPr txBox="1"/>
          <p:nvPr/>
        </p:nvSpPr>
        <p:spPr>
          <a:xfrm>
            <a:off x="0" y="3161625"/>
            <a:ext cx="4279200" cy="1815300"/>
          </a:xfrm>
          <a:prstGeom prst="rect">
            <a:avLst/>
          </a:prstGeom>
          <a:noFill/>
          <a:ln>
            <a:noFill/>
          </a:ln>
        </p:spPr>
        <p:txBody>
          <a:bodyPr spcFirstLastPara="1" wrap="square" lIns="91425" tIns="91425" rIns="91425" bIns="91425" anchor="t" anchorCtr="0">
            <a:spAutoFit/>
          </a:bodyPr>
          <a:lstStyle/>
          <a:p>
            <a:pPr marL="91440" lvl="0" indent="-120650" algn="l" rtl="0">
              <a:lnSpc>
                <a:spcPct val="90000"/>
              </a:lnSpc>
              <a:spcBef>
                <a:spcPts val="1400"/>
              </a:spcBef>
              <a:spcAft>
                <a:spcPts val="0"/>
              </a:spcAft>
              <a:buClr>
                <a:schemeClr val="accent1"/>
              </a:buClr>
              <a:buSzPts val="1900"/>
              <a:buFont typeface="Quattrocento Sans"/>
              <a:buChar char=" "/>
            </a:pPr>
            <a:r>
              <a:rPr lang="en-US" sz="1900">
                <a:solidFill>
                  <a:schemeClr val="dk1"/>
                </a:solidFill>
                <a:latin typeface="Quattrocento Sans"/>
                <a:ea typeface="Quattrocento Sans"/>
                <a:cs typeface="Quattrocento Sans"/>
                <a:sym typeface="Quattrocento Sans"/>
              </a:rPr>
              <a:t>While a vertex is not known, another shorter path might be found</a:t>
            </a:r>
            <a:endParaRPr sz="1900">
              <a:solidFill>
                <a:schemeClr val="dk1"/>
              </a:solidFill>
              <a:latin typeface="Quattrocento Sans"/>
              <a:ea typeface="Quattrocento Sans"/>
              <a:cs typeface="Quattrocento Sans"/>
              <a:sym typeface="Quattrocento Sans"/>
            </a:endParaRPr>
          </a:p>
          <a:p>
            <a:pPr marL="265176" lvl="1" indent="-159384" algn="l" rtl="0">
              <a:lnSpc>
                <a:spcPct val="90000"/>
              </a:lnSpc>
              <a:spcBef>
                <a:spcPts val="400"/>
              </a:spcBef>
              <a:spcAft>
                <a:spcPts val="0"/>
              </a:spcAft>
              <a:buClr>
                <a:srgbClr val="B6A479"/>
              </a:buClr>
              <a:buSzPts val="1900"/>
              <a:buFont typeface="Quattrocento Sans"/>
              <a:buChar char="-"/>
            </a:pPr>
            <a:r>
              <a:rPr lang="en-US" sz="1900">
                <a:solidFill>
                  <a:schemeClr val="dk1"/>
                </a:solidFill>
                <a:latin typeface="Quattrocento Sans"/>
                <a:ea typeface="Quattrocento Sans"/>
                <a:cs typeface="Quattrocento Sans"/>
                <a:sym typeface="Quattrocento Sans"/>
              </a:rPr>
              <a:t>We call this update </a:t>
            </a:r>
            <a:r>
              <a:rPr lang="en-US" sz="1900" b="1">
                <a:solidFill>
                  <a:schemeClr val="accent3"/>
                </a:solidFill>
                <a:latin typeface="Quattrocento Sans"/>
                <a:ea typeface="Quattrocento Sans"/>
                <a:cs typeface="Quattrocento Sans"/>
                <a:sym typeface="Quattrocento Sans"/>
              </a:rPr>
              <a:t>relaxing</a:t>
            </a:r>
            <a:r>
              <a:rPr lang="en-US" sz="1900">
                <a:solidFill>
                  <a:schemeClr val="dk1"/>
                </a:solidFill>
                <a:latin typeface="Quattrocento Sans"/>
                <a:ea typeface="Quattrocento Sans"/>
                <a:cs typeface="Quattrocento Sans"/>
                <a:sym typeface="Quattrocento Sans"/>
              </a:rPr>
              <a:t> the distance because it only ever shortens the current best path</a:t>
            </a:r>
            <a:br>
              <a:rPr lang="en-US" sz="1900">
                <a:solidFill>
                  <a:schemeClr val="dk1"/>
                </a:solidFill>
                <a:latin typeface="Quattrocento Sans"/>
                <a:ea typeface="Quattrocento Sans"/>
                <a:cs typeface="Quattrocento Sans"/>
                <a:sym typeface="Quattrocento Sans"/>
              </a:rPr>
            </a:br>
            <a:endParaRPr sz="1900">
              <a:latin typeface="Quattrocento Sans"/>
              <a:ea typeface="Quattrocento Sans"/>
              <a:cs typeface="Quattrocento Sans"/>
              <a:sym typeface="Quattrocento Sans"/>
            </a:endParaRPr>
          </a:p>
        </p:txBody>
      </p:sp>
      <p:sp>
        <p:nvSpPr>
          <p:cNvPr id="1051" name="Google Shape;1051;p54"/>
          <p:cNvSpPr txBox="1"/>
          <p:nvPr/>
        </p:nvSpPr>
        <p:spPr>
          <a:xfrm>
            <a:off x="120750" y="4716375"/>
            <a:ext cx="4037700" cy="1815300"/>
          </a:xfrm>
          <a:prstGeom prst="rect">
            <a:avLst/>
          </a:prstGeom>
          <a:noFill/>
          <a:ln>
            <a:noFill/>
          </a:ln>
        </p:spPr>
        <p:txBody>
          <a:bodyPr spcFirstLastPara="1" wrap="square" lIns="91425" tIns="91425" rIns="91425" bIns="91425" anchor="t" anchorCtr="0">
            <a:spAutoFit/>
          </a:bodyPr>
          <a:lstStyle/>
          <a:p>
            <a:pPr marL="91440" lvl="0" indent="-120650" algn="l" rtl="0">
              <a:lnSpc>
                <a:spcPct val="90000"/>
              </a:lnSpc>
              <a:spcBef>
                <a:spcPts val="1600"/>
              </a:spcBef>
              <a:spcAft>
                <a:spcPts val="0"/>
              </a:spcAft>
              <a:buClr>
                <a:schemeClr val="accent1"/>
              </a:buClr>
              <a:buSzPts val="1900"/>
              <a:buFont typeface="Quattrocento Sans"/>
              <a:buChar char=" "/>
            </a:pPr>
            <a:r>
              <a:rPr lang="en-US" sz="1900">
                <a:solidFill>
                  <a:schemeClr val="dk1"/>
                </a:solidFill>
                <a:latin typeface="Quattrocento Sans"/>
                <a:ea typeface="Quattrocento Sans"/>
                <a:cs typeface="Quattrocento Sans"/>
                <a:sym typeface="Quattrocento Sans"/>
              </a:rPr>
              <a:t>Going through closest vertices first lets us confidently say no shorter path will be found once known</a:t>
            </a:r>
            <a:endParaRPr sz="1900">
              <a:solidFill>
                <a:schemeClr val="dk1"/>
              </a:solidFill>
              <a:latin typeface="Quattrocento Sans"/>
              <a:ea typeface="Quattrocento Sans"/>
              <a:cs typeface="Quattrocento Sans"/>
              <a:sym typeface="Quattrocento Sans"/>
            </a:endParaRPr>
          </a:p>
          <a:p>
            <a:pPr marL="265176" lvl="1" indent="-159384" algn="l" rtl="0">
              <a:lnSpc>
                <a:spcPct val="90000"/>
              </a:lnSpc>
              <a:spcBef>
                <a:spcPts val="400"/>
              </a:spcBef>
              <a:spcAft>
                <a:spcPts val="0"/>
              </a:spcAft>
              <a:buClr>
                <a:srgbClr val="B6A479"/>
              </a:buClr>
              <a:buSzPts val="1900"/>
              <a:buFont typeface="Quattrocento Sans"/>
              <a:buChar char="-"/>
            </a:pPr>
            <a:r>
              <a:rPr lang="en-US" sz="1900">
                <a:solidFill>
                  <a:schemeClr val="dk1"/>
                </a:solidFill>
                <a:latin typeface="Quattrocento Sans"/>
                <a:ea typeface="Quattrocento Sans"/>
                <a:cs typeface="Quattrocento Sans"/>
                <a:sym typeface="Quattrocento Sans"/>
              </a:rPr>
              <a:t>Because not possible to find a shorter path that uses a farther vertex we’ll consider later</a:t>
            </a:r>
            <a:endParaRPr sz="1900">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0"/>
                                        </p:tgtEl>
                                        <p:attrNameLst>
                                          <p:attrName>style.visibility</p:attrName>
                                        </p:attrNameLst>
                                      </p:cBhvr>
                                      <p:to>
                                        <p:strVal val="visible"/>
                                      </p:to>
                                    </p:set>
                                    <p:animEffect transition="in" filter="fade">
                                      <p:cBhvr>
                                        <p:cTn id="7" dur="1000"/>
                                        <p:tgtEl>
                                          <p:spTgt spid="1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51"/>
                                        </p:tgtEl>
                                        <p:attrNameLst>
                                          <p:attrName>style.visibility</p:attrName>
                                        </p:attrNameLst>
                                      </p:cBhvr>
                                      <p:to>
                                        <p:strVal val="visible"/>
                                      </p:to>
                                    </p:set>
                                    <p:animEffect transition="in" filter="fade">
                                      <p:cBhvr>
                                        <p:cTn id="12" dur="1000"/>
                                        <p:tgtEl>
                                          <p:spTgt spid="1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4"/>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Graph Terminology</a:t>
            </a:r>
            <a:endParaRPr dirty="0"/>
          </a:p>
        </p:txBody>
      </p:sp>
      <p:sp>
        <p:nvSpPr>
          <p:cNvPr id="249" name="Google Shape;249;p24"/>
          <p:cNvSpPr txBox="1">
            <a:spLocks noGrp="1"/>
          </p:cNvSpPr>
          <p:nvPr>
            <p:ph type="body" idx="1"/>
          </p:nvPr>
        </p:nvSpPr>
        <p:spPr>
          <a:xfrm>
            <a:off x="575250" y="1463850"/>
            <a:ext cx="7146300" cy="4770600"/>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0"/>
              </a:spcBef>
              <a:spcAft>
                <a:spcPts val="0"/>
              </a:spcAft>
              <a:buNone/>
            </a:pPr>
            <a:r>
              <a:rPr lang="en-US" sz="2500" u="sng"/>
              <a:t>Graph Direction</a:t>
            </a:r>
            <a:endParaRPr sz="2500"/>
          </a:p>
          <a:p>
            <a:pPr marL="457200" lvl="0" indent="-342900" algn="l" rtl="0">
              <a:lnSpc>
                <a:spcPct val="90000"/>
              </a:lnSpc>
              <a:spcBef>
                <a:spcPts val="400"/>
              </a:spcBef>
              <a:spcAft>
                <a:spcPts val="0"/>
              </a:spcAft>
              <a:buClr>
                <a:srgbClr val="4C3283"/>
              </a:buClr>
              <a:buSzPts val="1800"/>
              <a:buChar char="●"/>
            </a:pPr>
            <a:r>
              <a:rPr lang="en-US" sz="1800" b="1">
                <a:solidFill>
                  <a:srgbClr val="4C3282"/>
                </a:solidFill>
              </a:rPr>
              <a:t>Undirected graph</a:t>
            </a:r>
            <a:r>
              <a:rPr lang="en-US" sz="1800"/>
              <a:t> – edges have no direction and are two-way</a:t>
            </a:r>
            <a:endParaRPr sz="1800"/>
          </a:p>
          <a:p>
            <a:pPr marL="914400" lvl="1" indent="-342900" algn="l" rtl="0">
              <a:lnSpc>
                <a:spcPct val="100000"/>
              </a:lnSpc>
              <a:spcBef>
                <a:spcPts val="0"/>
              </a:spcBef>
              <a:spcAft>
                <a:spcPts val="0"/>
              </a:spcAft>
              <a:buClr>
                <a:srgbClr val="B6A479"/>
              </a:buClr>
              <a:buSzPts val="1800"/>
              <a:buFont typeface="Calibri"/>
              <a:buChar char="○"/>
            </a:pPr>
            <a:r>
              <a:rPr lang="en-US" sz="1800">
                <a:solidFill>
                  <a:srgbClr val="4C3282"/>
                </a:solidFill>
                <a:latin typeface="Calibri"/>
                <a:ea typeface="Calibri"/>
                <a:cs typeface="Calibri"/>
                <a:sym typeface="Calibri"/>
              </a:rPr>
              <a:t>V = { Karen, Jim, Pam }</a:t>
            </a:r>
            <a:endParaRPr sz="1800">
              <a:solidFill>
                <a:srgbClr val="4C3282"/>
              </a:solidFill>
              <a:latin typeface="Calibri"/>
              <a:ea typeface="Calibri"/>
              <a:cs typeface="Calibri"/>
              <a:sym typeface="Calibri"/>
            </a:endParaRPr>
          </a:p>
          <a:p>
            <a:pPr marL="914400" lvl="1" indent="-342900" algn="l" rtl="0">
              <a:lnSpc>
                <a:spcPct val="100000"/>
              </a:lnSpc>
              <a:spcBef>
                <a:spcPts val="0"/>
              </a:spcBef>
              <a:spcAft>
                <a:spcPts val="0"/>
              </a:spcAft>
              <a:buClr>
                <a:srgbClr val="B6A479"/>
              </a:buClr>
              <a:buSzPts val="1800"/>
              <a:buFont typeface="Calibri"/>
              <a:buChar char="○"/>
            </a:pPr>
            <a:r>
              <a:rPr lang="en-US" sz="1800">
                <a:solidFill>
                  <a:srgbClr val="B6A479"/>
                </a:solidFill>
                <a:latin typeface="Calibri"/>
                <a:ea typeface="Calibri"/>
                <a:cs typeface="Calibri"/>
                <a:sym typeface="Calibri"/>
              </a:rPr>
              <a:t>E = { (Jim, Pam), (Jim, Karen) } </a:t>
            </a:r>
            <a:r>
              <a:rPr lang="en-US" sz="1800" i="1">
                <a:solidFill>
                  <a:srgbClr val="B6A479"/>
                </a:solidFill>
                <a:latin typeface="Calibri"/>
                <a:ea typeface="Calibri"/>
                <a:cs typeface="Calibri"/>
                <a:sym typeface="Calibri"/>
              </a:rPr>
              <a:t>inferred (Karen, Jim) and (Pam, Jim)</a:t>
            </a:r>
            <a:endParaRPr sz="1800" i="1">
              <a:solidFill>
                <a:srgbClr val="B6A479"/>
              </a:solidFill>
              <a:latin typeface="Calibri"/>
              <a:ea typeface="Calibri"/>
              <a:cs typeface="Calibri"/>
              <a:sym typeface="Calibri"/>
            </a:endParaRPr>
          </a:p>
          <a:p>
            <a:pPr marL="457200" lvl="0" indent="-342900" algn="l" rtl="0">
              <a:spcBef>
                <a:spcPts val="600"/>
              </a:spcBef>
              <a:spcAft>
                <a:spcPts val="0"/>
              </a:spcAft>
              <a:buClr>
                <a:srgbClr val="4C3283"/>
              </a:buClr>
              <a:buSzPts val="1800"/>
              <a:buFont typeface="Quattrocento Sans"/>
              <a:buChar char="●"/>
            </a:pPr>
            <a:r>
              <a:rPr lang="en-US" sz="1800" b="1">
                <a:solidFill>
                  <a:srgbClr val="4C3282"/>
                </a:solidFill>
              </a:rPr>
              <a:t>Directed graphs </a:t>
            </a:r>
            <a:r>
              <a:rPr lang="en-US" sz="1800"/>
              <a:t>– edges have direction and are thus one-way</a:t>
            </a:r>
            <a:endParaRPr sz="1400">
              <a:latin typeface="Arial"/>
              <a:ea typeface="Arial"/>
              <a:cs typeface="Arial"/>
              <a:sym typeface="Arial"/>
            </a:endParaRPr>
          </a:p>
          <a:p>
            <a:pPr marL="914400" lvl="1" indent="-342900" algn="l" rtl="0">
              <a:lnSpc>
                <a:spcPct val="100000"/>
              </a:lnSpc>
              <a:spcBef>
                <a:spcPts val="0"/>
              </a:spcBef>
              <a:spcAft>
                <a:spcPts val="0"/>
              </a:spcAft>
              <a:buClr>
                <a:srgbClr val="B6A479"/>
              </a:buClr>
              <a:buSzPts val="1800"/>
              <a:buFont typeface="Calibri"/>
              <a:buChar char="○"/>
            </a:pPr>
            <a:r>
              <a:rPr lang="en-US" sz="1800">
                <a:solidFill>
                  <a:srgbClr val="4C3282"/>
                </a:solidFill>
                <a:latin typeface="Calibri"/>
                <a:ea typeface="Calibri"/>
                <a:cs typeface="Calibri"/>
                <a:sym typeface="Calibri"/>
              </a:rPr>
              <a:t>V = { Gunther, Rachel, Ross }</a:t>
            </a:r>
            <a:endParaRPr sz="1400">
              <a:latin typeface="Arial"/>
              <a:ea typeface="Arial"/>
              <a:cs typeface="Arial"/>
              <a:sym typeface="Arial"/>
            </a:endParaRPr>
          </a:p>
          <a:p>
            <a:pPr marL="914400" lvl="1" indent="-342900" algn="l" rtl="0">
              <a:lnSpc>
                <a:spcPct val="100000"/>
              </a:lnSpc>
              <a:spcBef>
                <a:spcPts val="0"/>
              </a:spcBef>
              <a:spcAft>
                <a:spcPts val="0"/>
              </a:spcAft>
              <a:buClr>
                <a:srgbClr val="B6A479"/>
              </a:buClr>
              <a:buSzPts val="1800"/>
              <a:buFont typeface="Calibri"/>
              <a:buChar char="○"/>
            </a:pPr>
            <a:r>
              <a:rPr lang="en-US" sz="1800">
                <a:solidFill>
                  <a:srgbClr val="B6A479"/>
                </a:solidFill>
                <a:latin typeface="Calibri"/>
                <a:ea typeface="Calibri"/>
                <a:cs typeface="Calibri"/>
                <a:sym typeface="Calibri"/>
              </a:rPr>
              <a:t>E = { (Gunther, Rachel), (Rachel, Ross), (Ross, Rachel) }</a:t>
            </a:r>
            <a:endParaRPr sz="1700">
              <a:solidFill>
                <a:srgbClr val="B6A479"/>
              </a:solidFill>
              <a:latin typeface="Calibri"/>
              <a:ea typeface="Calibri"/>
              <a:cs typeface="Calibri"/>
              <a:sym typeface="Calibri"/>
            </a:endParaRPr>
          </a:p>
          <a:p>
            <a:pPr marL="0" lvl="0" indent="0" algn="l" rtl="0">
              <a:spcBef>
                <a:spcPts val="1400"/>
              </a:spcBef>
              <a:spcAft>
                <a:spcPts val="0"/>
              </a:spcAft>
              <a:buNone/>
            </a:pPr>
            <a:r>
              <a:rPr lang="en-US" sz="2500" u="sng"/>
              <a:t>Degree of a Vertex</a:t>
            </a:r>
            <a:endParaRPr sz="2500"/>
          </a:p>
          <a:p>
            <a:pPr marL="457200" lvl="0" indent="-342900" algn="l" rtl="0">
              <a:spcBef>
                <a:spcPts val="400"/>
              </a:spcBef>
              <a:spcAft>
                <a:spcPts val="0"/>
              </a:spcAft>
              <a:buSzPts val="1800"/>
              <a:buChar char="●"/>
            </a:pPr>
            <a:r>
              <a:rPr lang="en-US" sz="1800" b="1">
                <a:solidFill>
                  <a:srgbClr val="4C3282"/>
                </a:solidFill>
              </a:rPr>
              <a:t>Degree</a:t>
            </a:r>
            <a:r>
              <a:rPr lang="en-US" sz="1800"/>
              <a:t> – the number of edges connected to that vertex</a:t>
            </a:r>
            <a:endParaRPr sz="1800"/>
          </a:p>
          <a:p>
            <a:pPr marL="914400" lvl="1" indent="-342900" algn="l" rtl="0">
              <a:spcBef>
                <a:spcPts val="0"/>
              </a:spcBef>
              <a:spcAft>
                <a:spcPts val="0"/>
              </a:spcAft>
              <a:buSzPts val="1800"/>
              <a:buChar char="○"/>
            </a:pPr>
            <a:r>
              <a:rPr lang="en-US" sz="1800">
                <a:solidFill>
                  <a:srgbClr val="4C3282"/>
                </a:solidFill>
              </a:rPr>
              <a:t>Karen : </a:t>
            </a:r>
            <a:r>
              <a:rPr lang="en-US" sz="1800">
                <a:solidFill>
                  <a:srgbClr val="B6A479"/>
                </a:solidFill>
              </a:rPr>
              <a:t>1</a:t>
            </a:r>
            <a:r>
              <a:rPr lang="en-US" sz="1800">
                <a:solidFill>
                  <a:srgbClr val="4C3282"/>
                </a:solidFill>
              </a:rPr>
              <a:t>, Jim : </a:t>
            </a:r>
            <a:r>
              <a:rPr lang="en-US" sz="1800">
                <a:solidFill>
                  <a:srgbClr val="B6A479"/>
                </a:solidFill>
              </a:rPr>
              <a:t>1</a:t>
            </a:r>
            <a:r>
              <a:rPr lang="en-US" sz="1800">
                <a:solidFill>
                  <a:srgbClr val="4C3282"/>
                </a:solidFill>
              </a:rPr>
              <a:t>, Pam : </a:t>
            </a:r>
            <a:r>
              <a:rPr lang="en-US" sz="1800">
                <a:solidFill>
                  <a:srgbClr val="B6A479"/>
                </a:solidFill>
              </a:rPr>
              <a:t>1</a:t>
            </a:r>
            <a:endParaRPr sz="1800"/>
          </a:p>
          <a:p>
            <a:pPr marL="457200" lvl="0" indent="-342900" algn="l" rtl="0">
              <a:spcBef>
                <a:spcPts val="0"/>
              </a:spcBef>
              <a:spcAft>
                <a:spcPts val="0"/>
              </a:spcAft>
              <a:buSzPts val="1800"/>
              <a:buChar char="●"/>
            </a:pPr>
            <a:r>
              <a:rPr lang="en-US" sz="1800" b="1">
                <a:solidFill>
                  <a:srgbClr val="4C3282"/>
                </a:solidFill>
              </a:rPr>
              <a:t>In-degree</a:t>
            </a:r>
            <a:r>
              <a:rPr lang="en-US" sz="1800"/>
              <a:t> – the number of directed edges that point to a vertex</a:t>
            </a:r>
            <a:endParaRPr sz="1800"/>
          </a:p>
          <a:p>
            <a:pPr marL="914400" lvl="1" indent="-342900" algn="l" rtl="0">
              <a:spcBef>
                <a:spcPts val="0"/>
              </a:spcBef>
              <a:spcAft>
                <a:spcPts val="0"/>
              </a:spcAft>
              <a:buSzPts val="1800"/>
              <a:buChar char="○"/>
            </a:pPr>
            <a:r>
              <a:rPr lang="en-US" sz="1800">
                <a:solidFill>
                  <a:srgbClr val="4C3282"/>
                </a:solidFill>
              </a:rPr>
              <a:t>Gunther : </a:t>
            </a:r>
            <a:r>
              <a:rPr lang="en-US" sz="1800">
                <a:solidFill>
                  <a:srgbClr val="B6A479"/>
                </a:solidFill>
              </a:rPr>
              <a:t>0</a:t>
            </a:r>
            <a:r>
              <a:rPr lang="en-US" sz="1800">
                <a:solidFill>
                  <a:srgbClr val="4C3282"/>
                </a:solidFill>
              </a:rPr>
              <a:t>, Rachel : </a:t>
            </a:r>
            <a:r>
              <a:rPr lang="en-US" sz="1800">
                <a:solidFill>
                  <a:srgbClr val="B6A479"/>
                </a:solidFill>
              </a:rPr>
              <a:t>2</a:t>
            </a:r>
            <a:r>
              <a:rPr lang="en-US" sz="1800">
                <a:solidFill>
                  <a:srgbClr val="4C3282"/>
                </a:solidFill>
              </a:rPr>
              <a:t>, Ross : </a:t>
            </a:r>
            <a:r>
              <a:rPr lang="en-US" sz="1800">
                <a:solidFill>
                  <a:srgbClr val="B6A479"/>
                </a:solidFill>
              </a:rPr>
              <a:t>1</a:t>
            </a:r>
            <a:endParaRPr sz="1800"/>
          </a:p>
          <a:p>
            <a:pPr marL="457200" lvl="0" indent="-342900" algn="l" rtl="0">
              <a:spcBef>
                <a:spcPts val="0"/>
              </a:spcBef>
              <a:spcAft>
                <a:spcPts val="0"/>
              </a:spcAft>
              <a:buSzPts val="1800"/>
              <a:buChar char="●"/>
            </a:pPr>
            <a:r>
              <a:rPr lang="en-US" sz="1800" b="1">
                <a:solidFill>
                  <a:srgbClr val="4C3282"/>
                </a:solidFill>
              </a:rPr>
              <a:t>Out-degree</a:t>
            </a:r>
            <a:r>
              <a:rPr lang="en-US" sz="1800"/>
              <a:t> – the number of directed edges that start at a vertex</a:t>
            </a:r>
            <a:endParaRPr sz="1800"/>
          </a:p>
          <a:p>
            <a:pPr marL="914400" lvl="1" indent="-342900" algn="l" rtl="0">
              <a:spcBef>
                <a:spcPts val="0"/>
              </a:spcBef>
              <a:spcAft>
                <a:spcPts val="0"/>
              </a:spcAft>
              <a:buSzPts val="1800"/>
              <a:buChar char="○"/>
            </a:pPr>
            <a:r>
              <a:rPr lang="en-US" sz="1800">
                <a:solidFill>
                  <a:srgbClr val="4C3282"/>
                </a:solidFill>
              </a:rPr>
              <a:t>Gunther : </a:t>
            </a:r>
            <a:r>
              <a:rPr lang="en-US" sz="1800">
                <a:solidFill>
                  <a:srgbClr val="B6A479"/>
                </a:solidFill>
              </a:rPr>
              <a:t>1</a:t>
            </a:r>
            <a:r>
              <a:rPr lang="en-US" sz="1800">
                <a:solidFill>
                  <a:srgbClr val="4C3282"/>
                </a:solidFill>
              </a:rPr>
              <a:t>, Rachel : </a:t>
            </a:r>
            <a:r>
              <a:rPr lang="en-US" sz="1800">
                <a:solidFill>
                  <a:srgbClr val="B6A479"/>
                </a:solidFill>
              </a:rPr>
              <a:t>1</a:t>
            </a:r>
            <a:r>
              <a:rPr lang="en-US" sz="1800">
                <a:solidFill>
                  <a:srgbClr val="4C3282"/>
                </a:solidFill>
              </a:rPr>
              <a:t>, Ross : </a:t>
            </a:r>
            <a:r>
              <a:rPr lang="en-US" sz="1800">
                <a:solidFill>
                  <a:srgbClr val="B6A479"/>
                </a:solidFill>
              </a:rPr>
              <a:t>1</a:t>
            </a:r>
            <a:endParaRPr sz="1700">
              <a:solidFill>
                <a:srgbClr val="B6A479"/>
              </a:solidFill>
              <a:latin typeface="Calibri"/>
              <a:ea typeface="Calibri"/>
              <a:cs typeface="Calibri"/>
              <a:sym typeface="Calibri"/>
            </a:endParaRPr>
          </a:p>
          <a:p>
            <a:pPr marL="0" lvl="0" indent="0" algn="l" rtl="0">
              <a:lnSpc>
                <a:spcPct val="100000"/>
              </a:lnSpc>
              <a:spcBef>
                <a:spcPts val="0"/>
              </a:spcBef>
              <a:spcAft>
                <a:spcPts val="0"/>
              </a:spcAft>
              <a:buNone/>
            </a:pPr>
            <a:endParaRPr sz="1700">
              <a:solidFill>
                <a:srgbClr val="4C3283"/>
              </a:solidFill>
              <a:latin typeface="Calibri"/>
              <a:ea typeface="Calibri"/>
              <a:cs typeface="Calibri"/>
              <a:sym typeface="Calibri"/>
            </a:endParaRPr>
          </a:p>
          <a:p>
            <a:pPr marL="0" lvl="0" indent="0" algn="l" rtl="0">
              <a:lnSpc>
                <a:spcPct val="100000"/>
              </a:lnSpc>
              <a:spcBef>
                <a:spcPts val="0"/>
              </a:spcBef>
              <a:spcAft>
                <a:spcPts val="0"/>
              </a:spcAft>
              <a:buNone/>
            </a:pPr>
            <a:endParaRPr sz="1700">
              <a:solidFill>
                <a:srgbClr val="4C3283"/>
              </a:solidFill>
              <a:latin typeface="Calibri"/>
              <a:ea typeface="Calibri"/>
              <a:cs typeface="Calibri"/>
              <a:sym typeface="Calibri"/>
            </a:endParaRPr>
          </a:p>
        </p:txBody>
      </p:sp>
      <p:grpSp>
        <p:nvGrpSpPr>
          <p:cNvPr id="250" name="Google Shape;250;p24"/>
          <p:cNvGrpSpPr/>
          <p:nvPr/>
        </p:nvGrpSpPr>
        <p:grpSpPr>
          <a:xfrm>
            <a:off x="9048338" y="1493488"/>
            <a:ext cx="2048742" cy="1935512"/>
            <a:chOff x="8411770" y="1252190"/>
            <a:chExt cx="2048742" cy="1935512"/>
          </a:xfrm>
        </p:grpSpPr>
        <p:grpSp>
          <p:nvGrpSpPr>
            <p:cNvPr id="251" name="Google Shape;251;p24"/>
            <p:cNvGrpSpPr/>
            <p:nvPr/>
          </p:nvGrpSpPr>
          <p:grpSpPr>
            <a:xfrm>
              <a:off x="8411770" y="1252191"/>
              <a:ext cx="717906" cy="690113"/>
              <a:chOff x="9803249" y="3675297"/>
              <a:chExt cx="717906" cy="690113"/>
            </a:xfrm>
          </p:grpSpPr>
          <p:sp>
            <p:nvSpPr>
              <p:cNvPr id="252" name="Google Shape;252;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53" name="Google Shape;253;p24"/>
              <p:cNvSpPr txBox="1"/>
              <p:nvPr/>
            </p:nvSpPr>
            <p:spPr>
              <a:xfrm>
                <a:off x="9803249" y="3851075"/>
                <a:ext cx="66588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Karen</a:t>
                </a:r>
                <a:endParaRPr/>
              </a:p>
            </p:txBody>
          </p:sp>
        </p:grpSp>
        <p:grpSp>
          <p:nvGrpSpPr>
            <p:cNvPr id="254" name="Google Shape;254;p24"/>
            <p:cNvGrpSpPr/>
            <p:nvPr/>
          </p:nvGrpSpPr>
          <p:grpSpPr>
            <a:xfrm>
              <a:off x="9770399" y="1252190"/>
              <a:ext cx="690113" cy="690113"/>
              <a:chOff x="9831042" y="3675297"/>
              <a:chExt cx="690113" cy="690113"/>
            </a:xfrm>
          </p:grpSpPr>
          <p:sp>
            <p:nvSpPr>
              <p:cNvPr id="255" name="Google Shape;255;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56" name="Google Shape;256;p24"/>
              <p:cNvSpPr txBox="1"/>
              <p:nvPr/>
            </p:nvSpPr>
            <p:spPr>
              <a:xfrm>
                <a:off x="9873259" y="3831227"/>
                <a:ext cx="46038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Jim</a:t>
                </a:r>
                <a:endParaRPr/>
              </a:p>
            </p:txBody>
          </p:sp>
        </p:grpSp>
        <p:grpSp>
          <p:nvGrpSpPr>
            <p:cNvPr id="257" name="Google Shape;257;p24"/>
            <p:cNvGrpSpPr/>
            <p:nvPr/>
          </p:nvGrpSpPr>
          <p:grpSpPr>
            <a:xfrm>
              <a:off x="9263819" y="2497589"/>
              <a:ext cx="690113" cy="690113"/>
              <a:chOff x="9831042" y="3675297"/>
              <a:chExt cx="690113" cy="690113"/>
            </a:xfrm>
          </p:grpSpPr>
          <p:sp>
            <p:nvSpPr>
              <p:cNvPr id="258" name="Google Shape;258;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59" name="Google Shape;259;p24"/>
              <p:cNvSpPr txBox="1"/>
              <p:nvPr/>
            </p:nvSpPr>
            <p:spPr>
              <a:xfrm>
                <a:off x="9914648" y="3829067"/>
                <a:ext cx="593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Pam</a:t>
                </a:r>
                <a:endParaRPr/>
              </a:p>
            </p:txBody>
          </p:sp>
        </p:grpSp>
        <p:cxnSp>
          <p:nvCxnSpPr>
            <p:cNvPr id="260" name="Google Shape;260;p24"/>
            <p:cNvCxnSpPr>
              <a:stCxn id="252" idx="6"/>
              <a:endCxn id="255" idx="2"/>
            </p:cNvCxnSpPr>
            <p:nvPr/>
          </p:nvCxnSpPr>
          <p:spPr>
            <a:xfrm>
              <a:off x="9129676" y="1597248"/>
              <a:ext cx="640800" cy="0"/>
            </a:xfrm>
            <a:prstGeom prst="straightConnector1">
              <a:avLst/>
            </a:prstGeom>
            <a:noFill/>
            <a:ln w="28575" cap="flat" cmpd="sng">
              <a:solidFill>
                <a:srgbClr val="B6A479"/>
              </a:solidFill>
              <a:prstDash val="solid"/>
              <a:round/>
              <a:headEnd type="none" w="sm" len="sm"/>
              <a:tailEnd type="none" w="sm" len="sm"/>
            </a:ln>
          </p:spPr>
        </p:cxnSp>
        <p:cxnSp>
          <p:nvCxnSpPr>
            <p:cNvPr id="261" name="Google Shape;261;p24"/>
            <p:cNvCxnSpPr>
              <a:stCxn id="258" idx="7"/>
              <a:endCxn id="255" idx="4"/>
            </p:cNvCxnSpPr>
            <p:nvPr/>
          </p:nvCxnSpPr>
          <p:spPr>
            <a:xfrm rot="10800000" flipH="1">
              <a:off x="9852867" y="1942254"/>
              <a:ext cx="262500" cy="656400"/>
            </a:xfrm>
            <a:prstGeom prst="straightConnector1">
              <a:avLst/>
            </a:prstGeom>
            <a:noFill/>
            <a:ln w="28575" cap="flat" cmpd="sng">
              <a:solidFill>
                <a:srgbClr val="B6A479"/>
              </a:solidFill>
              <a:prstDash val="solid"/>
              <a:round/>
              <a:headEnd type="none" w="sm" len="sm"/>
              <a:tailEnd type="none" w="sm" len="sm"/>
            </a:ln>
          </p:spPr>
        </p:cxnSp>
      </p:grpSp>
      <p:grpSp>
        <p:nvGrpSpPr>
          <p:cNvPr id="262" name="Google Shape;262;p24"/>
          <p:cNvGrpSpPr/>
          <p:nvPr/>
        </p:nvGrpSpPr>
        <p:grpSpPr>
          <a:xfrm>
            <a:off x="6901545" y="3213223"/>
            <a:ext cx="2419978" cy="1992110"/>
            <a:chOff x="6156399" y="2917535"/>
            <a:chExt cx="2419978" cy="1992110"/>
          </a:xfrm>
        </p:grpSpPr>
        <p:grpSp>
          <p:nvGrpSpPr>
            <p:cNvPr id="263" name="Google Shape;263;p24"/>
            <p:cNvGrpSpPr/>
            <p:nvPr/>
          </p:nvGrpSpPr>
          <p:grpSpPr>
            <a:xfrm>
              <a:off x="6156399" y="3185800"/>
              <a:ext cx="878446" cy="690113"/>
              <a:chOff x="9731917" y="3675297"/>
              <a:chExt cx="878446" cy="690113"/>
            </a:xfrm>
          </p:grpSpPr>
          <p:sp>
            <p:nvSpPr>
              <p:cNvPr id="264" name="Google Shape;264;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65" name="Google Shape;265;p24"/>
              <p:cNvSpPr txBox="1"/>
              <p:nvPr/>
            </p:nvSpPr>
            <p:spPr>
              <a:xfrm>
                <a:off x="9731917" y="3851055"/>
                <a:ext cx="87844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Gunther</a:t>
                </a:r>
                <a:endParaRPr/>
              </a:p>
            </p:txBody>
          </p:sp>
        </p:grpSp>
        <p:grpSp>
          <p:nvGrpSpPr>
            <p:cNvPr id="266" name="Google Shape;266;p24"/>
            <p:cNvGrpSpPr/>
            <p:nvPr/>
          </p:nvGrpSpPr>
          <p:grpSpPr>
            <a:xfrm>
              <a:off x="7697977" y="2917535"/>
              <a:ext cx="878400" cy="690113"/>
              <a:chOff x="9790831" y="3675297"/>
              <a:chExt cx="878400" cy="690113"/>
            </a:xfrm>
          </p:grpSpPr>
          <p:sp>
            <p:nvSpPr>
              <p:cNvPr id="267" name="Google Shape;267;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68" name="Google Shape;268;p24"/>
              <p:cNvSpPr txBox="1"/>
              <p:nvPr/>
            </p:nvSpPr>
            <p:spPr>
              <a:xfrm>
                <a:off x="9790831" y="3867574"/>
                <a:ext cx="8784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Rachel</a:t>
                </a:r>
                <a:endParaRPr/>
              </a:p>
            </p:txBody>
          </p:sp>
        </p:grpSp>
        <p:grpSp>
          <p:nvGrpSpPr>
            <p:cNvPr id="269" name="Google Shape;269;p24"/>
            <p:cNvGrpSpPr/>
            <p:nvPr/>
          </p:nvGrpSpPr>
          <p:grpSpPr>
            <a:xfrm>
              <a:off x="7323376" y="4219532"/>
              <a:ext cx="735730" cy="690113"/>
              <a:chOff x="9831042" y="3675297"/>
              <a:chExt cx="735730" cy="690113"/>
            </a:xfrm>
          </p:grpSpPr>
          <p:sp>
            <p:nvSpPr>
              <p:cNvPr id="270" name="Google Shape;270;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71" name="Google Shape;271;p24"/>
              <p:cNvSpPr txBox="1"/>
              <p:nvPr/>
            </p:nvSpPr>
            <p:spPr>
              <a:xfrm>
                <a:off x="9876772" y="3835677"/>
                <a:ext cx="690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Ross</a:t>
                </a:r>
                <a:endParaRPr/>
              </a:p>
            </p:txBody>
          </p:sp>
        </p:grpSp>
        <p:cxnSp>
          <p:nvCxnSpPr>
            <p:cNvPr id="272" name="Google Shape;272;p24"/>
            <p:cNvCxnSpPr>
              <a:stCxn id="264" idx="6"/>
              <a:endCxn id="267" idx="2"/>
            </p:cNvCxnSpPr>
            <p:nvPr/>
          </p:nvCxnSpPr>
          <p:spPr>
            <a:xfrm rot="10800000" flipH="1">
              <a:off x="6945637" y="3262657"/>
              <a:ext cx="792600" cy="268200"/>
            </a:xfrm>
            <a:prstGeom prst="straightConnector1">
              <a:avLst/>
            </a:prstGeom>
            <a:noFill/>
            <a:ln w="28575" cap="flat" cmpd="sng">
              <a:solidFill>
                <a:srgbClr val="B6A479"/>
              </a:solidFill>
              <a:prstDash val="solid"/>
              <a:round/>
              <a:headEnd type="none" w="sm" len="sm"/>
              <a:tailEnd type="triangle" w="med" len="med"/>
            </a:ln>
          </p:spPr>
        </p:cxnSp>
        <p:cxnSp>
          <p:nvCxnSpPr>
            <p:cNvPr id="273" name="Google Shape;273;p24"/>
            <p:cNvCxnSpPr>
              <a:stCxn id="267" idx="4"/>
              <a:endCxn id="270" idx="7"/>
            </p:cNvCxnSpPr>
            <p:nvPr/>
          </p:nvCxnSpPr>
          <p:spPr>
            <a:xfrm flipH="1">
              <a:off x="7912545" y="3607648"/>
              <a:ext cx="170700" cy="712800"/>
            </a:xfrm>
            <a:prstGeom prst="straightConnector1">
              <a:avLst/>
            </a:prstGeom>
            <a:noFill/>
            <a:ln w="28575" cap="flat" cmpd="sng">
              <a:solidFill>
                <a:srgbClr val="B6A479"/>
              </a:solidFill>
              <a:prstDash val="solid"/>
              <a:round/>
              <a:headEnd type="none" w="sm" len="sm"/>
              <a:tailEnd type="triangle" w="med" len="med"/>
            </a:ln>
          </p:spPr>
        </p:cxnSp>
        <p:cxnSp>
          <p:nvCxnSpPr>
            <p:cNvPr id="274" name="Google Shape;274;p24"/>
            <p:cNvCxnSpPr>
              <a:stCxn id="270" idx="0"/>
              <a:endCxn id="267" idx="3"/>
            </p:cNvCxnSpPr>
            <p:nvPr/>
          </p:nvCxnSpPr>
          <p:spPr>
            <a:xfrm rot="10800000" flipH="1">
              <a:off x="7668433" y="3506732"/>
              <a:ext cx="170700" cy="712800"/>
            </a:xfrm>
            <a:prstGeom prst="straightConnector1">
              <a:avLst/>
            </a:prstGeom>
            <a:noFill/>
            <a:ln w="28575" cap="flat" cmpd="sng">
              <a:solidFill>
                <a:srgbClr val="B6A479"/>
              </a:solidFill>
              <a:prstDash val="solid"/>
              <a:round/>
              <a:headEnd type="none" w="sm" len="sm"/>
              <a:tailEnd type="triangle" w="med" len="med"/>
            </a:ln>
          </p:spPr>
        </p:cxnSp>
      </p:grpSp>
      <p:sp>
        <p:nvSpPr>
          <p:cNvPr id="275" name="Google Shape;275;p24"/>
          <p:cNvSpPr txBox="1"/>
          <p:nvPr/>
        </p:nvSpPr>
        <p:spPr>
          <a:xfrm>
            <a:off x="9102623" y="1052120"/>
            <a:ext cx="199445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Undirected Graph:</a:t>
            </a:r>
            <a:endParaRPr/>
          </a:p>
        </p:txBody>
      </p:sp>
      <p:sp>
        <p:nvSpPr>
          <p:cNvPr id="276" name="Google Shape;276;p24"/>
          <p:cNvSpPr txBox="1"/>
          <p:nvPr/>
        </p:nvSpPr>
        <p:spPr>
          <a:xfrm>
            <a:off x="7413945" y="2843891"/>
            <a:ext cx="173957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Directed Graph:</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32"/>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 Runtime</a:t>
            </a:r>
            <a:endParaRPr/>
          </a:p>
        </p:txBody>
      </p:sp>
      <p:sp>
        <p:nvSpPr>
          <p:cNvPr id="485" name="Google Shape;485;p32"/>
          <p:cNvSpPr txBox="1"/>
          <p:nvPr/>
        </p:nvSpPr>
        <p:spPr>
          <a:xfrm>
            <a:off x="4279042" y="1322916"/>
            <a:ext cx="7629300" cy="4140600"/>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a:solidFill>
                  <a:schemeClr val="dk1"/>
                </a:solidFill>
                <a:latin typeface="Consolas"/>
                <a:ea typeface="Consolas"/>
                <a:cs typeface="Consolas"/>
                <a:sym typeface="Consolas"/>
              </a:rPr>
              <a:t>dijkstraShortestPath</a:t>
            </a:r>
            <a:r>
              <a:rPr lang="en-US" sz="1600" b="0">
                <a:solidFill>
                  <a:schemeClr val="dk1"/>
                </a:solidFill>
                <a:latin typeface="Consolas"/>
                <a:ea typeface="Consolas"/>
                <a:cs typeface="Consolas"/>
                <a:sym typeface="Consolas"/>
              </a:rPr>
              <a:t>(</a:t>
            </a:r>
            <a:r>
              <a:rPr lang="en-US" sz="1600" b="1">
                <a:solidFill>
                  <a:srgbClr val="4B2A85"/>
                </a:solidFill>
                <a:latin typeface="Consolas"/>
                <a:ea typeface="Consolas"/>
                <a:cs typeface="Consolas"/>
                <a:sym typeface="Consolas"/>
              </a:rPr>
              <a:t>G</a:t>
            </a:r>
            <a:r>
              <a:rPr lang="en-US" sz="1600" b="0">
                <a:solidFill>
                  <a:schemeClr val="dk1"/>
                </a:solidFill>
                <a:latin typeface="Consolas"/>
                <a:ea typeface="Consolas"/>
                <a:cs typeface="Consolas"/>
                <a:sym typeface="Consolas"/>
              </a:rPr>
              <a:t> graph, </a:t>
            </a:r>
            <a:r>
              <a:rPr lang="en-US" sz="1600" b="1">
                <a:solidFill>
                  <a:srgbClr val="4B2A85"/>
                </a:solidFill>
                <a:latin typeface="Consolas"/>
                <a:ea typeface="Consolas"/>
                <a:cs typeface="Consolas"/>
                <a:sym typeface="Consolas"/>
              </a:rPr>
              <a:t>V </a:t>
            </a:r>
            <a:r>
              <a:rPr lang="en-US" sz="1600" b="0">
                <a:solidFill>
                  <a:schemeClr val="dk1"/>
                </a:solidFill>
                <a:latin typeface="Consolas"/>
                <a:ea typeface="Consolas"/>
                <a:cs typeface="Consolas"/>
                <a:sym typeface="Consolas"/>
              </a:rPr>
              <a:t>start)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1">
                <a:solidFill>
                  <a:srgbClr val="4B2A85"/>
                </a:solidFill>
                <a:latin typeface="Consolas"/>
                <a:ea typeface="Consolas"/>
                <a:cs typeface="Consolas"/>
                <a:sym typeface="Consolas"/>
              </a:rPr>
              <a:t>Set </a:t>
            </a:r>
            <a:r>
              <a:rPr lang="en-US" sz="1600" b="0">
                <a:solidFill>
                  <a:schemeClr val="dk1"/>
                </a:solidFill>
                <a:latin typeface="Consolas"/>
                <a:ea typeface="Consolas"/>
                <a:cs typeface="Consolas"/>
                <a:sym typeface="Consolas"/>
              </a:rPr>
              <a:t>known; </a:t>
            </a:r>
            <a:r>
              <a:rPr lang="en-US" sz="1600" b="1">
                <a:solidFill>
                  <a:srgbClr val="4B2A85"/>
                </a:solidFill>
                <a:latin typeface="Consolas"/>
                <a:ea typeface="Consolas"/>
                <a:cs typeface="Consolas"/>
                <a:sym typeface="Consolas"/>
              </a:rPr>
              <a:t>Map </a:t>
            </a:r>
            <a:r>
              <a:rPr lang="en-US" sz="1600" b="0">
                <a:solidFill>
                  <a:schemeClr val="dk1"/>
                </a:solidFill>
                <a:latin typeface="Consolas"/>
                <a:ea typeface="Consolas"/>
                <a:cs typeface="Consolas"/>
                <a:sym typeface="Consolas"/>
              </a:rPr>
              <a:t>edgeTo, distTo;</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initialize distTo with all nodes mapped to ∞, except start to 0</a:t>
            </a:r>
            <a:endParaRPr/>
          </a:p>
          <a:p>
            <a:pPr marL="0" marR="0" lvl="0" indent="0" algn="l" rtl="0">
              <a:lnSpc>
                <a:spcPct val="120000"/>
              </a:lnSpc>
              <a:spcBef>
                <a:spcPts val="0"/>
              </a:spcBef>
              <a:spcAft>
                <a:spcPts val="0"/>
              </a:spcAft>
              <a:buClr>
                <a:srgbClr val="4B2A85"/>
              </a:buClr>
              <a:buSzPts val="960"/>
              <a:buFont typeface="Noto Sans Symbols"/>
              <a:buNone/>
            </a:pPr>
            <a:endParaRPr sz="1600" b="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while</a:t>
            </a:r>
            <a:r>
              <a:rPr lang="en-US" sz="1600" b="0">
                <a:solidFill>
                  <a:schemeClr val="dk1"/>
                </a:solidFill>
                <a:latin typeface="Consolas"/>
                <a:ea typeface="Consolas"/>
                <a:cs typeface="Consolas"/>
                <a:sym typeface="Consolas"/>
              </a:rPr>
              <a:t> (there are unknown vertices):</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let u be the closest unknown vertex</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known.</a:t>
            </a:r>
            <a:r>
              <a:rPr lang="en-US" sz="1600" b="1">
                <a:solidFill>
                  <a:schemeClr val="dk1"/>
                </a:solidFill>
                <a:latin typeface="Consolas"/>
                <a:ea typeface="Consolas"/>
                <a:cs typeface="Consolas"/>
                <a:sym typeface="Consolas"/>
              </a:rPr>
              <a:t>add</a:t>
            </a:r>
            <a:r>
              <a:rPr lang="en-US" sz="1600" b="0">
                <a:solidFill>
                  <a:schemeClr val="dk1"/>
                </a:solidFill>
                <a:latin typeface="Consolas"/>
                <a:ea typeface="Consolas"/>
                <a:cs typeface="Consolas"/>
                <a:sym typeface="Consolas"/>
              </a:rPr>
              <a:t>(u)</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for</a:t>
            </a:r>
            <a:r>
              <a:rPr lang="en-US" sz="1600" b="0">
                <a:solidFill>
                  <a:schemeClr val="dk1"/>
                </a:solidFill>
                <a:latin typeface="Consolas"/>
                <a:ea typeface="Consolas"/>
                <a:cs typeface="Consolas"/>
                <a:sym typeface="Consolas"/>
              </a:rPr>
              <a:t> each edge (u,v) to unknown v with weight w:</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oldDist = distTo.</a:t>
            </a:r>
            <a:r>
              <a:rPr lang="en-US" sz="1600" b="1">
                <a:solidFill>
                  <a:schemeClr val="dk1"/>
                </a:solidFill>
                <a:latin typeface="Consolas"/>
                <a:ea typeface="Consolas"/>
                <a:cs typeface="Consolas"/>
                <a:sym typeface="Consolas"/>
              </a:rPr>
              <a:t>get</a:t>
            </a:r>
            <a:r>
              <a:rPr lang="en-US" sz="1600" b="0">
                <a:solidFill>
                  <a:schemeClr val="dk1"/>
                </a:solidFill>
                <a:latin typeface="Consolas"/>
                <a:ea typeface="Consolas"/>
                <a:cs typeface="Consolas"/>
                <a:sym typeface="Consolas"/>
              </a:rPr>
              <a:t>(v)      </a:t>
            </a:r>
            <a:r>
              <a:rPr lang="en-US" sz="1600" b="0">
                <a:solidFill>
                  <a:srgbClr val="6EA0C0"/>
                </a:solidFill>
                <a:latin typeface="Consolas"/>
                <a:ea typeface="Consolas"/>
                <a:cs typeface="Consolas"/>
                <a:sym typeface="Consolas"/>
              </a:rPr>
              <a:t>// previous best path to v</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newDist = distTo.</a:t>
            </a:r>
            <a:r>
              <a:rPr lang="en-US" sz="1600" b="1">
                <a:solidFill>
                  <a:schemeClr val="dk1"/>
                </a:solidFill>
                <a:latin typeface="Consolas"/>
                <a:ea typeface="Consolas"/>
                <a:cs typeface="Consolas"/>
                <a:sym typeface="Consolas"/>
              </a:rPr>
              <a:t>get</a:t>
            </a:r>
            <a:r>
              <a:rPr lang="en-US" sz="1600" b="0">
                <a:solidFill>
                  <a:schemeClr val="dk1"/>
                </a:solidFill>
                <a:latin typeface="Consolas"/>
                <a:ea typeface="Consolas"/>
                <a:cs typeface="Consolas"/>
                <a:sym typeface="Consolas"/>
              </a:rPr>
              <a:t>(u) + w  </a:t>
            </a:r>
            <a:r>
              <a:rPr lang="en-US" sz="1600" b="0">
                <a:solidFill>
                  <a:srgbClr val="6EA0C0"/>
                </a:solidFill>
                <a:latin typeface="Consolas"/>
                <a:ea typeface="Consolas"/>
                <a:cs typeface="Consolas"/>
                <a:sym typeface="Consolas"/>
              </a:rPr>
              <a:t>// what if we went through u?</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if</a:t>
            </a:r>
            <a:r>
              <a:rPr lang="en-US" sz="1600" b="0">
                <a:solidFill>
                  <a:schemeClr val="dk1"/>
                </a:solidFill>
                <a:latin typeface="Consolas"/>
                <a:ea typeface="Consolas"/>
                <a:cs typeface="Consolas"/>
                <a:sym typeface="Consolas"/>
              </a:rPr>
              <a:t> (newDist &lt; oldDist):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distTo.</a:t>
            </a:r>
            <a:r>
              <a:rPr lang="en-US" sz="1600" b="1">
                <a:solidFill>
                  <a:schemeClr val="dk1"/>
                </a:solidFill>
                <a:latin typeface="Consolas"/>
                <a:ea typeface="Consolas"/>
                <a:cs typeface="Consolas"/>
                <a:sym typeface="Consolas"/>
              </a:rPr>
              <a:t>put</a:t>
            </a:r>
            <a:r>
              <a:rPr lang="en-US" sz="1600" b="0">
                <a:solidFill>
                  <a:schemeClr val="dk1"/>
                </a:solidFill>
                <a:latin typeface="Consolas"/>
                <a:ea typeface="Consolas"/>
                <a:cs typeface="Consolas"/>
                <a:sym typeface="Consolas"/>
              </a:rPr>
              <a:t>(v, newDist)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edgeTo.</a:t>
            </a:r>
            <a:r>
              <a:rPr lang="en-US" sz="1600" b="1">
                <a:solidFill>
                  <a:schemeClr val="dk1"/>
                </a:solidFill>
                <a:latin typeface="Consolas"/>
                <a:ea typeface="Consolas"/>
                <a:cs typeface="Consolas"/>
                <a:sym typeface="Consolas"/>
              </a:rPr>
              <a:t>put</a:t>
            </a:r>
            <a:r>
              <a:rPr lang="en-US" sz="1600" b="0">
                <a:solidFill>
                  <a:schemeClr val="dk1"/>
                </a:solidFill>
                <a:latin typeface="Consolas"/>
                <a:ea typeface="Consolas"/>
                <a:cs typeface="Consolas"/>
                <a:sym typeface="Consolas"/>
              </a:rPr>
              <a:t>(v, u)</a:t>
            </a:r>
            <a:br>
              <a:rPr lang="en-US" sz="1600" b="0">
                <a:solidFill>
                  <a:schemeClr val="dk1"/>
                </a:solidFill>
                <a:latin typeface="Consolas"/>
                <a:ea typeface="Consolas"/>
                <a:cs typeface="Consolas"/>
                <a:sym typeface="Consolas"/>
              </a:rPr>
            </a:br>
            <a:endParaRPr sz="1600" b="0">
              <a:solidFill>
                <a:schemeClr val="dk1"/>
              </a:solidFill>
              <a:latin typeface="Consolas"/>
              <a:ea typeface="Consolas"/>
              <a:cs typeface="Consolas"/>
              <a:sym typeface="Consolas"/>
            </a:endParaRPr>
          </a:p>
        </p:txBody>
      </p:sp>
      <p:sp>
        <p:nvSpPr>
          <p:cNvPr id="486" name="Google Shape;486;p32"/>
          <p:cNvSpPr/>
          <p:nvPr/>
        </p:nvSpPr>
        <p:spPr>
          <a:xfrm>
            <a:off x="3227300" y="1478125"/>
            <a:ext cx="831000" cy="422700"/>
          </a:xfrm>
          <a:prstGeom prst="wedgeRectCallout">
            <a:avLst>
              <a:gd name="adj1" fmla="val 110806"/>
              <a:gd name="adj2" fmla="val 100692"/>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O(|V|)</a:t>
            </a:r>
            <a:endParaRPr/>
          </a:p>
        </p:txBody>
      </p:sp>
      <p:sp>
        <p:nvSpPr>
          <p:cNvPr id="487" name="Google Shape;487;p32"/>
          <p:cNvSpPr/>
          <p:nvPr/>
        </p:nvSpPr>
        <p:spPr>
          <a:xfrm>
            <a:off x="2206150" y="2071750"/>
            <a:ext cx="1852200" cy="422700"/>
          </a:xfrm>
          <a:prstGeom prst="wedgeRectCallout">
            <a:avLst>
              <a:gd name="adj1" fmla="val 77959"/>
              <a:gd name="adj2" fmla="val 97451"/>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come back…</a:t>
            </a:r>
            <a:endParaRPr/>
          </a:p>
        </p:txBody>
      </p:sp>
      <p:sp>
        <p:nvSpPr>
          <p:cNvPr id="488" name="Google Shape;488;p32"/>
          <p:cNvSpPr/>
          <p:nvPr/>
        </p:nvSpPr>
        <p:spPr>
          <a:xfrm>
            <a:off x="970700" y="2589725"/>
            <a:ext cx="2370000" cy="634800"/>
          </a:xfrm>
          <a:prstGeom prst="wedgeRectCallout">
            <a:avLst>
              <a:gd name="adj1" fmla="val 111706"/>
              <a:gd name="adj2" fmla="val 2020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How do we find this??</a:t>
            </a:r>
            <a:endParaRPr/>
          </a:p>
        </p:txBody>
      </p:sp>
      <p:sp>
        <p:nvSpPr>
          <p:cNvPr id="489" name="Google Shape;489;p32"/>
          <p:cNvSpPr/>
          <p:nvPr/>
        </p:nvSpPr>
        <p:spPr>
          <a:xfrm>
            <a:off x="2029675" y="3319800"/>
            <a:ext cx="1791300" cy="320700"/>
          </a:xfrm>
          <a:prstGeom prst="wedgeRectCallout">
            <a:avLst>
              <a:gd name="adj1" fmla="val 100488"/>
              <a:gd name="adj2" fmla="val -57069"/>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O(1) for HashSet</a:t>
            </a:r>
            <a:endParaRPr/>
          </a:p>
        </p:txBody>
      </p:sp>
      <p:sp>
        <p:nvSpPr>
          <p:cNvPr id="490" name="Google Shape;490;p32"/>
          <p:cNvSpPr/>
          <p:nvPr/>
        </p:nvSpPr>
        <p:spPr>
          <a:xfrm>
            <a:off x="1638850" y="3811425"/>
            <a:ext cx="2057100" cy="422700"/>
          </a:xfrm>
          <a:prstGeom prst="wedgeRectCallout">
            <a:avLst>
              <a:gd name="adj1" fmla="val 105445"/>
              <a:gd name="adj2" fmla="val -100248"/>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O(|E|) worst case</a:t>
            </a:r>
            <a:endParaRPr/>
          </a:p>
        </p:txBody>
      </p:sp>
      <p:grpSp>
        <p:nvGrpSpPr>
          <p:cNvPr id="491" name="Google Shape;491;p32"/>
          <p:cNvGrpSpPr/>
          <p:nvPr/>
        </p:nvGrpSpPr>
        <p:grpSpPr>
          <a:xfrm>
            <a:off x="1863175" y="4405050"/>
            <a:ext cx="3452574" cy="719210"/>
            <a:chOff x="1863175" y="4786050"/>
            <a:chExt cx="3452574" cy="719210"/>
          </a:xfrm>
        </p:grpSpPr>
        <p:sp>
          <p:nvSpPr>
            <p:cNvPr id="492" name="Google Shape;492;p32"/>
            <p:cNvSpPr/>
            <p:nvPr/>
          </p:nvSpPr>
          <p:spPr>
            <a:xfrm>
              <a:off x="1863175" y="4786050"/>
              <a:ext cx="2124300" cy="320700"/>
            </a:xfrm>
            <a:prstGeom prst="wedgeRectCallout">
              <a:avLst>
                <a:gd name="adj1" fmla="val 98484"/>
                <a:gd name="adj2" fmla="val -178329"/>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O(1) for HashMap</a:t>
              </a:r>
              <a:endParaRPr/>
            </a:p>
          </p:txBody>
        </p:sp>
        <p:sp>
          <p:nvSpPr>
            <p:cNvPr id="493" name="Google Shape;493;p32"/>
            <p:cNvSpPr/>
            <p:nvPr/>
          </p:nvSpPr>
          <p:spPr>
            <a:xfrm rot="6315809">
              <a:off x="4471523" y="4461279"/>
              <a:ext cx="180051" cy="1514662"/>
            </a:xfrm>
            <a:prstGeom prst="triangle">
              <a:avLst>
                <a:gd name="adj" fmla="val 0"/>
              </a:avLst>
            </a:prstGeom>
            <a:solidFill>
              <a:srgbClr val="A48D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4" name="Google Shape;494;p32"/>
          <p:cNvSpPr txBox="1"/>
          <p:nvPr/>
        </p:nvSpPr>
        <p:spPr>
          <a:xfrm>
            <a:off x="302275" y="5551100"/>
            <a:ext cx="96729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a:latin typeface="Quattrocento Sans"/>
                <a:ea typeface="Quattrocento Sans"/>
                <a:cs typeface="Quattrocento Sans"/>
                <a:sym typeface="Quattrocento Sans"/>
              </a:rPr>
              <a:t>We can use an optimized structure that will tell us the “minimum” distance vertex, and let us “update distance” as we go…</a:t>
            </a:r>
            <a:endParaRPr sz="1700">
              <a:latin typeface="Quattrocento Sans"/>
              <a:ea typeface="Quattrocento Sans"/>
              <a:cs typeface="Quattrocento Sans"/>
              <a:sym typeface="Quattrocento Sans"/>
            </a:endParaRPr>
          </a:p>
        </p:txBody>
      </p:sp>
      <p:sp>
        <p:nvSpPr>
          <p:cNvPr id="495" name="Google Shape;495;p32"/>
          <p:cNvSpPr txBox="1"/>
          <p:nvPr/>
        </p:nvSpPr>
        <p:spPr>
          <a:xfrm>
            <a:off x="1176800" y="6144725"/>
            <a:ext cx="96729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a:latin typeface="Quattrocento Sans"/>
                <a:ea typeface="Quattrocento Sans"/>
                <a:cs typeface="Quattrocento Sans"/>
                <a:sym typeface="Quattrocento Sans"/>
              </a:rPr>
              <a:t>Use a </a:t>
            </a:r>
            <a:r>
              <a:rPr lang="en-US" sz="1700" b="1">
                <a:latin typeface="Quattrocento Sans"/>
                <a:ea typeface="Quattrocento Sans"/>
                <a:cs typeface="Quattrocento Sans"/>
                <a:sym typeface="Quattrocento Sans"/>
              </a:rPr>
              <a:t>HeapMinPriorityQueue</a:t>
            </a:r>
            <a:r>
              <a:rPr lang="en-US" sz="1700">
                <a:latin typeface="Quattrocento Sans"/>
                <a:ea typeface="Quattrocento Sans"/>
                <a:cs typeface="Quattrocento Sans"/>
                <a:sym typeface="Quattrocento Sans"/>
              </a:rPr>
              <a:t>! (like the one from P3)</a:t>
            </a:r>
            <a:endParaRPr sz="1700">
              <a:latin typeface="Quattrocento Sans"/>
              <a:ea typeface="Quattrocento Sans"/>
              <a:cs typeface="Quattrocento Sans"/>
              <a:sym typeface="Quattrocento Sans"/>
            </a:endParaRPr>
          </a:p>
        </p:txBody>
      </p:sp>
      <p:sp>
        <p:nvSpPr>
          <p:cNvPr id="496" name="Google Shape;496;p32"/>
          <p:cNvSpPr/>
          <p:nvPr/>
        </p:nvSpPr>
        <p:spPr>
          <a:xfrm>
            <a:off x="9544800" y="0"/>
            <a:ext cx="2647200" cy="1696500"/>
          </a:xfrm>
          <a:prstGeom prst="star5">
            <a:avLst>
              <a:gd name="adj" fmla="val 19098"/>
              <a:gd name="hf" fmla="val 105146"/>
              <a:gd name="vf" fmla="val 110557"/>
            </a:avLst>
          </a:prstGeom>
          <a:solidFill>
            <a:srgbClr val="4B2A8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Important for P4!</a:t>
            </a:r>
            <a:endParaRPr b="1">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9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9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496"/>
                                        </p:tgtEl>
                                        <p:attrNameLst>
                                          <p:attrName>style.visibility</p:attrName>
                                        </p:attrNameLst>
                                      </p:cBhvr>
                                      <p:to>
                                        <p:strVal val="visible"/>
                                      </p:to>
                                    </p:set>
                                    <p:anim calcmode="lin" valueType="num">
                                      <p:cBhvr additive="base">
                                        <p:cTn id="39" dur="1000"/>
                                        <p:tgtEl>
                                          <p:spTgt spid="4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33"/>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 Runtime</a:t>
            </a:r>
            <a:endParaRPr/>
          </a:p>
        </p:txBody>
      </p:sp>
      <p:sp>
        <p:nvSpPr>
          <p:cNvPr id="504" name="Google Shape;504;p33"/>
          <p:cNvSpPr txBox="1"/>
          <p:nvPr/>
        </p:nvSpPr>
        <p:spPr>
          <a:xfrm>
            <a:off x="4279042" y="1322916"/>
            <a:ext cx="7629300" cy="4140600"/>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a:solidFill>
                  <a:schemeClr val="dk1"/>
                </a:solidFill>
                <a:latin typeface="Consolas"/>
                <a:ea typeface="Consolas"/>
                <a:cs typeface="Consolas"/>
                <a:sym typeface="Consolas"/>
              </a:rPr>
              <a:t>dijkstraShortestPath</a:t>
            </a:r>
            <a:r>
              <a:rPr lang="en-US" sz="1600" b="0">
                <a:solidFill>
                  <a:schemeClr val="dk1"/>
                </a:solidFill>
                <a:latin typeface="Consolas"/>
                <a:ea typeface="Consolas"/>
                <a:cs typeface="Consolas"/>
                <a:sym typeface="Consolas"/>
              </a:rPr>
              <a:t>(</a:t>
            </a:r>
            <a:r>
              <a:rPr lang="en-US" sz="1600" b="1">
                <a:solidFill>
                  <a:srgbClr val="4B2A85"/>
                </a:solidFill>
                <a:latin typeface="Consolas"/>
                <a:ea typeface="Consolas"/>
                <a:cs typeface="Consolas"/>
                <a:sym typeface="Consolas"/>
              </a:rPr>
              <a:t>G</a:t>
            </a:r>
            <a:r>
              <a:rPr lang="en-US" sz="1600" b="0">
                <a:solidFill>
                  <a:schemeClr val="dk1"/>
                </a:solidFill>
                <a:latin typeface="Consolas"/>
                <a:ea typeface="Consolas"/>
                <a:cs typeface="Consolas"/>
                <a:sym typeface="Consolas"/>
              </a:rPr>
              <a:t> graph, </a:t>
            </a:r>
            <a:r>
              <a:rPr lang="en-US" sz="1600" b="1">
                <a:solidFill>
                  <a:srgbClr val="4B2A85"/>
                </a:solidFill>
                <a:latin typeface="Consolas"/>
                <a:ea typeface="Consolas"/>
                <a:cs typeface="Consolas"/>
                <a:sym typeface="Consolas"/>
              </a:rPr>
              <a:t>V </a:t>
            </a:r>
            <a:r>
              <a:rPr lang="en-US" sz="1600" b="0">
                <a:solidFill>
                  <a:schemeClr val="dk1"/>
                </a:solidFill>
                <a:latin typeface="Consolas"/>
                <a:ea typeface="Consolas"/>
                <a:cs typeface="Consolas"/>
                <a:sym typeface="Consolas"/>
              </a:rPr>
              <a:t>start)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1">
                <a:solidFill>
                  <a:srgbClr val="4B2A85"/>
                </a:solidFill>
                <a:latin typeface="Consolas"/>
                <a:ea typeface="Consolas"/>
                <a:cs typeface="Consolas"/>
                <a:sym typeface="Consolas"/>
              </a:rPr>
              <a:t>Set </a:t>
            </a:r>
            <a:r>
              <a:rPr lang="en-US" sz="1600" b="0">
                <a:solidFill>
                  <a:schemeClr val="dk1"/>
                </a:solidFill>
                <a:latin typeface="Consolas"/>
                <a:ea typeface="Consolas"/>
                <a:cs typeface="Consolas"/>
                <a:sym typeface="Consolas"/>
              </a:rPr>
              <a:t>known; </a:t>
            </a:r>
            <a:r>
              <a:rPr lang="en-US" sz="1600" b="1">
                <a:solidFill>
                  <a:srgbClr val="4B2A85"/>
                </a:solidFill>
                <a:latin typeface="Consolas"/>
                <a:ea typeface="Consolas"/>
                <a:cs typeface="Consolas"/>
                <a:sym typeface="Consolas"/>
              </a:rPr>
              <a:t>Map </a:t>
            </a:r>
            <a:r>
              <a:rPr lang="en-US" sz="1600" b="0">
                <a:solidFill>
                  <a:schemeClr val="dk1"/>
                </a:solidFill>
                <a:latin typeface="Consolas"/>
                <a:ea typeface="Consolas"/>
                <a:cs typeface="Consolas"/>
                <a:sym typeface="Consolas"/>
              </a:rPr>
              <a:t>edgeTo, distTo;</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initialize distTo with all nodes mapped to ∞, except start to 0</a:t>
            </a:r>
            <a:endParaRPr/>
          </a:p>
          <a:p>
            <a:pPr marL="0" marR="0" lvl="0" indent="0" algn="l" rtl="0">
              <a:lnSpc>
                <a:spcPct val="120000"/>
              </a:lnSpc>
              <a:spcBef>
                <a:spcPts val="0"/>
              </a:spcBef>
              <a:spcAft>
                <a:spcPts val="0"/>
              </a:spcAft>
              <a:buClr>
                <a:srgbClr val="4B2A85"/>
              </a:buClr>
              <a:buSzPts val="960"/>
              <a:buFont typeface="Noto Sans Symbols"/>
              <a:buNone/>
            </a:pPr>
            <a:endParaRPr sz="1600" b="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while</a:t>
            </a:r>
            <a:r>
              <a:rPr lang="en-US" sz="1600" b="0">
                <a:solidFill>
                  <a:schemeClr val="dk1"/>
                </a:solidFill>
                <a:latin typeface="Consolas"/>
                <a:ea typeface="Consolas"/>
                <a:cs typeface="Consolas"/>
                <a:sym typeface="Consolas"/>
              </a:rPr>
              <a:t> (there are unknown vertices):</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let u be the closest unknown vertex</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known.</a:t>
            </a:r>
            <a:r>
              <a:rPr lang="en-US" sz="1600" b="1">
                <a:solidFill>
                  <a:schemeClr val="dk1"/>
                </a:solidFill>
                <a:latin typeface="Consolas"/>
                <a:ea typeface="Consolas"/>
                <a:cs typeface="Consolas"/>
                <a:sym typeface="Consolas"/>
              </a:rPr>
              <a:t>add</a:t>
            </a:r>
            <a:r>
              <a:rPr lang="en-US" sz="1600" b="0">
                <a:solidFill>
                  <a:schemeClr val="dk1"/>
                </a:solidFill>
                <a:latin typeface="Consolas"/>
                <a:ea typeface="Consolas"/>
                <a:cs typeface="Consolas"/>
                <a:sym typeface="Consolas"/>
              </a:rPr>
              <a:t>(u)</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for</a:t>
            </a:r>
            <a:r>
              <a:rPr lang="en-US" sz="1600" b="0">
                <a:solidFill>
                  <a:schemeClr val="dk1"/>
                </a:solidFill>
                <a:latin typeface="Consolas"/>
                <a:ea typeface="Consolas"/>
                <a:cs typeface="Consolas"/>
                <a:sym typeface="Consolas"/>
              </a:rPr>
              <a:t> each edge (u,v) to unknown v with weight w:</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oldDist = distTo.</a:t>
            </a:r>
            <a:r>
              <a:rPr lang="en-US" sz="1600" b="1">
                <a:solidFill>
                  <a:schemeClr val="dk1"/>
                </a:solidFill>
                <a:latin typeface="Consolas"/>
                <a:ea typeface="Consolas"/>
                <a:cs typeface="Consolas"/>
                <a:sym typeface="Consolas"/>
              </a:rPr>
              <a:t>get</a:t>
            </a:r>
            <a:r>
              <a:rPr lang="en-US" sz="1600" b="0">
                <a:solidFill>
                  <a:schemeClr val="dk1"/>
                </a:solidFill>
                <a:latin typeface="Consolas"/>
                <a:ea typeface="Consolas"/>
                <a:cs typeface="Consolas"/>
                <a:sym typeface="Consolas"/>
              </a:rPr>
              <a:t>(v)      </a:t>
            </a:r>
            <a:r>
              <a:rPr lang="en-US" sz="1600" b="0">
                <a:solidFill>
                  <a:srgbClr val="6EA0C0"/>
                </a:solidFill>
                <a:latin typeface="Consolas"/>
                <a:ea typeface="Consolas"/>
                <a:cs typeface="Consolas"/>
                <a:sym typeface="Consolas"/>
              </a:rPr>
              <a:t>// previous best path to v</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newDist = distTo.</a:t>
            </a:r>
            <a:r>
              <a:rPr lang="en-US" sz="1600" b="1">
                <a:solidFill>
                  <a:schemeClr val="dk1"/>
                </a:solidFill>
                <a:latin typeface="Consolas"/>
                <a:ea typeface="Consolas"/>
                <a:cs typeface="Consolas"/>
                <a:sym typeface="Consolas"/>
              </a:rPr>
              <a:t>get</a:t>
            </a:r>
            <a:r>
              <a:rPr lang="en-US" sz="1600" b="0">
                <a:solidFill>
                  <a:schemeClr val="dk1"/>
                </a:solidFill>
                <a:latin typeface="Consolas"/>
                <a:ea typeface="Consolas"/>
                <a:cs typeface="Consolas"/>
                <a:sym typeface="Consolas"/>
              </a:rPr>
              <a:t>(u) + w  </a:t>
            </a:r>
            <a:r>
              <a:rPr lang="en-US" sz="1600" b="0">
                <a:solidFill>
                  <a:srgbClr val="6EA0C0"/>
                </a:solidFill>
                <a:latin typeface="Consolas"/>
                <a:ea typeface="Consolas"/>
                <a:cs typeface="Consolas"/>
                <a:sym typeface="Consolas"/>
              </a:rPr>
              <a:t>// what if we went through u?</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if</a:t>
            </a:r>
            <a:r>
              <a:rPr lang="en-US" sz="1600" b="0">
                <a:solidFill>
                  <a:schemeClr val="dk1"/>
                </a:solidFill>
                <a:latin typeface="Consolas"/>
                <a:ea typeface="Consolas"/>
                <a:cs typeface="Consolas"/>
                <a:sym typeface="Consolas"/>
              </a:rPr>
              <a:t> (newDist &lt; oldDist):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distTo.</a:t>
            </a:r>
            <a:r>
              <a:rPr lang="en-US" sz="1600" b="1">
                <a:solidFill>
                  <a:schemeClr val="dk1"/>
                </a:solidFill>
                <a:latin typeface="Consolas"/>
                <a:ea typeface="Consolas"/>
                <a:cs typeface="Consolas"/>
                <a:sym typeface="Consolas"/>
              </a:rPr>
              <a:t>put</a:t>
            </a:r>
            <a:r>
              <a:rPr lang="en-US" sz="1600" b="0">
                <a:solidFill>
                  <a:schemeClr val="dk1"/>
                </a:solidFill>
                <a:latin typeface="Consolas"/>
                <a:ea typeface="Consolas"/>
                <a:cs typeface="Consolas"/>
                <a:sym typeface="Consolas"/>
              </a:rPr>
              <a:t>(v, newDist)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edgeTo.</a:t>
            </a:r>
            <a:r>
              <a:rPr lang="en-US" sz="1600" b="1">
                <a:solidFill>
                  <a:schemeClr val="dk1"/>
                </a:solidFill>
                <a:latin typeface="Consolas"/>
                <a:ea typeface="Consolas"/>
                <a:cs typeface="Consolas"/>
                <a:sym typeface="Consolas"/>
              </a:rPr>
              <a:t>put</a:t>
            </a:r>
            <a:r>
              <a:rPr lang="en-US" sz="1600" b="0">
                <a:solidFill>
                  <a:schemeClr val="dk1"/>
                </a:solidFill>
                <a:latin typeface="Consolas"/>
                <a:ea typeface="Consolas"/>
                <a:cs typeface="Consolas"/>
                <a:sym typeface="Consolas"/>
              </a:rPr>
              <a:t>(v, u)</a:t>
            </a:r>
            <a:endParaRPr sz="1600" b="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a:solidFill>
                  <a:schemeClr val="dk1"/>
                </a:solidFill>
                <a:latin typeface="Consolas"/>
                <a:ea typeface="Consolas"/>
                <a:cs typeface="Consolas"/>
                <a:sym typeface="Consolas"/>
              </a:rPr>
              <a:t>        update distance in list of unknown vertices</a:t>
            </a:r>
            <a:br>
              <a:rPr lang="en-US" sz="1600" b="0">
                <a:solidFill>
                  <a:schemeClr val="dk1"/>
                </a:solidFill>
                <a:latin typeface="Consolas"/>
                <a:ea typeface="Consolas"/>
                <a:cs typeface="Consolas"/>
                <a:sym typeface="Consolas"/>
              </a:rPr>
            </a:br>
            <a:endParaRPr sz="1600" b="0">
              <a:solidFill>
                <a:schemeClr val="dk1"/>
              </a:solidFill>
              <a:latin typeface="Consolas"/>
              <a:ea typeface="Consolas"/>
              <a:cs typeface="Consolas"/>
              <a:sym typeface="Consolas"/>
            </a:endParaRPr>
          </a:p>
        </p:txBody>
      </p:sp>
      <p:sp>
        <p:nvSpPr>
          <p:cNvPr id="505" name="Google Shape;505;p33"/>
          <p:cNvSpPr/>
          <p:nvPr/>
        </p:nvSpPr>
        <p:spPr>
          <a:xfrm>
            <a:off x="3227300" y="1478125"/>
            <a:ext cx="831000" cy="422700"/>
          </a:xfrm>
          <a:prstGeom prst="wedgeRectCallout">
            <a:avLst>
              <a:gd name="adj1" fmla="val 110806"/>
              <a:gd name="adj2" fmla="val 100692"/>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O(|V|)</a:t>
            </a:r>
            <a:endParaRPr/>
          </a:p>
        </p:txBody>
      </p:sp>
      <p:sp>
        <p:nvSpPr>
          <p:cNvPr id="506" name="Google Shape;506;p33"/>
          <p:cNvSpPr/>
          <p:nvPr/>
        </p:nvSpPr>
        <p:spPr>
          <a:xfrm>
            <a:off x="3227350" y="2071750"/>
            <a:ext cx="831000" cy="422700"/>
          </a:xfrm>
          <a:prstGeom prst="wedgeRectCallout">
            <a:avLst>
              <a:gd name="adj1" fmla="val 107265"/>
              <a:gd name="adj2" fmla="val 99509"/>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O(|V|)</a:t>
            </a:r>
            <a:endParaRPr/>
          </a:p>
        </p:txBody>
      </p:sp>
      <p:sp>
        <p:nvSpPr>
          <p:cNvPr id="507" name="Google Shape;507;p33"/>
          <p:cNvSpPr/>
          <p:nvPr/>
        </p:nvSpPr>
        <p:spPr>
          <a:xfrm>
            <a:off x="2029675" y="2589725"/>
            <a:ext cx="1311000" cy="320700"/>
          </a:xfrm>
          <a:prstGeom prst="wedgeRectCallout">
            <a:avLst>
              <a:gd name="adj1" fmla="val 158974"/>
              <a:gd name="adj2" fmla="val 64094"/>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O(log|V|)</a:t>
            </a:r>
            <a:endParaRPr/>
          </a:p>
        </p:txBody>
      </p:sp>
      <p:sp>
        <p:nvSpPr>
          <p:cNvPr id="508" name="Google Shape;508;p33"/>
          <p:cNvSpPr/>
          <p:nvPr/>
        </p:nvSpPr>
        <p:spPr>
          <a:xfrm>
            <a:off x="2686950" y="3811425"/>
            <a:ext cx="1008900" cy="422700"/>
          </a:xfrm>
          <a:prstGeom prst="wedgeRectCallout">
            <a:avLst>
              <a:gd name="adj1" fmla="val 156401"/>
              <a:gd name="adj2" fmla="val -117382"/>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O(|E|) </a:t>
            </a:r>
            <a:endParaRPr/>
          </a:p>
        </p:txBody>
      </p:sp>
      <p:sp>
        <p:nvSpPr>
          <p:cNvPr id="509" name="Google Shape;509;p33"/>
          <p:cNvSpPr/>
          <p:nvPr/>
        </p:nvSpPr>
        <p:spPr>
          <a:xfrm>
            <a:off x="1863175" y="4405050"/>
            <a:ext cx="2124300" cy="320700"/>
          </a:xfrm>
          <a:prstGeom prst="wedgeRectCallout">
            <a:avLst>
              <a:gd name="adj1" fmla="val 108150"/>
              <a:gd name="adj2" fmla="val 220681"/>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O(log|V|)</a:t>
            </a:r>
            <a:endParaRPr/>
          </a:p>
        </p:txBody>
      </p:sp>
      <p:sp>
        <p:nvSpPr>
          <p:cNvPr id="510" name="Google Shape;510;p33"/>
          <p:cNvSpPr txBox="1"/>
          <p:nvPr/>
        </p:nvSpPr>
        <p:spPr>
          <a:xfrm>
            <a:off x="2029675" y="5870175"/>
            <a:ext cx="4687800" cy="492600"/>
          </a:xfrm>
          <a:prstGeom prst="rect">
            <a:avLst/>
          </a:prstGeom>
          <a:solidFill>
            <a:srgbClr val="E6DAFF"/>
          </a:solidFill>
          <a:ln w="19050" cap="flat" cmpd="sng">
            <a:solidFill>
              <a:srgbClr val="4B2A85"/>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2000">
                <a:latin typeface="Quattrocento Sans"/>
                <a:ea typeface="Quattrocento Sans"/>
                <a:cs typeface="Quattrocento Sans"/>
                <a:sym typeface="Quattrocento Sans"/>
              </a:rPr>
              <a:t>Final runtime: </a:t>
            </a:r>
            <a:r>
              <a:rPr lang="en-US" sz="2000">
                <a:latin typeface="Georgia"/>
                <a:ea typeface="Georgia"/>
                <a:cs typeface="Georgia"/>
                <a:sym typeface="Georgia"/>
              </a:rPr>
              <a:t>O(|V|log|V| + |E|log|V|)</a:t>
            </a:r>
            <a:endParaRPr sz="2000">
              <a:latin typeface="Georgia"/>
              <a:ea typeface="Georgia"/>
              <a:cs typeface="Georgia"/>
              <a:sym typeface="Georgi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34"/>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 Example #1</a:t>
            </a:r>
            <a:endParaRPr/>
          </a:p>
        </p:txBody>
      </p:sp>
      <p:sp>
        <p:nvSpPr>
          <p:cNvPr id="518" name="Google Shape;518;p34"/>
          <p:cNvSpPr txBox="1">
            <a:spLocks noGrp="1"/>
          </p:cNvSpPr>
          <p:nvPr>
            <p:ph type="sldNum" idx="12"/>
          </p:nvPr>
        </p:nvSpPr>
        <p:spPr>
          <a:xfrm>
            <a:off x="6400800" y="4869657"/>
            <a:ext cx="457200" cy="27384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675" b="1" i="0" u="none" strike="noStrike" cap="none">
                <a:solidFill>
                  <a:srgbClr val="4B2A85"/>
                </a:solidFill>
                <a:latin typeface="Calibri"/>
                <a:ea typeface="Calibri"/>
                <a:cs typeface="Calibri"/>
                <a:sym typeface="Calibri"/>
              </a:rPr>
              <a:t>52</a:t>
            </a:fld>
            <a:endParaRPr sz="675" b="1" i="0" u="none" strike="noStrike" cap="none">
              <a:solidFill>
                <a:srgbClr val="4B2A85"/>
              </a:solidFill>
              <a:latin typeface="Calibri"/>
              <a:ea typeface="Calibri"/>
              <a:cs typeface="Calibri"/>
              <a:sym typeface="Calibri"/>
            </a:endParaRPr>
          </a:p>
        </p:txBody>
      </p:sp>
      <p:graphicFrame>
        <p:nvGraphicFramePr>
          <p:cNvPr id="519" name="Google Shape;519;p34"/>
          <p:cNvGraphicFramePr/>
          <p:nvPr/>
        </p:nvGraphicFramePr>
        <p:xfrm>
          <a:off x="6316888" y="3054960"/>
          <a:ext cx="41236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a:solidFill>
                            <a:schemeClr val="lt1"/>
                          </a:solidFill>
                          <a:latin typeface="Quattrocento Sans"/>
                          <a:ea typeface="Quattrocento Sans"/>
                          <a:cs typeface="Quattrocento Sans"/>
                          <a:sym typeface="Quattrocento Sans"/>
                        </a:rPr>
                        <a:t>Vertex</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Known?</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distTo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edgeTo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F</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G</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H</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bl>
          </a:graphicData>
        </a:graphic>
      </p:graphicFrame>
      <p:grpSp>
        <p:nvGrpSpPr>
          <p:cNvPr id="520" name="Google Shape;520;p34"/>
          <p:cNvGrpSpPr/>
          <p:nvPr/>
        </p:nvGrpSpPr>
        <p:grpSpPr>
          <a:xfrm>
            <a:off x="1751501" y="1368475"/>
            <a:ext cx="4726715" cy="2331624"/>
            <a:chOff x="-2863816" y="1556555"/>
            <a:chExt cx="3545036" cy="1748718"/>
          </a:xfrm>
        </p:grpSpPr>
        <p:sp>
          <p:nvSpPr>
            <p:cNvPr id="521" name="Google Shape;521;p34"/>
            <p:cNvSpPr/>
            <p:nvPr/>
          </p:nvSpPr>
          <p:spPr>
            <a:xfrm>
              <a:off x="-2576330" y="1806476"/>
              <a:ext cx="285750" cy="285750"/>
            </a:xfrm>
            <a:prstGeom prst="ellipse">
              <a:avLst/>
            </a:prstGeom>
            <a:solidFill>
              <a:srgbClr val="7DC49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A</a:t>
              </a:r>
              <a:endParaRPr/>
            </a:p>
          </p:txBody>
        </p:sp>
        <p:sp>
          <p:nvSpPr>
            <p:cNvPr id="522" name="Google Shape;522;p34"/>
            <p:cNvSpPr/>
            <p:nvPr/>
          </p:nvSpPr>
          <p:spPr>
            <a:xfrm>
              <a:off x="-1319030" y="174932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523" name="Google Shape;523;p34"/>
            <p:cNvSpPr/>
            <p:nvPr/>
          </p:nvSpPr>
          <p:spPr>
            <a:xfrm>
              <a:off x="-2690630" y="27208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524" name="Google Shape;524;p34"/>
            <p:cNvSpPr/>
            <p:nvPr/>
          </p:nvSpPr>
          <p:spPr>
            <a:xfrm>
              <a:off x="-1490480" y="254942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sp>
          <p:nvSpPr>
            <p:cNvPr id="525" name="Google Shape;525;p34"/>
            <p:cNvSpPr/>
            <p:nvPr/>
          </p:nvSpPr>
          <p:spPr>
            <a:xfrm>
              <a:off x="-34748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526" name="Google Shape;526;p34"/>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527" name="Google Shape;527;p34"/>
            <p:cNvSpPr/>
            <p:nvPr/>
          </p:nvSpPr>
          <p:spPr>
            <a:xfrm>
              <a:off x="-804680" y="28351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528" name="Google Shape;528;p34"/>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529" name="Google Shape;529;p34"/>
            <p:cNvCxnSpPr>
              <a:stCxn id="521" idx="6"/>
              <a:endCxn id="524" idx="1"/>
            </p:cNvCxnSpPr>
            <p:nvPr/>
          </p:nvCxnSpPr>
          <p:spPr>
            <a:xfrm>
              <a:off x="-2290580" y="1949351"/>
              <a:ext cx="841800" cy="642000"/>
            </a:xfrm>
            <a:prstGeom prst="curvedConnector2">
              <a:avLst/>
            </a:prstGeom>
            <a:noFill/>
            <a:ln w="9525" cap="flat" cmpd="sng">
              <a:solidFill>
                <a:schemeClr val="dk1"/>
              </a:solidFill>
              <a:prstDash val="solid"/>
              <a:round/>
              <a:headEnd type="none" w="med" len="med"/>
              <a:tailEnd type="triangle" w="med" len="med"/>
            </a:ln>
          </p:spPr>
        </p:cxnSp>
        <p:cxnSp>
          <p:nvCxnSpPr>
            <p:cNvPr id="530" name="Google Shape;530;p34"/>
            <p:cNvCxnSpPr>
              <a:stCxn id="524" idx="2"/>
              <a:endCxn id="521" idx="4"/>
            </p:cNvCxnSpPr>
            <p:nvPr/>
          </p:nvCxnSpPr>
          <p:spPr>
            <a:xfrm rot="10800000">
              <a:off x="-2433380" y="2092301"/>
              <a:ext cx="942900" cy="600000"/>
            </a:xfrm>
            <a:prstGeom prst="curvedConnector2">
              <a:avLst/>
            </a:prstGeom>
            <a:noFill/>
            <a:ln w="9525" cap="flat" cmpd="sng">
              <a:solidFill>
                <a:schemeClr val="dk1"/>
              </a:solidFill>
              <a:prstDash val="solid"/>
              <a:round/>
              <a:headEnd type="none" w="med" len="med"/>
              <a:tailEnd type="triangle" w="med" len="med"/>
            </a:ln>
          </p:spPr>
        </p:cxnSp>
        <p:cxnSp>
          <p:nvCxnSpPr>
            <p:cNvPr id="531" name="Google Shape;531;p34"/>
            <p:cNvCxnSpPr>
              <a:stCxn id="528" idx="2"/>
              <a:endCxn id="527"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532" name="Google Shape;532;p34"/>
            <p:cNvCxnSpPr>
              <a:stCxn id="527" idx="6"/>
              <a:endCxn id="528"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533" name="Google Shape;533;p34"/>
            <p:cNvCxnSpPr>
              <a:stCxn id="521" idx="3"/>
              <a:endCxn id="523" idx="0"/>
            </p:cNvCxnSpPr>
            <p:nvPr/>
          </p:nvCxnSpPr>
          <p:spPr>
            <a:xfrm flipH="1">
              <a:off x="-2547683" y="2050379"/>
              <a:ext cx="13200" cy="670500"/>
            </a:xfrm>
            <a:prstGeom prst="straightConnector1">
              <a:avLst/>
            </a:prstGeom>
            <a:noFill/>
            <a:ln w="9525" cap="flat" cmpd="sng">
              <a:solidFill>
                <a:schemeClr val="dk1"/>
              </a:solidFill>
              <a:prstDash val="solid"/>
              <a:round/>
              <a:headEnd type="none" w="med" len="med"/>
              <a:tailEnd type="triangle" w="med" len="med"/>
            </a:ln>
          </p:spPr>
        </p:cxnSp>
        <p:cxnSp>
          <p:nvCxnSpPr>
            <p:cNvPr id="534" name="Google Shape;534;p34"/>
            <p:cNvCxnSpPr>
              <a:stCxn id="523" idx="6"/>
              <a:endCxn id="524"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535" name="Google Shape;535;p34"/>
            <p:cNvCxnSpPr>
              <a:stCxn id="521" idx="7"/>
              <a:endCxn id="522" idx="2"/>
            </p:cNvCxnSpPr>
            <p:nvPr/>
          </p:nvCxnSpPr>
          <p:spPr>
            <a:xfrm>
              <a:off x="-2332427" y="1848323"/>
              <a:ext cx="1013400" cy="43800"/>
            </a:xfrm>
            <a:prstGeom prst="straightConnector1">
              <a:avLst/>
            </a:prstGeom>
            <a:noFill/>
            <a:ln w="9525" cap="flat" cmpd="sng">
              <a:solidFill>
                <a:schemeClr val="dk1"/>
              </a:solidFill>
              <a:prstDash val="solid"/>
              <a:round/>
              <a:headEnd type="none" w="med" len="med"/>
              <a:tailEnd type="triangle" w="med" len="med"/>
            </a:ln>
          </p:spPr>
        </p:cxnSp>
        <p:cxnSp>
          <p:nvCxnSpPr>
            <p:cNvPr id="536" name="Google Shape;536;p34"/>
            <p:cNvCxnSpPr>
              <a:stCxn id="522" idx="6"/>
              <a:endCxn id="525" idx="2"/>
            </p:cNvCxnSpPr>
            <p:nvPr/>
          </p:nvCxnSpPr>
          <p:spPr>
            <a:xfrm>
              <a:off x="-1033280" y="1892201"/>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537" name="Google Shape;537;p34"/>
            <p:cNvCxnSpPr>
              <a:stCxn id="525" idx="6"/>
              <a:endCxn id="526"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538" name="Google Shape;538;p34"/>
            <p:cNvCxnSpPr>
              <a:stCxn id="528" idx="1"/>
              <a:endCxn id="525"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539" name="Google Shape;539;p34"/>
            <p:cNvCxnSpPr>
              <a:stCxn id="526" idx="4"/>
              <a:endCxn id="528"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540" name="Google Shape;540;p34"/>
            <p:cNvCxnSpPr>
              <a:stCxn id="522" idx="5"/>
              <a:endCxn id="527" idx="1"/>
            </p:cNvCxnSpPr>
            <p:nvPr/>
          </p:nvCxnSpPr>
          <p:spPr>
            <a:xfrm>
              <a:off x="-1075127" y="1993229"/>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541" name="Google Shape;541;p34"/>
            <p:cNvCxnSpPr>
              <a:stCxn id="522" idx="4"/>
              <a:endCxn id="524" idx="0"/>
            </p:cNvCxnSpPr>
            <p:nvPr/>
          </p:nvCxnSpPr>
          <p:spPr>
            <a:xfrm flipH="1">
              <a:off x="-1347455" y="2035076"/>
              <a:ext cx="171300" cy="514500"/>
            </a:xfrm>
            <a:prstGeom prst="straightConnector1">
              <a:avLst/>
            </a:prstGeom>
            <a:noFill/>
            <a:ln w="9525" cap="flat" cmpd="sng">
              <a:solidFill>
                <a:schemeClr val="dk1"/>
              </a:solidFill>
              <a:prstDash val="solid"/>
              <a:round/>
              <a:headEnd type="none" w="med" len="med"/>
              <a:tailEnd type="triangle" w="med" len="med"/>
            </a:ln>
          </p:spPr>
        </p:cxnSp>
        <p:cxnSp>
          <p:nvCxnSpPr>
            <p:cNvPr id="542" name="Google Shape;542;p34"/>
            <p:cNvCxnSpPr>
              <a:stCxn id="524" idx="5"/>
              <a:endCxn id="527" idx="2"/>
            </p:cNvCxnSpPr>
            <p:nvPr/>
          </p:nvCxnSpPr>
          <p:spPr>
            <a:xfrm>
              <a:off x="-1246577" y="2793329"/>
              <a:ext cx="441900" cy="184800"/>
            </a:xfrm>
            <a:prstGeom prst="straightConnector1">
              <a:avLst/>
            </a:prstGeom>
            <a:noFill/>
            <a:ln w="9525" cap="flat" cmpd="sng">
              <a:solidFill>
                <a:schemeClr val="dk1"/>
              </a:solidFill>
              <a:prstDash val="solid"/>
              <a:round/>
              <a:headEnd type="none" w="med" len="med"/>
              <a:tailEnd type="triangle" w="med" len="med"/>
            </a:ln>
          </p:spPr>
        </p:cxnSp>
        <p:cxnSp>
          <p:nvCxnSpPr>
            <p:cNvPr id="543" name="Google Shape;543;p34"/>
            <p:cNvCxnSpPr>
              <a:stCxn id="527" idx="3"/>
              <a:endCxn id="523"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544" name="Google Shape;544;p34"/>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45" name="Google Shape;545;p34"/>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46" name="Google Shape;546;p34"/>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547" name="Google Shape;547;p34"/>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548" name="Google Shape;548;p34"/>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549" name="Google Shape;549;p34"/>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50" name="Google Shape;550;p34"/>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551" name="Google Shape;551;p34"/>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552" name="Google Shape;552;p34"/>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11</a:t>
              </a:r>
              <a:endParaRPr/>
            </a:p>
          </p:txBody>
        </p:sp>
        <p:sp>
          <p:nvSpPr>
            <p:cNvPr id="553" name="Google Shape;553;p34"/>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554" name="Google Shape;554;p34"/>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555" name="Google Shape;555;p34"/>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9</a:t>
              </a:r>
              <a:endParaRPr/>
            </a:p>
          </p:txBody>
        </p:sp>
        <p:sp>
          <p:nvSpPr>
            <p:cNvPr id="556" name="Google Shape;556;p34"/>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57" name="Google Shape;557;p34"/>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558" name="Google Shape;558;p34"/>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sp>
          <p:nvSpPr>
            <p:cNvPr id="559" name="Google Shape;559;p34"/>
            <p:cNvSpPr txBox="1"/>
            <p:nvPr/>
          </p:nvSpPr>
          <p:spPr>
            <a:xfrm>
              <a:off x="-1417640" y="1556555"/>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0" name="Google Shape;560;p34"/>
            <p:cNvSpPr txBox="1"/>
            <p:nvPr/>
          </p:nvSpPr>
          <p:spPr>
            <a:xfrm>
              <a:off x="-477173" y="160937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1" name="Google Shape;561;p34"/>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2" name="Google Shape;562;p34"/>
            <p:cNvSpPr txBox="1"/>
            <p:nvPr/>
          </p:nvSpPr>
          <p:spPr>
            <a:xfrm>
              <a:off x="-1531640" y="226965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3" name="Google Shape;563;p34"/>
            <p:cNvSpPr txBox="1"/>
            <p:nvPr/>
          </p:nvSpPr>
          <p:spPr>
            <a:xfrm>
              <a:off x="-2863816" y="2543734"/>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4" name="Google Shape;564;p34"/>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5" name="Google Shape;565;p34"/>
            <p:cNvSpPr txBox="1"/>
            <p:nvPr/>
          </p:nvSpPr>
          <p:spPr>
            <a:xfrm>
              <a:off x="-865204" y="256204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6" name="Google Shape;566;p34"/>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567" name="Google Shape;567;p34"/>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568" name="Google Shape;568;p34"/>
          <p:cNvSpPr txBox="1"/>
          <p:nvPr/>
        </p:nvSpPr>
        <p:spPr>
          <a:xfrm>
            <a:off x="1472700" y="4883675"/>
            <a:ext cx="4002900" cy="6771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a:solidFill>
                  <a:schemeClr val="dk1"/>
                </a:solidFill>
                <a:latin typeface="Quattrocento Sans"/>
                <a:ea typeface="Quattrocento Sans"/>
                <a:cs typeface="Quattrocento Sans"/>
                <a:sym typeface="Quattrocento Sans"/>
              </a:rPr>
              <a:t>Order Added to Known Set:</a:t>
            </a:r>
            <a:endParaRPr>
              <a:latin typeface="Quattrocento Sans"/>
              <a:ea typeface="Quattrocento Sans"/>
              <a:cs typeface="Quattrocento Sans"/>
              <a:sym typeface="Quattrocento Sans"/>
            </a:endParaRPr>
          </a:p>
          <a:p>
            <a:pPr marL="0" marR="0" lvl="0" indent="0" algn="l" rtl="0">
              <a:spcBef>
                <a:spcPts val="0"/>
              </a:spcBef>
              <a:spcAft>
                <a:spcPts val="0"/>
              </a:spcAft>
              <a:buNone/>
            </a:pPr>
            <a:endParaRPr>
              <a:latin typeface="Quattrocento Sans"/>
              <a:ea typeface="Quattrocento Sans"/>
              <a:cs typeface="Quattrocento Sans"/>
              <a:sym typeface="Quattrocento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35"/>
          <p:cNvSpPr/>
          <p:nvPr/>
        </p:nvSpPr>
        <p:spPr>
          <a:xfrm>
            <a:off x="1954045" y="1419970"/>
            <a:ext cx="1129623" cy="1138404"/>
          </a:xfrm>
          <a:custGeom>
            <a:avLst/>
            <a:gdLst/>
            <a:ahLst/>
            <a:cxnLst/>
            <a:rect l="l" t="t" r="r" b="b"/>
            <a:pathLst>
              <a:path w="1129623" h="1138404" extrusionOk="0">
                <a:moveTo>
                  <a:pt x="623785" y="268"/>
                </a:moveTo>
                <a:cubicBezTo>
                  <a:pt x="580011" y="-1353"/>
                  <a:pt x="505321" y="4278"/>
                  <a:pt x="448687" y="19724"/>
                </a:cubicBezTo>
                <a:cubicBezTo>
                  <a:pt x="428902" y="25120"/>
                  <a:pt x="409776" y="32694"/>
                  <a:pt x="390321" y="39179"/>
                </a:cubicBezTo>
                <a:lnTo>
                  <a:pt x="331955" y="58634"/>
                </a:lnTo>
                <a:cubicBezTo>
                  <a:pt x="322227" y="61877"/>
                  <a:pt x="311304" y="62674"/>
                  <a:pt x="302772" y="68362"/>
                </a:cubicBezTo>
                <a:cubicBezTo>
                  <a:pt x="265057" y="93505"/>
                  <a:pt x="284680" y="84120"/>
                  <a:pt x="244406" y="97545"/>
                </a:cubicBezTo>
                <a:cubicBezTo>
                  <a:pt x="224951" y="117000"/>
                  <a:pt x="201302" y="133018"/>
                  <a:pt x="186040" y="155911"/>
                </a:cubicBezTo>
                <a:cubicBezTo>
                  <a:pt x="179555" y="165639"/>
                  <a:pt x="173888" y="175965"/>
                  <a:pt x="166585" y="185094"/>
                </a:cubicBezTo>
                <a:cubicBezTo>
                  <a:pt x="150745" y="204894"/>
                  <a:pt x="139612" y="209560"/>
                  <a:pt x="117946" y="224004"/>
                </a:cubicBezTo>
                <a:cubicBezTo>
                  <a:pt x="90393" y="306668"/>
                  <a:pt x="128820" y="205883"/>
                  <a:pt x="88764" y="272643"/>
                </a:cubicBezTo>
                <a:cubicBezTo>
                  <a:pt x="83488" y="281436"/>
                  <a:pt x="84016" y="292863"/>
                  <a:pt x="79036" y="301826"/>
                </a:cubicBezTo>
                <a:cubicBezTo>
                  <a:pt x="67680" y="322266"/>
                  <a:pt x="40125" y="360192"/>
                  <a:pt x="40125" y="360192"/>
                </a:cubicBezTo>
                <a:cubicBezTo>
                  <a:pt x="14433" y="437270"/>
                  <a:pt x="24042" y="398329"/>
                  <a:pt x="10942" y="476924"/>
                </a:cubicBezTo>
                <a:cubicBezTo>
                  <a:pt x="-2449" y="651017"/>
                  <a:pt x="-4800" y="616458"/>
                  <a:pt x="10942" y="836847"/>
                </a:cubicBezTo>
                <a:cubicBezTo>
                  <a:pt x="11959" y="851089"/>
                  <a:pt x="37433" y="931433"/>
                  <a:pt x="40125" y="934124"/>
                </a:cubicBezTo>
                <a:cubicBezTo>
                  <a:pt x="46610" y="940609"/>
                  <a:pt x="53852" y="946417"/>
                  <a:pt x="59581" y="953579"/>
                </a:cubicBezTo>
                <a:cubicBezTo>
                  <a:pt x="66884" y="962708"/>
                  <a:pt x="70769" y="974495"/>
                  <a:pt x="79036" y="982762"/>
                </a:cubicBezTo>
                <a:cubicBezTo>
                  <a:pt x="102402" y="1006128"/>
                  <a:pt x="109712" y="1000078"/>
                  <a:pt x="137402" y="1011945"/>
                </a:cubicBezTo>
                <a:cubicBezTo>
                  <a:pt x="237584" y="1054880"/>
                  <a:pt x="101843" y="1006578"/>
                  <a:pt x="234678" y="1050856"/>
                </a:cubicBezTo>
                <a:lnTo>
                  <a:pt x="293044" y="1070311"/>
                </a:lnTo>
                <a:cubicBezTo>
                  <a:pt x="302772" y="1073554"/>
                  <a:pt x="312279" y="1077552"/>
                  <a:pt x="322227" y="1080039"/>
                </a:cubicBezTo>
                <a:cubicBezTo>
                  <a:pt x="335197" y="1083281"/>
                  <a:pt x="348283" y="1086093"/>
                  <a:pt x="361138" y="1089766"/>
                </a:cubicBezTo>
                <a:cubicBezTo>
                  <a:pt x="370997" y="1092583"/>
                  <a:pt x="380428" y="1096796"/>
                  <a:pt x="390321" y="1099494"/>
                </a:cubicBezTo>
                <a:cubicBezTo>
                  <a:pt x="416117" y="1106529"/>
                  <a:pt x="442776" y="1110493"/>
                  <a:pt x="468142" y="1118949"/>
                </a:cubicBezTo>
                <a:cubicBezTo>
                  <a:pt x="513011" y="1133906"/>
                  <a:pt x="487270" y="1126666"/>
                  <a:pt x="545964" y="1138404"/>
                </a:cubicBezTo>
                <a:cubicBezTo>
                  <a:pt x="573310" y="1135918"/>
                  <a:pt x="644721" y="1137664"/>
                  <a:pt x="682151" y="1118949"/>
                </a:cubicBezTo>
                <a:cubicBezTo>
                  <a:pt x="692608" y="1113721"/>
                  <a:pt x="700650" y="1104242"/>
                  <a:pt x="711334" y="1099494"/>
                </a:cubicBezTo>
                <a:cubicBezTo>
                  <a:pt x="730074" y="1091165"/>
                  <a:pt x="769700" y="1080039"/>
                  <a:pt x="769700" y="1080039"/>
                </a:cubicBezTo>
                <a:cubicBezTo>
                  <a:pt x="853335" y="1024280"/>
                  <a:pt x="747517" y="1091130"/>
                  <a:pt x="828066" y="1050856"/>
                </a:cubicBezTo>
                <a:cubicBezTo>
                  <a:pt x="903495" y="1013141"/>
                  <a:pt x="813080" y="1046122"/>
                  <a:pt x="886432" y="1021673"/>
                </a:cubicBezTo>
                <a:cubicBezTo>
                  <a:pt x="892917" y="1015188"/>
                  <a:pt x="898023" y="1006936"/>
                  <a:pt x="905887" y="1002217"/>
                </a:cubicBezTo>
                <a:cubicBezTo>
                  <a:pt x="914680" y="996941"/>
                  <a:pt x="927063" y="998895"/>
                  <a:pt x="935070" y="992490"/>
                </a:cubicBezTo>
                <a:cubicBezTo>
                  <a:pt x="944199" y="985187"/>
                  <a:pt x="947222" y="972436"/>
                  <a:pt x="954525" y="963307"/>
                </a:cubicBezTo>
                <a:cubicBezTo>
                  <a:pt x="970367" y="943505"/>
                  <a:pt x="981495" y="938842"/>
                  <a:pt x="1003164" y="924396"/>
                </a:cubicBezTo>
                <a:cubicBezTo>
                  <a:pt x="1009649" y="914668"/>
                  <a:pt x="1014352" y="903480"/>
                  <a:pt x="1022619" y="895213"/>
                </a:cubicBezTo>
                <a:cubicBezTo>
                  <a:pt x="1030886" y="886946"/>
                  <a:pt x="1044499" y="884887"/>
                  <a:pt x="1051802" y="875758"/>
                </a:cubicBezTo>
                <a:cubicBezTo>
                  <a:pt x="1058207" y="867751"/>
                  <a:pt x="1056254" y="855368"/>
                  <a:pt x="1061529" y="846575"/>
                </a:cubicBezTo>
                <a:cubicBezTo>
                  <a:pt x="1096181" y="788821"/>
                  <a:pt x="1067065" y="873032"/>
                  <a:pt x="1100440" y="797936"/>
                </a:cubicBezTo>
                <a:cubicBezTo>
                  <a:pt x="1108769" y="779196"/>
                  <a:pt x="1119895" y="739570"/>
                  <a:pt x="1119895" y="739570"/>
                </a:cubicBezTo>
                <a:cubicBezTo>
                  <a:pt x="1123138" y="716872"/>
                  <a:pt x="1129623" y="694405"/>
                  <a:pt x="1129623" y="671477"/>
                </a:cubicBezTo>
                <a:cubicBezTo>
                  <a:pt x="1129623" y="588686"/>
                  <a:pt x="1128805" y="551882"/>
                  <a:pt x="1110168" y="486651"/>
                </a:cubicBezTo>
                <a:cubicBezTo>
                  <a:pt x="1107351" y="476792"/>
                  <a:pt x="1105420" y="466431"/>
                  <a:pt x="1100440" y="457468"/>
                </a:cubicBezTo>
                <a:cubicBezTo>
                  <a:pt x="1089084" y="437028"/>
                  <a:pt x="1061529" y="399102"/>
                  <a:pt x="1061529" y="399102"/>
                </a:cubicBezTo>
                <a:cubicBezTo>
                  <a:pt x="1042593" y="342289"/>
                  <a:pt x="1066619" y="394464"/>
                  <a:pt x="1022619" y="350464"/>
                </a:cubicBezTo>
                <a:cubicBezTo>
                  <a:pt x="994743" y="322588"/>
                  <a:pt x="1009258" y="323743"/>
                  <a:pt x="993436" y="292098"/>
                </a:cubicBezTo>
                <a:cubicBezTo>
                  <a:pt x="981164" y="267553"/>
                  <a:pt x="972623" y="261557"/>
                  <a:pt x="954525" y="243460"/>
                </a:cubicBezTo>
                <a:cubicBezTo>
                  <a:pt x="926972" y="160795"/>
                  <a:pt x="965399" y="261583"/>
                  <a:pt x="925342" y="194821"/>
                </a:cubicBezTo>
                <a:cubicBezTo>
                  <a:pt x="920067" y="186029"/>
                  <a:pt x="922020" y="173646"/>
                  <a:pt x="915615" y="165639"/>
                </a:cubicBezTo>
                <a:cubicBezTo>
                  <a:pt x="901899" y="148494"/>
                  <a:pt x="876475" y="142864"/>
                  <a:pt x="857249" y="136456"/>
                </a:cubicBezTo>
                <a:cubicBezTo>
                  <a:pt x="850764" y="129971"/>
                  <a:pt x="845130" y="122503"/>
                  <a:pt x="837793" y="117000"/>
                </a:cubicBezTo>
                <a:cubicBezTo>
                  <a:pt x="819087" y="102971"/>
                  <a:pt x="795960" y="94624"/>
                  <a:pt x="779427" y="78090"/>
                </a:cubicBezTo>
                <a:cubicBezTo>
                  <a:pt x="752722" y="51383"/>
                  <a:pt x="768673" y="61534"/>
                  <a:pt x="730789" y="48907"/>
                </a:cubicBezTo>
                <a:cubicBezTo>
                  <a:pt x="724304" y="42422"/>
                  <a:pt x="719537" y="33553"/>
                  <a:pt x="711334" y="29451"/>
                </a:cubicBezTo>
                <a:cubicBezTo>
                  <a:pt x="664222" y="5894"/>
                  <a:pt x="667559" y="1889"/>
                  <a:pt x="623785" y="268"/>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76" name="Google Shape;576;p35"/>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 Example #1</a:t>
            </a:r>
            <a:endParaRPr/>
          </a:p>
        </p:txBody>
      </p:sp>
      <p:grpSp>
        <p:nvGrpSpPr>
          <p:cNvPr id="577" name="Google Shape;577;p35"/>
          <p:cNvGrpSpPr/>
          <p:nvPr/>
        </p:nvGrpSpPr>
        <p:grpSpPr>
          <a:xfrm>
            <a:off x="1751501" y="1368475"/>
            <a:ext cx="4726715" cy="2331624"/>
            <a:chOff x="-2863816" y="1556555"/>
            <a:chExt cx="3545036" cy="1748718"/>
          </a:xfrm>
        </p:grpSpPr>
        <p:sp>
          <p:nvSpPr>
            <p:cNvPr id="578" name="Google Shape;578;p35"/>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579" name="Google Shape;579;p35"/>
            <p:cNvSpPr/>
            <p:nvPr/>
          </p:nvSpPr>
          <p:spPr>
            <a:xfrm>
              <a:off x="-1319030" y="174932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580" name="Google Shape;580;p35"/>
            <p:cNvSpPr/>
            <p:nvPr/>
          </p:nvSpPr>
          <p:spPr>
            <a:xfrm>
              <a:off x="-2690630" y="27208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581" name="Google Shape;581;p35"/>
            <p:cNvSpPr/>
            <p:nvPr/>
          </p:nvSpPr>
          <p:spPr>
            <a:xfrm>
              <a:off x="-1490480" y="254942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sp>
          <p:nvSpPr>
            <p:cNvPr id="582" name="Google Shape;582;p35"/>
            <p:cNvSpPr/>
            <p:nvPr/>
          </p:nvSpPr>
          <p:spPr>
            <a:xfrm>
              <a:off x="-34748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583" name="Google Shape;583;p35"/>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584" name="Google Shape;584;p35"/>
            <p:cNvSpPr/>
            <p:nvPr/>
          </p:nvSpPr>
          <p:spPr>
            <a:xfrm>
              <a:off x="-804680" y="28351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585" name="Google Shape;585;p35"/>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586" name="Google Shape;586;p35"/>
            <p:cNvCxnSpPr>
              <a:stCxn id="578" idx="6"/>
              <a:endCxn id="581"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587" name="Google Shape;587;p35"/>
            <p:cNvCxnSpPr>
              <a:stCxn id="581" idx="2"/>
              <a:endCxn id="578" idx="4"/>
            </p:cNvCxnSpPr>
            <p:nvPr/>
          </p:nvCxnSpPr>
          <p:spPr>
            <a:xfrm rot="10800000">
              <a:off x="-2433380" y="2092301"/>
              <a:ext cx="942900" cy="600000"/>
            </a:xfrm>
            <a:prstGeom prst="curvedConnector2">
              <a:avLst/>
            </a:prstGeom>
            <a:noFill/>
            <a:ln w="9525" cap="flat" cmpd="sng">
              <a:solidFill>
                <a:schemeClr val="dk1"/>
              </a:solidFill>
              <a:prstDash val="solid"/>
              <a:round/>
              <a:headEnd type="none" w="med" len="med"/>
              <a:tailEnd type="triangle" w="med" len="med"/>
            </a:ln>
          </p:spPr>
        </p:cxnSp>
        <p:cxnSp>
          <p:nvCxnSpPr>
            <p:cNvPr id="588" name="Google Shape;588;p35"/>
            <p:cNvCxnSpPr>
              <a:stCxn id="585" idx="2"/>
              <a:endCxn id="584"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589" name="Google Shape;589;p35"/>
            <p:cNvCxnSpPr>
              <a:stCxn id="584" idx="6"/>
              <a:endCxn id="585"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590" name="Google Shape;590;p35"/>
            <p:cNvCxnSpPr>
              <a:stCxn id="578" idx="3"/>
              <a:endCxn id="580"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591" name="Google Shape;591;p35"/>
            <p:cNvCxnSpPr>
              <a:stCxn id="580" idx="6"/>
              <a:endCxn id="581"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592" name="Google Shape;592;p35"/>
            <p:cNvCxnSpPr>
              <a:stCxn id="578" idx="7"/>
              <a:endCxn id="579"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593" name="Google Shape;593;p35"/>
            <p:cNvCxnSpPr>
              <a:stCxn id="579" idx="6"/>
              <a:endCxn id="582" idx="2"/>
            </p:cNvCxnSpPr>
            <p:nvPr/>
          </p:nvCxnSpPr>
          <p:spPr>
            <a:xfrm>
              <a:off x="-1033280" y="1892201"/>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594" name="Google Shape;594;p35"/>
            <p:cNvCxnSpPr>
              <a:stCxn id="582" idx="6"/>
              <a:endCxn id="583"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595" name="Google Shape;595;p35"/>
            <p:cNvCxnSpPr>
              <a:stCxn id="585" idx="1"/>
              <a:endCxn id="582"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596" name="Google Shape;596;p35"/>
            <p:cNvCxnSpPr>
              <a:stCxn id="583" idx="4"/>
              <a:endCxn id="585"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597" name="Google Shape;597;p35"/>
            <p:cNvCxnSpPr>
              <a:stCxn id="579" idx="5"/>
              <a:endCxn id="584" idx="1"/>
            </p:cNvCxnSpPr>
            <p:nvPr/>
          </p:nvCxnSpPr>
          <p:spPr>
            <a:xfrm>
              <a:off x="-1075127" y="1993229"/>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598" name="Google Shape;598;p35"/>
            <p:cNvCxnSpPr>
              <a:stCxn id="579" idx="4"/>
              <a:endCxn id="581" idx="0"/>
            </p:cNvCxnSpPr>
            <p:nvPr/>
          </p:nvCxnSpPr>
          <p:spPr>
            <a:xfrm flipH="1">
              <a:off x="-1347455" y="2035076"/>
              <a:ext cx="171300" cy="514500"/>
            </a:xfrm>
            <a:prstGeom prst="straightConnector1">
              <a:avLst/>
            </a:prstGeom>
            <a:noFill/>
            <a:ln w="9525" cap="flat" cmpd="sng">
              <a:solidFill>
                <a:schemeClr val="dk1"/>
              </a:solidFill>
              <a:prstDash val="solid"/>
              <a:round/>
              <a:headEnd type="none" w="med" len="med"/>
              <a:tailEnd type="triangle" w="med" len="med"/>
            </a:ln>
          </p:spPr>
        </p:cxnSp>
        <p:cxnSp>
          <p:nvCxnSpPr>
            <p:cNvPr id="599" name="Google Shape;599;p35"/>
            <p:cNvCxnSpPr>
              <a:stCxn id="581" idx="5"/>
              <a:endCxn id="584" idx="2"/>
            </p:cNvCxnSpPr>
            <p:nvPr/>
          </p:nvCxnSpPr>
          <p:spPr>
            <a:xfrm>
              <a:off x="-1246577" y="2793329"/>
              <a:ext cx="441900" cy="184800"/>
            </a:xfrm>
            <a:prstGeom prst="straightConnector1">
              <a:avLst/>
            </a:prstGeom>
            <a:noFill/>
            <a:ln w="9525" cap="flat" cmpd="sng">
              <a:solidFill>
                <a:schemeClr val="dk1"/>
              </a:solidFill>
              <a:prstDash val="solid"/>
              <a:round/>
              <a:headEnd type="none" w="med" len="med"/>
              <a:tailEnd type="triangle" w="med" len="med"/>
            </a:ln>
          </p:spPr>
        </p:cxnSp>
        <p:cxnSp>
          <p:nvCxnSpPr>
            <p:cNvPr id="600" name="Google Shape;600;p35"/>
            <p:cNvCxnSpPr>
              <a:stCxn id="584" idx="3"/>
              <a:endCxn id="580"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601" name="Google Shape;601;p35"/>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602" name="Google Shape;602;p35"/>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03" name="Google Shape;603;p35"/>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604" name="Google Shape;604;p35"/>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605" name="Google Shape;605;p35"/>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606" name="Google Shape;606;p35"/>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07" name="Google Shape;607;p35"/>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608" name="Google Shape;608;p35"/>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609" name="Google Shape;609;p35"/>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11</a:t>
              </a:r>
              <a:endParaRPr/>
            </a:p>
          </p:txBody>
        </p:sp>
        <p:sp>
          <p:nvSpPr>
            <p:cNvPr id="610" name="Google Shape;610;p35"/>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611" name="Google Shape;611;p35"/>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612" name="Google Shape;612;p35"/>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9</a:t>
              </a:r>
              <a:endParaRPr/>
            </a:p>
          </p:txBody>
        </p:sp>
        <p:sp>
          <p:nvSpPr>
            <p:cNvPr id="613" name="Google Shape;613;p35"/>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14" name="Google Shape;614;p35"/>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615" name="Google Shape;615;p35"/>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sp>
          <p:nvSpPr>
            <p:cNvPr id="616" name="Google Shape;616;p35"/>
            <p:cNvSpPr txBox="1"/>
            <p:nvPr/>
          </p:nvSpPr>
          <p:spPr>
            <a:xfrm>
              <a:off x="-1417640" y="1556555"/>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617" name="Google Shape;617;p35"/>
            <p:cNvSpPr txBox="1"/>
            <p:nvPr/>
          </p:nvSpPr>
          <p:spPr>
            <a:xfrm>
              <a:off x="-477173" y="160937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18" name="Google Shape;618;p35"/>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19" name="Google Shape;619;p35"/>
            <p:cNvSpPr txBox="1"/>
            <p:nvPr/>
          </p:nvSpPr>
          <p:spPr>
            <a:xfrm>
              <a:off x="-1531640" y="2269658"/>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620" name="Google Shape;620;p35"/>
            <p:cNvSpPr txBox="1"/>
            <p:nvPr/>
          </p:nvSpPr>
          <p:spPr>
            <a:xfrm>
              <a:off x="-2863816" y="2543734"/>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621" name="Google Shape;621;p35"/>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22" name="Google Shape;622;p35"/>
            <p:cNvSpPr txBox="1"/>
            <p:nvPr/>
          </p:nvSpPr>
          <p:spPr>
            <a:xfrm>
              <a:off x="-865204" y="256204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23" name="Google Shape;623;p35"/>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624" name="Google Shape;624;p35"/>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625" name="Google Shape;625;p35"/>
          <p:cNvGraphicFramePr/>
          <p:nvPr/>
        </p:nvGraphicFramePr>
        <p:xfrm>
          <a:off x="6316888" y="3054960"/>
          <a:ext cx="41236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a:solidFill>
                            <a:schemeClr val="lt1"/>
                          </a:solidFill>
                          <a:latin typeface="Quattrocento Sans"/>
                          <a:ea typeface="Quattrocento Sans"/>
                          <a:cs typeface="Quattrocento Sans"/>
                          <a:sym typeface="Quattrocento Sans"/>
                        </a:rPr>
                        <a:t>Vertex</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Known?</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distTo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edgeTo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a:solidFill>
                            <a:srgbClr val="FF0000"/>
                          </a:solidFill>
                          <a:latin typeface="Quattrocento Sans"/>
                          <a:ea typeface="Quattrocento Sans"/>
                          <a:cs typeface="Quattrocento Sans"/>
                          <a:sym typeface="Quattrocento Sans"/>
                        </a:rPr>
                        <a:t>≤ 2</a:t>
                      </a:r>
                      <a:endParaRPr sz="1600" b="1" i="0" u="none" strike="noStrike" cap="none">
                        <a:solidFill>
                          <a:srgbClr val="FF0000"/>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a:solidFill>
                            <a:srgbClr val="FF0000"/>
                          </a:solidFill>
                          <a:latin typeface="Quattrocento Sans"/>
                          <a:ea typeface="Quattrocento Sans"/>
                          <a:cs typeface="Quattrocento Sans"/>
                          <a:sym typeface="Quattrocento Sans"/>
                        </a:rPr>
                        <a:t>≤ 1</a:t>
                      </a:r>
                      <a:endParaRPr sz="1600" b="1" i="0" u="none" strike="noStrike" cap="none">
                        <a:solidFill>
                          <a:srgbClr val="FF0000"/>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a:solidFill>
                            <a:srgbClr val="FF0000"/>
                          </a:solidFill>
                          <a:latin typeface="Quattrocento Sans"/>
                          <a:ea typeface="Quattrocento Sans"/>
                          <a:cs typeface="Quattrocento Sans"/>
                          <a:sym typeface="Quattrocento Sans"/>
                        </a:rPr>
                        <a:t>≤ 4</a:t>
                      </a:r>
                      <a:endParaRPr sz="1600" b="1" i="0" u="none" strike="noStrike" cap="none">
                        <a:solidFill>
                          <a:srgbClr val="FF0000"/>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626" name="Google Shape;626;p35"/>
          <p:cNvSpPr txBox="1"/>
          <p:nvPr/>
        </p:nvSpPr>
        <p:spPr>
          <a:xfrm>
            <a:off x="1494698" y="4883675"/>
            <a:ext cx="39810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a:solidFill>
                  <a:schemeClr val="dk1"/>
                </a:solidFill>
                <a:latin typeface="Quattrocento Sans"/>
                <a:ea typeface="Quattrocento Sans"/>
                <a:cs typeface="Quattrocento Sans"/>
                <a:sym typeface="Quattrocento Sans"/>
              </a:rPr>
              <a:t>Order Added to Known Set:</a:t>
            </a:r>
            <a:endParaRPr>
              <a:latin typeface="Quattrocento Sans"/>
              <a:ea typeface="Quattrocento Sans"/>
              <a:cs typeface="Quattrocento Sans"/>
              <a:sym typeface="Quattrocento Sans"/>
            </a:endParaRPr>
          </a:p>
          <a:p>
            <a:pPr marL="0" marR="0" lvl="0" indent="0" algn="l" rtl="0">
              <a:spcBef>
                <a:spcPts val="0"/>
              </a:spcBef>
              <a:spcAft>
                <a:spcPts val="0"/>
              </a:spcAft>
              <a:buNone/>
            </a:pPr>
            <a:r>
              <a:rPr lang="en-US" sz="24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36"/>
          <p:cNvSpPr/>
          <p:nvPr/>
        </p:nvSpPr>
        <p:spPr>
          <a:xfrm>
            <a:off x="1846680" y="1410511"/>
            <a:ext cx="2326486" cy="1819072"/>
          </a:xfrm>
          <a:custGeom>
            <a:avLst/>
            <a:gdLst/>
            <a:ahLst/>
            <a:cxnLst/>
            <a:rect l="l" t="t" r="r" b="b"/>
            <a:pathLst>
              <a:path w="2326486" h="1819072" extrusionOk="0">
                <a:moveTo>
                  <a:pt x="964614" y="145915"/>
                </a:moveTo>
                <a:cubicBezTo>
                  <a:pt x="951644" y="129702"/>
                  <a:pt x="918937" y="120454"/>
                  <a:pt x="896520" y="107004"/>
                </a:cubicBezTo>
                <a:cubicBezTo>
                  <a:pt x="886495" y="100989"/>
                  <a:pt x="877794" y="92777"/>
                  <a:pt x="867337" y="87549"/>
                </a:cubicBezTo>
                <a:cubicBezTo>
                  <a:pt x="851787" y="79774"/>
                  <a:pt x="813789" y="72249"/>
                  <a:pt x="799243" y="68093"/>
                </a:cubicBezTo>
                <a:cubicBezTo>
                  <a:pt x="789384" y="65276"/>
                  <a:pt x="779788" y="61608"/>
                  <a:pt x="770060" y="58366"/>
                </a:cubicBezTo>
                <a:cubicBezTo>
                  <a:pt x="760332" y="51881"/>
                  <a:pt x="751561" y="43658"/>
                  <a:pt x="740877" y="38910"/>
                </a:cubicBezTo>
                <a:cubicBezTo>
                  <a:pt x="722137" y="30581"/>
                  <a:pt x="702406" y="24429"/>
                  <a:pt x="682511" y="19455"/>
                </a:cubicBezTo>
                <a:cubicBezTo>
                  <a:pt x="627561" y="5717"/>
                  <a:pt x="656711" y="12349"/>
                  <a:pt x="594963" y="0"/>
                </a:cubicBezTo>
                <a:cubicBezTo>
                  <a:pt x="517142" y="3242"/>
                  <a:pt x="439175" y="3973"/>
                  <a:pt x="361499" y="9727"/>
                </a:cubicBezTo>
                <a:cubicBezTo>
                  <a:pt x="351273" y="10484"/>
                  <a:pt x="342264" y="16968"/>
                  <a:pt x="332316" y="19455"/>
                </a:cubicBezTo>
                <a:cubicBezTo>
                  <a:pt x="316276" y="23465"/>
                  <a:pt x="299890" y="25940"/>
                  <a:pt x="283677" y="29183"/>
                </a:cubicBezTo>
                <a:cubicBezTo>
                  <a:pt x="270707" y="35668"/>
                  <a:pt x="258095" y="42926"/>
                  <a:pt x="244767" y="48638"/>
                </a:cubicBezTo>
                <a:cubicBezTo>
                  <a:pt x="212130" y="62625"/>
                  <a:pt x="215408" y="52037"/>
                  <a:pt x="186401" y="77821"/>
                </a:cubicBezTo>
                <a:cubicBezTo>
                  <a:pt x="165837" y="96100"/>
                  <a:pt x="147490" y="116732"/>
                  <a:pt x="128035" y="136187"/>
                </a:cubicBezTo>
                <a:cubicBezTo>
                  <a:pt x="118307" y="145915"/>
                  <a:pt x="106483" y="153923"/>
                  <a:pt x="98852" y="165370"/>
                </a:cubicBezTo>
                <a:cubicBezTo>
                  <a:pt x="92367" y="175098"/>
                  <a:pt x="86700" y="185424"/>
                  <a:pt x="79397" y="194553"/>
                </a:cubicBezTo>
                <a:cubicBezTo>
                  <a:pt x="59182" y="219822"/>
                  <a:pt x="55458" y="209504"/>
                  <a:pt x="40486" y="243191"/>
                </a:cubicBezTo>
                <a:cubicBezTo>
                  <a:pt x="32157" y="261931"/>
                  <a:pt x="30203" y="283214"/>
                  <a:pt x="21031" y="301557"/>
                </a:cubicBezTo>
                <a:lnTo>
                  <a:pt x="1575" y="340468"/>
                </a:lnTo>
                <a:cubicBezTo>
                  <a:pt x="11924" y="681963"/>
                  <a:pt x="-22550" y="559923"/>
                  <a:pt x="30758" y="719846"/>
                </a:cubicBezTo>
                <a:cubicBezTo>
                  <a:pt x="43386" y="757729"/>
                  <a:pt x="33236" y="741779"/>
                  <a:pt x="59941" y="768485"/>
                </a:cubicBezTo>
                <a:cubicBezTo>
                  <a:pt x="70078" y="798896"/>
                  <a:pt x="79910" y="836921"/>
                  <a:pt x="108580" y="856034"/>
                </a:cubicBezTo>
                <a:cubicBezTo>
                  <a:pt x="128035" y="869004"/>
                  <a:pt x="150412" y="878410"/>
                  <a:pt x="166946" y="894944"/>
                </a:cubicBezTo>
                <a:lnTo>
                  <a:pt x="215584" y="943583"/>
                </a:lnTo>
                <a:cubicBezTo>
                  <a:pt x="225312" y="953311"/>
                  <a:pt x="233320" y="965135"/>
                  <a:pt x="244767" y="972766"/>
                </a:cubicBezTo>
                <a:cubicBezTo>
                  <a:pt x="254495" y="979251"/>
                  <a:pt x="263799" y="986421"/>
                  <a:pt x="273950" y="992221"/>
                </a:cubicBezTo>
                <a:cubicBezTo>
                  <a:pt x="286540" y="999415"/>
                  <a:pt x="300795" y="1003632"/>
                  <a:pt x="312860" y="1011676"/>
                </a:cubicBezTo>
                <a:cubicBezTo>
                  <a:pt x="320491" y="1016764"/>
                  <a:pt x="325154" y="1025403"/>
                  <a:pt x="332316" y="1031132"/>
                </a:cubicBezTo>
                <a:cubicBezTo>
                  <a:pt x="341445" y="1038435"/>
                  <a:pt x="352518" y="1043103"/>
                  <a:pt x="361499" y="1050587"/>
                </a:cubicBezTo>
                <a:cubicBezTo>
                  <a:pt x="372067" y="1059394"/>
                  <a:pt x="380114" y="1070963"/>
                  <a:pt x="390682" y="1079770"/>
                </a:cubicBezTo>
                <a:cubicBezTo>
                  <a:pt x="399663" y="1087254"/>
                  <a:pt x="410884" y="1091741"/>
                  <a:pt x="419865" y="1099225"/>
                </a:cubicBezTo>
                <a:cubicBezTo>
                  <a:pt x="494765" y="1161641"/>
                  <a:pt x="405775" y="1099560"/>
                  <a:pt x="478231" y="1147863"/>
                </a:cubicBezTo>
                <a:cubicBezTo>
                  <a:pt x="484716" y="1157591"/>
                  <a:pt x="488888" y="1169347"/>
                  <a:pt x="497686" y="1177046"/>
                </a:cubicBezTo>
                <a:cubicBezTo>
                  <a:pt x="515283" y="1192444"/>
                  <a:pt x="536597" y="1202987"/>
                  <a:pt x="556052" y="1215957"/>
                </a:cubicBezTo>
                <a:lnTo>
                  <a:pt x="614418" y="1254868"/>
                </a:lnTo>
                <a:cubicBezTo>
                  <a:pt x="624146" y="1261353"/>
                  <a:pt x="635334" y="1266056"/>
                  <a:pt x="643601" y="1274323"/>
                </a:cubicBezTo>
                <a:cubicBezTo>
                  <a:pt x="680035" y="1310757"/>
                  <a:pt x="659733" y="1299156"/>
                  <a:pt x="701967" y="1313234"/>
                </a:cubicBezTo>
                <a:cubicBezTo>
                  <a:pt x="787991" y="1377752"/>
                  <a:pt x="749026" y="1361347"/>
                  <a:pt x="808971" y="1381327"/>
                </a:cubicBezTo>
                <a:cubicBezTo>
                  <a:pt x="909907" y="1448620"/>
                  <a:pt x="753664" y="1346198"/>
                  <a:pt x="877065" y="1420238"/>
                </a:cubicBezTo>
                <a:cubicBezTo>
                  <a:pt x="897115" y="1432268"/>
                  <a:pt x="915976" y="1446179"/>
                  <a:pt x="935431" y="1459149"/>
                </a:cubicBezTo>
                <a:lnTo>
                  <a:pt x="964614" y="1478604"/>
                </a:lnTo>
                <a:cubicBezTo>
                  <a:pt x="974342" y="1485089"/>
                  <a:pt x="985530" y="1489792"/>
                  <a:pt x="993797" y="1498059"/>
                </a:cubicBezTo>
                <a:cubicBezTo>
                  <a:pt x="1003525" y="1507787"/>
                  <a:pt x="1011534" y="1519611"/>
                  <a:pt x="1022980" y="1527242"/>
                </a:cubicBezTo>
                <a:cubicBezTo>
                  <a:pt x="1031512" y="1532930"/>
                  <a:pt x="1042992" y="1532384"/>
                  <a:pt x="1052163" y="1536970"/>
                </a:cubicBezTo>
                <a:cubicBezTo>
                  <a:pt x="1062620" y="1542198"/>
                  <a:pt x="1070889" y="1551197"/>
                  <a:pt x="1081346" y="1556425"/>
                </a:cubicBezTo>
                <a:cubicBezTo>
                  <a:pt x="1161845" y="1596674"/>
                  <a:pt x="1048242" y="1524890"/>
                  <a:pt x="1149439" y="1585608"/>
                </a:cubicBezTo>
                <a:cubicBezTo>
                  <a:pt x="1169489" y="1597638"/>
                  <a:pt x="1188350" y="1611549"/>
                  <a:pt x="1207805" y="1624519"/>
                </a:cubicBezTo>
                <a:cubicBezTo>
                  <a:pt x="1217533" y="1631004"/>
                  <a:pt x="1225897" y="1640277"/>
                  <a:pt x="1236988" y="1643974"/>
                </a:cubicBezTo>
                <a:cubicBezTo>
                  <a:pt x="1246716" y="1647217"/>
                  <a:pt x="1257207" y="1648722"/>
                  <a:pt x="1266171" y="1653702"/>
                </a:cubicBezTo>
                <a:cubicBezTo>
                  <a:pt x="1286611" y="1665057"/>
                  <a:pt x="1302355" y="1685218"/>
                  <a:pt x="1324537" y="1692612"/>
                </a:cubicBezTo>
                <a:cubicBezTo>
                  <a:pt x="1430968" y="1728090"/>
                  <a:pt x="1269759" y="1671508"/>
                  <a:pt x="1382903" y="1721795"/>
                </a:cubicBezTo>
                <a:cubicBezTo>
                  <a:pt x="1382928" y="1721806"/>
                  <a:pt x="1455847" y="1746110"/>
                  <a:pt x="1470452" y="1750978"/>
                </a:cubicBezTo>
                <a:lnTo>
                  <a:pt x="1528818" y="1770434"/>
                </a:lnTo>
                <a:lnTo>
                  <a:pt x="1558001" y="1780161"/>
                </a:lnTo>
                <a:cubicBezTo>
                  <a:pt x="1567729" y="1786646"/>
                  <a:pt x="1575887" y="1796605"/>
                  <a:pt x="1587184" y="1799617"/>
                </a:cubicBezTo>
                <a:cubicBezTo>
                  <a:pt x="1625299" y="1809781"/>
                  <a:pt x="1703916" y="1819072"/>
                  <a:pt x="1703916" y="1819072"/>
                </a:cubicBezTo>
                <a:cubicBezTo>
                  <a:pt x="1810920" y="1815829"/>
                  <a:pt x="1918032" y="1815122"/>
                  <a:pt x="2024929" y="1809344"/>
                </a:cubicBezTo>
                <a:cubicBezTo>
                  <a:pt x="2038279" y="1808622"/>
                  <a:pt x="2050984" y="1803290"/>
                  <a:pt x="2063839" y="1799617"/>
                </a:cubicBezTo>
                <a:cubicBezTo>
                  <a:pt x="2089729" y="1792220"/>
                  <a:pt x="2100890" y="1788704"/>
                  <a:pt x="2122205" y="1770434"/>
                </a:cubicBezTo>
                <a:cubicBezTo>
                  <a:pt x="2136132" y="1758497"/>
                  <a:pt x="2145854" y="1741698"/>
                  <a:pt x="2161116" y="1731523"/>
                </a:cubicBezTo>
                <a:cubicBezTo>
                  <a:pt x="2182787" y="1717076"/>
                  <a:pt x="2193911" y="1712416"/>
                  <a:pt x="2209754" y="1692612"/>
                </a:cubicBezTo>
                <a:cubicBezTo>
                  <a:pt x="2217057" y="1683483"/>
                  <a:pt x="2221906" y="1672558"/>
                  <a:pt x="2229209" y="1663429"/>
                </a:cubicBezTo>
                <a:cubicBezTo>
                  <a:pt x="2255550" y="1630503"/>
                  <a:pt x="2268178" y="1643797"/>
                  <a:pt x="2287575" y="1585608"/>
                </a:cubicBezTo>
                <a:lnTo>
                  <a:pt x="2316758" y="1498059"/>
                </a:lnTo>
                <a:lnTo>
                  <a:pt x="2326486" y="1468876"/>
                </a:lnTo>
                <a:cubicBezTo>
                  <a:pt x="2324800" y="1457076"/>
                  <a:pt x="2319763" y="1392820"/>
                  <a:pt x="2307031" y="1371600"/>
                </a:cubicBezTo>
                <a:cubicBezTo>
                  <a:pt x="2272459" y="1313980"/>
                  <a:pt x="2289047" y="1414920"/>
                  <a:pt x="2248665" y="1293778"/>
                </a:cubicBezTo>
                <a:cubicBezTo>
                  <a:pt x="2245422" y="1284050"/>
                  <a:pt x="2243523" y="1273766"/>
                  <a:pt x="2238937" y="1264595"/>
                </a:cubicBezTo>
                <a:cubicBezTo>
                  <a:pt x="2226665" y="1240050"/>
                  <a:pt x="2218124" y="1234054"/>
                  <a:pt x="2200026" y="1215957"/>
                </a:cubicBezTo>
                <a:cubicBezTo>
                  <a:pt x="2176035" y="1119985"/>
                  <a:pt x="2208012" y="1219539"/>
                  <a:pt x="2170843" y="1157591"/>
                </a:cubicBezTo>
                <a:cubicBezTo>
                  <a:pt x="2165567" y="1148798"/>
                  <a:pt x="2166096" y="1137371"/>
                  <a:pt x="2161116" y="1128408"/>
                </a:cubicBezTo>
                <a:cubicBezTo>
                  <a:pt x="2149761" y="1107968"/>
                  <a:pt x="2129599" y="1092224"/>
                  <a:pt x="2122205" y="1070042"/>
                </a:cubicBezTo>
                <a:cubicBezTo>
                  <a:pt x="2111075" y="1036652"/>
                  <a:pt x="2112740" y="1031395"/>
                  <a:pt x="2083294" y="1001949"/>
                </a:cubicBezTo>
                <a:cubicBezTo>
                  <a:pt x="2075027" y="993682"/>
                  <a:pt x="2062910" y="990192"/>
                  <a:pt x="2054111" y="982493"/>
                </a:cubicBezTo>
                <a:cubicBezTo>
                  <a:pt x="2036856" y="967395"/>
                  <a:pt x="2021686" y="950068"/>
                  <a:pt x="2005473" y="933855"/>
                </a:cubicBezTo>
                <a:lnTo>
                  <a:pt x="1917924" y="846306"/>
                </a:lnTo>
                <a:lnTo>
                  <a:pt x="1888741" y="817123"/>
                </a:lnTo>
                <a:cubicBezTo>
                  <a:pt x="1879013" y="807395"/>
                  <a:pt x="1870564" y="796194"/>
                  <a:pt x="1859558" y="787940"/>
                </a:cubicBezTo>
                <a:cubicBezTo>
                  <a:pt x="1846588" y="778212"/>
                  <a:pt x="1833841" y="768180"/>
                  <a:pt x="1820648" y="758757"/>
                </a:cubicBezTo>
                <a:cubicBezTo>
                  <a:pt x="1811135" y="751962"/>
                  <a:pt x="1802148" y="744050"/>
                  <a:pt x="1791465" y="739302"/>
                </a:cubicBezTo>
                <a:cubicBezTo>
                  <a:pt x="1772725" y="730973"/>
                  <a:pt x="1733099" y="719846"/>
                  <a:pt x="1733099" y="719846"/>
                </a:cubicBezTo>
                <a:cubicBezTo>
                  <a:pt x="1689449" y="676199"/>
                  <a:pt x="1741286" y="722233"/>
                  <a:pt x="1684460" y="690663"/>
                </a:cubicBezTo>
                <a:cubicBezTo>
                  <a:pt x="1664020" y="679308"/>
                  <a:pt x="1645549" y="664723"/>
                  <a:pt x="1626094" y="651753"/>
                </a:cubicBezTo>
                <a:cubicBezTo>
                  <a:pt x="1616366" y="645268"/>
                  <a:pt x="1605178" y="640565"/>
                  <a:pt x="1596911" y="632298"/>
                </a:cubicBezTo>
                <a:cubicBezTo>
                  <a:pt x="1590426" y="625813"/>
                  <a:pt x="1584793" y="618345"/>
                  <a:pt x="1577456" y="612842"/>
                </a:cubicBezTo>
                <a:cubicBezTo>
                  <a:pt x="1558750" y="598813"/>
                  <a:pt x="1535623" y="590466"/>
                  <a:pt x="1519090" y="573932"/>
                </a:cubicBezTo>
                <a:cubicBezTo>
                  <a:pt x="1512605" y="567447"/>
                  <a:pt x="1506797" y="560205"/>
                  <a:pt x="1499635" y="554476"/>
                </a:cubicBezTo>
                <a:cubicBezTo>
                  <a:pt x="1422621" y="492864"/>
                  <a:pt x="1527427" y="588026"/>
                  <a:pt x="1431541" y="505838"/>
                </a:cubicBezTo>
                <a:cubicBezTo>
                  <a:pt x="1385170" y="466092"/>
                  <a:pt x="1422816" y="483474"/>
                  <a:pt x="1373175" y="466927"/>
                </a:cubicBezTo>
                <a:cubicBezTo>
                  <a:pt x="1366690" y="457199"/>
                  <a:pt x="1362518" y="445443"/>
                  <a:pt x="1353720" y="437744"/>
                </a:cubicBezTo>
                <a:cubicBezTo>
                  <a:pt x="1336123" y="422347"/>
                  <a:pt x="1314809" y="411804"/>
                  <a:pt x="1295354" y="398834"/>
                </a:cubicBezTo>
                <a:cubicBezTo>
                  <a:pt x="1257637" y="373689"/>
                  <a:pt x="1277265" y="383076"/>
                  <a:pt x="1236988" y="369651"/>
                </a:cubicBezTo>
                <a:cubicBezTo>
                  <a:pt x="1187695" y="320355"/>
                  <a:pt x="1251487" y="378350"/>
                  <a:pt x="1188350" y="340468"/>
                </a:cubicBezTo>
                <a:cubicBezTo>
                  <a:pt x="1180485" y="335749"/>
                  <a:pt x="1176231" y="326515"/>
                  <a:pt x="1168894" y="321012"/>
                </a:cubicBezTo>
                <a:cubicBezTo>
                  <a:pt x="1150188" y="306983"/>
                  <a:pt x="1129984" y="295072"/>
                  <a:pt x="1110529" y="282102"/>
                </a:cubicBezTo>
                <a:lnTo>
                  <a:pt x="1052163" y="243191"/>
                </a:lnTo>
                <a:lnTo>
                  <a:pt x="1022980" y="233463"/>
                </a:lnTo>
                <a:cubicBezTo>
                  <a:pt x="1016495" y="226978"/>
                  <a:pt x="1011388" y="218727"/>
                  <a:pt x="1003524" y="214008"/>
                </a:cubicBezTo>
                <a:cubicBezTo>
                  <a:pt x="994731" y="208732"/>
                  <a:pt x="982348" y="210686"/>
                  <a:pt x="974341" y="204280"/>
                </a:cubicBezTo>
                <a:cubicBezTo>
                  <a:pt x="934491" y="172400"/>
                  <a:pt x="977584" y="162128"/>
                  <a:pt x="964614" y="145915"/>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34" name="Google Shape;634;p36"/>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 Example #1</a:t>
            </a:r>
            <a:endParaRPr/>
          </a:p>
        </p:txBody>
      </p:sp>
      <p:grpSp>
        <p:nvGrpSpPr>
          <p:cNvPr id="635" name="Google Shape;635;p36"/>
          <p:cNvGrpSpPr/>
          <p:nvPr/>
        </p:nvGrpSpPr>
        <p:grpSpPr>
          <a:xfrm>
            <a:off x="1751501" y="1368475"/>
            <a:ext cx="4726715" cy="2331624"/>
            <a:chOff x="-2863816" y="1556555"/>
            <a:chExt cx="3545036" cy="1748718"/>
          </a:xfrm>
        </p:grpSpPr>
        <p:sp>
          <p:nvSpPr>
            <p:cNvPr id="636" name="Google Shape;636;p36"/>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637" name="Google Shape;637;p36"/>
            <p:cNvSpPr/>
            <p:nvPr/>
          </p:nvSpPr>
          <p:spPr>
            <a:xfrm>
              <a:off x="-1319030" y="174932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638" name="Google Shape;638;p36"/>
            <p:cNvSpPr/>
            <p:nvPr/>
          </p:nvSpPr>
          <p:spPr>
            <a:xfrm>
              <a:off x="-2690630" y="27208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639" name="Google Shape;639;p36"/>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640" name="Google Shape;640;p36"/>
            <p:cNvSpPr/>
            <p:nvPr/>
          </p:nvSpPr>
          <p:spPr>
            <a:xfrm>
              <a:off x="-34748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641" name="Google Shape;641;p36"/>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642" name="Google Shape;642;p36"/>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643" name="Google Shape;643;p36"/>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644" name="Google Shape;644;p36"/>
            <p:cNvCxnSpPr>
              <a:stCxn id="636" idx="6"/>
              <a:endCxn id="639"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645" name="Google Shape;645;p36"/>
            <p:cNvCxnSpPr>
              <a:stCxn id="639" idx="2"/>
              <a:endCxn id="636"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646" name="Google Shape;646;p36"/>
            <p:cNvCxnSpPr>
              <a:stCxn id="643" idx="2"/>
              <a:endCxn id="642"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647" name="Google Shape;647;p36"/>
            <p:cNvCxnSpPr>
              <a:stCxn id="642" idx="6"/>
              <a:endCxn id="643"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648" name="Google Shape;648;p36"/>
            <p:cNvCxnSpPr>
              <a:stCxn id="636" idx="3"/>
              <a:endCxn id="638"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649" name="Google Shape;649;p36"/>
            <p:cNvCxnSpPr>
              <a:stCxn id="638" idx="6"/>
              <a:endCxn id="639"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650" name="Google Shape;650;p36"/>
            <p:cNvCxnSpPr>
              <a:stCxn id="636" idx="7"/>
              <a:endCxn id="637"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651" name="Google Shape;651;p36"/>
            <p:cNvCxnSpPr>
              <a:stCxn id="637" idx="6"/>
              <a:endCxn id="640" idx="2"/>
            </p:cNvCxnSpPr>
            <p:nvPr/>
          </p:nvCxnSpPr>
          <p:spPr>
            <a:xfrm>
              <a:off x="-1033280" y="1892201"/>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652" name="Google Shape;652;p36"/>
            <p:cNvCxnSpPr>
              <a:stCxn id="640" idx="6"/>
              <a:endCxn id="641"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653" name="Google Shape;653;p36"/>
            <p:cNvCxnSpPr>
              <a:stCxn id="643" idx="1"/>
              <a:endCxn id="640"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654" name="Google Shape;654;p36"/>
            <p:cNvCxnSpPr>
              <a:stCxn id="641" idx="4"/>
              <a:endCxn id="643"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655" name="Google Shape;655;p36"/>
            <p:cNvCxnSpPr>
              <a:stCxn id="637" idx="5"/>
              <a:endCxn id="642" idx="1"/>
            </p:cNvCxnSpPr>
            <p:nvPr/>
          </p:nvCxnSpPr>
          <p:spPr>
            <a:xfrm>
              <a:off x="-1075127" y="1993229"/>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656" name="Google Shape;656;p36"/>
            <p:cNvCxnSpPr>
              <a:stCxn id="637" idx="4"/>
              <a:endCxn id="639" idx="0"/>
            </p:cNvCxnSpPr>
            <p:nvPr/>
          </p:nvCxnSpPr>
          <p:spPr>
            <a:xfrm flipH="1">
              <a:off x="-1347455" y="2035076"/>
              <a:ext cx="171300" cy="514500"/>
            </a:xfrm>
            <a:prstGeom prst="straightConnector1">
              <a:avLst/>
            </a:prstGeom>
            <a:noFill/>
            <a:ln w="9525" cap="flat" cmpd="sng">
              <a:solidFill>
                <a:schemeClr val="dk1"/>
              </a:solidFill>
              <a:prstDash val="solid"/>
              <a:round/>
              <a:headEnd type="none" w="med" len="med"/>
              <a:tailEnd type="triangle" w="med" len="med"/>
            </a:ln>
          </p:spPr>
        </p:cxnSp>
        <p:cxnSp>
          <p:nvCxnSpPr>
            <p:cNvPr id="657" name="Google Shape;657;p36"/>
            <p:cNvCxnSpPr>
              <a:stCxn id="639" idx="5"/>
              <a:endCxn id="642"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658" name="Google Shape;658;p36"/>
            <p:cNvCxnSpPr>
              <a:stCxn id="642" idx="3"/>
              <a:endCxn id="638"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659" name="Google Shape;659;p36"/>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660" name="Google Shape;660;p36"/>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61" name="Google Shape;661;p36"/>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662" name="Google Shape;662;p36"/>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663" name="Google Shape;663;p36"/>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664" name="Google Shape;664;p36"/>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65" name="Google Shape;665;p36"/>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666" name="Google Shape;666;p36"/>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667" name="Google Shape;667;p36"/>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668" name="Google Shape;668;p36"/>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669" name="Google Shape;669;p36"/>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670" name="Google Shape;670;p36"/>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671" name="Google Shape;671;p36"/>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72" name="Google Shape;672;p36"/>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673" name="Google Shape;673;p36"/>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sp>
          <p:nvSpPr>
            <p:cNvPr id="674" name="Google Shape;674;p36"/>
            <p:cNvSpPr txBox="1"/>
            <p:nvPr/>
          </p:nvSpPr>
          <p:spPr>
            <a:xfrm>
              <a:off x="-1417640" y="1556555"/>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675" name="Google Shape;675;p36"/>
            <p:cNvSpPr txBox="1"/>
            <p:nvPr/>
          </p:nvSpPr>
          <p:spPr>
            <a:xfrm>
              <a:off x="-477173" y="160937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76" name="Google Shape;676;p36"/>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77" name="Google Shape;677;p36"/>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678" name="Google Shape;678;p36"/>
            <p:cNvSpPr txBox="1"/>
            <p:nvPr/>
          </p:nvSpPr>
          <p:spPr>
            <a:xfrm>
              <a:off x="-2863816" y="2543734"/>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679" name="Google Shape;679;p36"/>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80" name="Google Shape;680;p36"/>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681" name="Google Shape;681;p36"/>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682" name="Google Shape;682;p36"/>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683" name="Google Shape;683;p36"/>
          <p:cNvGraphicFramePr/>
          <p:nvPr/>
        </p:nvGraphicFramePr>
        <p:xfrm>
          <a:off x="6316888" y="3054960"/>
          <a:ext cx="41236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a:solidFill>
                            <a:schemeClr val="lt1"/>
                          </a:solidFill>
                          <a:latin typeface="Quattrocento Sans"/>
                          <a:ea typeface="Quattrocento Sans"/>
                          <a:cs typeface="Quattrocento Sans"/>
                          <a:sym typeface="Quattrocento Sans"/>
                        </a:rPr>
                        <a:t>Vertex</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Known?</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distTo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edgeTo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 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 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a:solidFill>
                            <a:srgbClr val="FF0000"/>
                          </a:solidFill>
                          <a:latin typeface="Quattrocento Sans"/>
                          <a:ea typeface="Quattrocento Sans"/>
                          <a:cs typeface="Quattrocento Sans"/>
                          <a:sym typeface="Quattrocento Sans"/>
                        </a:rPr>
                        <a:t>≤ 12</a:t>
                      </a:r>
                      <a:endParaRPr sz="1600" b="1" i="0" u="none" strike="noStrike" cap="none">
                        <a:solidFill>
                          <a:srgbClr val="FF0000"/>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C</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684" name="Google Shape;684;p36"/>
          <p:cNvSpPr txBox="1"/>
          <p:nvPr/>
        </p:nvSpPr>
        <p:spPr>
          <a:xfrm>
            <a:off x="1417748" y="4883675"/>
            <a:ext cx="40581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a:solidFill>
                  <a:schemeClr val="dk1"/>
                </a:solidFill>
                <a:latin typeface="Quattrocento Sans"/>
                <a:ea typeface="Quattrocento Sans"/>
                <a:cs typeface="Quattrocento Sans"/>
                <a:sym typeface="Quattrocento Sans"/>
              </a:rPr>
              <a:t>Order Added to Known Set:</a:t>
            </a:r>
            <a:endParaRPr>
              <a:latin typeface="Quattrocento Sans"/>
              <a:ea typeface="Quattrocento Sans"/>
              <a:cs typeface="Quattrocento Sans"/>
              <a:sym typeface="Quattrocento Sans"/>
            </a:endParaRPr>
          </a:p>
          <a:p>
            <a:pPr marL="0" marR="0" lvl="0" indent="0" algn="l" rtl="0">
              <a:spcBef>
                <a:spcPts val="0"/>
              </a:spcBef>
              <a:spcAft>
                <a:spcPts val="0"/>
              </a:spcAft>
              <a:buNone/>
            </a:pPr>
            <a:r>
              <a:rPr lang="en-US" sz="2400">
                <a:solidFill>
                  <a:schemeClr val="dk1"/>
                </a:solidFill>
                <a:latin typeface="Quattrocento Sans"/>
                <a:ea typeface="Quattrocento Sans"/>
                <a:cs typeface="Quattrocento Sans"/>
                <a:sym typeface="Quattrocento Sans"/>
              </a:rPr>
              <a:t>A, C</a:t>
            </a:r>
            <a:endParaRPr>
              <a:latin typeface="Quattrocento Sans"/>
              <a:ea typeface="Quattrocento Sans"/>
              <a:cs typeface="Quattrocento Sans"/>
              <a:sym typeface="Quattrocento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37"/>
          <p:cNvSpPr/>
          <p:nvPr/>
        </p:nvSpPr>
        <p:spPr>
          <a:xfrm>
            <a:off x="1887166" y="1309656"/>
            <a:ext cx="2461098" cy="1890744"/>
          </a:xfrm>
          <a:custGeom>
            <a:avLst/>
            <a:gdLst/>
            <a:ahLst/>
            <a:cxnLst/>
            <a:rect l="l" t="t" r="r" b="b"/>
            <a:pathLst>
              <a:path w="2461098" h="1890744" extrusionOk="0">
                <a:moveTo>
                  <a:pt x="2120630" y="3578"/>
                </a:moveTo>
                <a:cubicBezTo>
                  <a:pt x="1875241" y="38635"/>
                  <a:pt x="2081050" y="12091"/>
                  <a:pt x="1517515" y="23033"/>
                </a:cubicBezTo>
                <a:lnTo>
                  <a:pt x="1050587" y="32761"/>
                </a:lnTo>
                <a:lnTo>
                  <a:pt x="953311" y="42489"/>
                </a:lnTo>
                <a:cubicBezTo>
                  <a:pt x="877785" y="50881"/>
                  <a:pt x="840245" y="59272"/>
                  <a:pt x="758757" y="61944"/>
                </a:cubicBezTo>
                <a:cubicBezTo>
                  <a:pt x="599924" y="67152"/>
                  <a:pt x="440987" y="68429"/>
                  <a:pt x="282102" y="71672"/>
                </a:cubicBezTo>
                <a:cubicBezTo>
                  <a:pt x="272374" y="74914"/>
                  <a:pt x="262344" y="77360"/>
                  <a:pt x="252919" y="81399"/>
                </a:cubicBezTo>
                <a:cubicBezTo>
                  <a:pt x="218365" y="96208"/>
                  <a:pt x="214131" y="100773"/>
                  <a:pt x="184825" y="120310"/>
                </a:cubicBezTo>
                <a:cubicBezTo>
                  <a:pt x="178340" y="130038"/>
                  <a:pt x="173637" y="141226"/>
                  <a:pt x="165370" y="149493"/>
                </a:cubicBezTo>
                <a:cubicBezTo>
                  <a:pt x="157103" y="157760"/>
                  <a:pt x="145316" y="161645"/>
                  <a:pt x="136187" y="168948"/>
                </a:cubicBezTo>
                <a:cubicBezTo>
                  <a:pt x="129025" y="174677"/>
                  <a:pt x="123217" y="181919"/>
                  <a:pt x="116732" y="188404"/>
                </a:cubicBezTo>
                <a:cubicBezTo>
                  <a:pt x="92280" y="261757"/>
                  <a:pt x="125264" y="171340"/>
                  <a:pt x="87549" y="246770"/>
                </a:cubicBezTo>
                <a:cubicBezTo>
                  <a:pt x="82963" y="255941"/>
                  <a:pt x="82407" y="266782"/>
                  <a:pt x="77821" y="275953"/>
                </a:cubicBezTo>
                <a:cubicBezTo>
                  <a:pt x="72593" y="286410"/>
                  <a:pt x="63114" y="294452"/>
                  <a:pt x="58366" y="305135"/>
                </a:cubicBezTo>
                <a:cubicBezTo>
                  <a:pt x="12063" y="409318"/>
                  <a:pt x="63485" y="326641"/>
                  <a:pt x="19455" y="392684"/>
                </a:cubicBezTo>
                <a:cubicBezTo>
                  <a:pt x="13029" y="418392"/>
                  <a:pt x="0" y="466115"/>
                  <a:pt x="0" y="489961"/>
                </a:cubicBezTo>
                <a:cubicBezTo>
                  <a:pt x="0" y="538707"/>
                  <a:pt x="2834" y="587620"/>
                  <a:pt x="9728" y="635876"/>
                </a:cubicBezTo>
                <a:cubicBezTo>
                  <a:pt x="12628" y="656178"/>
                  <a:pt x="22698" y="674787"/>
                  <a:pt x="29183" y="694242"/>
                </a:cubicBezTo>
                <a:cubicBezTo>
                  <a:pt x="46304" y="745605"/>
                  <a:pt x="33227" y="714900"/>
                  <a:pt x="77821" y="781791"/>
                </a:cubicBezTo>
                <a:lnTo>
                  <a:pt x="97277" y="810974"/>
                </a:lnTo>
                <a:cubicBezTo>
                  <a:pt x="103762" y="820702"/>
                  <a:pt x="108465" y="831890"/>
                  <a:pt x="116732" y="840157"/>
                </a:cubicBezTo>
                <a:cubicBezTo>
                  <a:pt x="136187" y="859612"/>
                  <a:pt x="159836" y="875630"/>
                  <a:pt x="175098" y="898523"/>
                </a:cubicBezTo>
                <a:cubicBezTo>
                  <a:pt x="193636" y="926330"/>
                  <a:pt x="224362" y="976554"/>
                  <a:pt x="252919" y="986072"/>
                </a:cubicBezTo>
                <a:lnTo>
                  <a:pt x="282102" y="995799"/>
                </a:lnTo>
                <a:lnTo>
                  <a:pt x="350196" y="1063893"/>
                </a:lnTo>
                <a:cubicBezTo>
                  <a:pt x="359924" y="1073621"/>
                  <a:pt x="371748" y="1081629"/>
                  <a:pt x="379379" y="1093076"/>
                </a:cubicBezTo>
                <a:cubicBezTo>
                  <a:pt x="392349" y="1112531"/>
                  <a:pt x="401755" y="1134909"/>
                  <a:pt x="418289" y="1151442"/>
                </a:cubicBezTo>
                <a:cubicBezTo>
                  <a:pt x="424774" y="1157927"/>
                  <a:pt x="432242" y="1163560"/>
                  <a:pt x="437745" y="1170897"/>
                </a:cubicBezTo>
                <a:cubicBezTo>
                  <a:pt x="451774" y="1189603"/>
                  <a:pt x="460121" y="1212729"/>
                  <a:pt x="476655" y="1229263"/>
                </a:cubicBezTo>
                <a:lnTo>
                  <a:pt x="515566" y="1268174"/>
                </a:lnTo>
                <a:cubicBezTo>
                  <a:pt x="525294" y="1277902"/>
                  <a:pt x="533302" y="1289726"/>
                  <a:pt x="544749" y="1297357"/>
                </a:cubicBezTo>
                <a:cubicBezTo>
                  <a:pt x="617205" y="1345660"/>
                  <a:pt x="528215" y="1283579"/>
                  <a:pt x="603115" y="1345995"/>
                </a:cubicBezTo>
                <a:cubicBezTo>
                  <a:pt x="612096" y="1353479"/>
                  <a:pt x="623169" y="1358147"/>
                  <a:pt x="632298" y="1365450"/>
                </a:cubicBezTo>
                <a:cubicBezTo>
                  <a:pt x="639460" y="1371179"/>
                  <a:pt x="644707" y="1379035"/>
                  <a:pt x="651753" y="1384906"/>
                </a:cubicBezTo>
                <a:cubicBezTo>
                  <a:pt x="664208" y="1395285"/>
                  <a:pt x="678354" y="1403538"/>
                  <a:pt x="690664" y="1414089"/>
                </a:cubicBezTo>
                <a:cubicBezTo>
                  <a:pt x="701109" y="1423042"/>
                  <a:pt x="708988" y="1434826"/>
                  <a:pt x="719847" y="1443272"/>
                </a:cubicBezTo>
                <a:cubicBezTo>
                  <a:pt x="738304" y="1457627"/>
                  <a:pt x="761680" y="1465648"/>
                  <a:pt x="778213" y="1482182"/>
                </a:cubicBezTo>
                <a:cubicBezTo>
                  <a:pt x="804918" y="1508889"/>
                  <a:pt x="788967" y="1498738"/>
                  <a:pt x="826851" y="1511365"/>
                </a:cubicBezTo>
                <a:cubicBezTo>
                  <a:pt x="876144" y="1560661"/>
                  <a:pt x="812352" y="1502666"/>
                  <a:pt x="875489" y="1540548"/>
                </a:cubicBezTo>
                <a:cubicBezTo>
                  <a:pt x="942254" y="1580606"/>
                  <a:pt x="841459" y="1542177"/>
                  <a:pt x="924128" y="1569731"/>
                </a:cubicBezTo>
                <a:cubicBezTo>
                  <a:pt x="943583" y="1582701"/>
                  <a:pt x="960312" y="1601248"/>
                  <a:pt x="982494" y="1608642"/>
                </a:cubicBezTo>
                <a:cubicBezTo>
                  <a:pt x="992222" y="1611885"/>
                  <a:pt x="1002713" y="1613390"/>
                  <a:pt x="1011677" y="1618370"/>
                </a:cubicBezTo>
                <a:cubicBezTo>
                  <a:pt x="1032117" y="1629725"/>
                  <a:pt x="1047861" y="1649886"/>
                  <a:pt x="1070043" y="1657280"/>
                </a:cubicBezTo>
                <a:lnTo>
                  <a:pt x="1157591" y="1686463"/>
                </a:lnTo>
                <a:cubicBezTo>
                  <a:pt x="1167319" y="1689706"/>
                  <a:pt x="1178242" y="1690503"/>
                  <a:pt x="1186774" y="1696191"/>
                </a:cubicBezTo>
                <a:cubicBezTo>
                  <a:pt x="1225102" y="1721743"/>
                  <a:pt x="1218756" y="1721209"/>
                  <a:pt x="1274323" y="1735101"/>
                </a:cubicBezTo>
                <a:cubicBezTo>
                  <a:pt x="1286792" y="1738218"/>
                  <a:pt x="1328460" y="1747579"/>
                  <a:pt x="1342417" y="1754557"/>
                </a:cubicBezTo>
                <a:cubicBezTo>
                  <a:pt x="1352874" y="1759785"/>
                  <a:pt x="1360613" y="1770017"/>
                  <a:pt x="1371600" y="1774012"/>
                </a:cubicBezTo>
                <a:cubicBezTo>
                  <a:pt x="1478636" y="1812934"/>
                  <a:pt x="1415358" y="1778870"/>
                  <a:pt x="1488332" y="1803195"/>
                </a:cubicBezTo>
                <a:cubicBezTo>
                  <a:pt x="1594773" y="1838677"/>
                  <a:pt x="1433542" y="1782087"/>
                  <a:pt x="1546698" y="1832378"/>
                </a:cubicBezTo>
                <a:cubicBezTo>
                  <a:pt x="1565438" y="1840707"/>
                  <a:pt x="1585609" y="1845348"/>
                  <a:pt x="1605064" y="1851833"/>
                </a:cubicBezTo>
                <a:lnTo>
                  <a:pt x="1634247" y="1861561"/>
                </a:lnTo>
                <a:cubicBezTo>
                  <a:pt x="1643975" y="1864804"/>
                  <a:pt x="1653375" y="1869278"/>
                  <a:pt x="1663430" y="1871289"/>
                </a:cubicBezTo>
                <a:cubicBezTo>
                  <a:pt x="1722123" y="1883027"/>
                  <a:pt x="1696383" y="1875787"/>
                  <a:pt x="1741251" y="1890744"/>
                </a:cubicBezTo>
                <a:cubicBezTo>
                  <a:pt x="1851166" y="1886347"/>
                  <a:pt x="1935417" y="1895705"/>
                  <a:pt x="2033081" y="1871289"/>
                </a:cubicBezTo>
                <a:cubicBezTo>
                  <a:pt x="2043029" y="1868802"/>
                  <a:pt x="2053093" y="1866147"/>
                  <a:pt x="2062264" y="1861561"/>
                </a:cubicBezTo>
                <a:cubicBezTo>
                  <a:pt x="2102190" y="1841598"/>
                  <a:pt x="2080739" y="1846781"/>
                  <a:pt x="2110902" y="1822650"/>
                </a:cubicBezTo>
                <a:cubicBezTo>
                  <a:pt x="2120031" y="1815347"/>
                  <a:pt x="2130357" y="1809680"/>
                  <a:pt x="2140085" y="1803195"/>
                </a:cubicBezTo>
                <a:cubicBezTo>
                  <a:pt x="2195840" y="1719561"/>
                  <a:pt x="2128994" y="1825377"/>
                  <a:pt x="2169268" y="1744829"/>
                </a:cubicBezTo>
                <a:cubicBezTo>
                  <a:pt x="2193043" y="1697279"/>
                  <a:pt x="2186225" y="1735363"/>
                  <a:pt x="2198451" y="1686463"/>
                </a:cubicBezTo>
                <a:cubicBezTo>
                  <a:pt x="2225951" y="1576465"/>
                  <a:pt x="2185895" y="1704675"/>
                  <a:pt x="2227634" y="1579459"/>
                </a:cubicBezTo>
                <a:cubicBezTo>
                  <a:pt x="2230877" y="1569731"/>
                  <a:pt x="2231674" y="1558808"/>
                  <a:pt x="2237362" y="1550276"/>
                </a:cubicBezTo>
                <a:cubicBezTo>
                  <a:pt x="2243847" y="1540548"/>
                  <a:pt x="2252069" y="1531777"/>
                  <a:pt x="2256817" y="1521093"/>
                </a:cubicBezTo>
                <a:cubicBezTo>
                  <a:pt x="2292585" y="1440615"/>
                  <a:pt x="2255772" y="1483226"/>
                  <a:pt x="2295728" y="1443272"/>
                </a:cubicBezTo>
                <a:cubicBezTo>
                  <a:pt x="2341953" y="1304595"/>
                  <a:pt x="2295513" y="1448890"/>
                  <a:pt x="2324911" y="1345995"/>
                </a:cubicBezTo>
                <a:cubicBezTo>
                  <a:pt x="2327728" y="1336136"/>
                  <a:pt x="2332151" y="1326760"/>
                  <a:pt x="2334638" y="1316812"/>
                </a:cubicBezTo>
                <a:cubicBezTo>
                  <a:pt x="2350067" y="1255097"/>
                  <a:pt x="2339618" y="1262960"/>
                  <a:pt x="2363821" y="1190353"/>
                </a:cubicBezTo>
                <a:cubicBezTo>
                  <a:pt x="2373092" y="1162540"/>
                  <a:pt x="2377170" y="1152794"/>
                  <a:pt x="2383277" y="1122259"/>
                </a:cubicBezTo>
                <a:cubicBezTo>
                  <a:pt x="2387145" y="1102918"/>
                  <a:pt x="2389476" y="1083299"/>
                  <a:pt x="2393004" y="1063893"/>
                </a:cubicBezTo>
                <a:cubicBezTo>
                  <a:pt x="2406529" y="989503"/>
                  <a:pt x="2409412" y="1000717"/>
                  <a:pt x="2422187" y="898523"/>
                </a:cubicBezTo>
                <a:cubicBezTo>
                  <a:pt x="2446769" y="701870"/>
                  <a:pt x="2416435" y="947426"/>
                  <a:pt x="2441643" y="733153"/>
                </a:cubicBezTo>
                <a:cubicBezTo>
                  <a:pt x="2450029" y="661873"/>
                  <a:pt x="2451343" y="655519"/>
                  <a:pt x="2461098" y="587238"/>
                </a:cubicBezTo>
                <a:cubicBezTo>
                  <a:pt x="2457855" y="502931"/>
                  <a:pt x="2456982" y="418500"/>
                  <a:pt x="2451370" y="334318"/>
                </a:cubicBezTo>
                <a:cubicBezTo>
                  <a:pt x="2450048" y="314481"/>
                  <a:pt x="2437517" y="285833"/>
                  <a:pt x="2431915" y="266225"/>
                </a:cubicBezTo>
                <a:cubicBezTo>
                  <a:pt x="2429604" y="258136"/>
                  <a:pt x="2418819" y="208729"/>
                  <a:pt x="2412460" y="198131"/>
                </a:cubicBezTo>
                <a:cubicBezTo>
                  <a:pt x="2407741" y="190267"/>
                  <a:pt x="2398507" y="186013"/>
                  <a:pt x="2393004" y="178676"/>
                </a:cubicBezTo>
                <a:cubicBezTo>
                  <a:pt x="2375751" y="155672"/>
                  <a:pt x="2360138" y="119980"/>
                  <a:pt x="2334638" y="100855"/>
                </a:cubicBezTo>
                <a:cubicBezTo>
                  <a:pt x="2315932" y="86826"/>
                  <a:pt x="2295727" y="74914"/>
                  <a:pt x="2276272" y="61944"/>
                </a:cubicBezTo>
                <a:cubicBezTo>
                  <a:pt x="2266544" y="55459"/>
                  <a:pt x="2258180" y="46186"/>
                  <a:pt x="2247089" y="42489"/>
                </a:cubicBezTo>
                <a:cubicBezTo>
                  <a:pt x="2237361" y="39246"/>
                  <a:pt x="2227077" y="37347"/>
                  <a:pt x="2217906" y="32761"/>
                </a:cubicBezTo>
                <a:cubicBezTo>
                  <a:pt x="2207449" y="27533"/>
                  <a:pt x="2199180" y="18534"/>
                  <a:pt x="2188723" y="13306"/>
                </a:cubicBezTo>
                <a:cubicBezTo>
                  <a:pt x="2179552" y="8720"/>
                  <a:pt x="2169060" y="7386"/>
                  <a:pt x="2159540" y="3578"/>
                </a:cubicBezTo>
                <a:cubicBezTo>
                  <a:pt x="2152808" y="885"/>
                  <a:pt x="2146570" y="-2907"/>
                  <a:pt x="2120630" y="3578"/>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92" name="Google Shape;692;p37"/>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 Example #1</a:t>
            </a:r>
            <a:endParaRPr/>
          </a:p>
        </p:txBody>
      </p:sp>
      <p:grpSp>
        <p:nvGrpSpPr>
          <p:cNvPr id="693" name="Google Shape;693;p37"/>
          <p:cNvGrpSpPr/>
          <p:nvPr/>
        </p:nvGrpSpPr>
        <p:grpSpPr>
          <a:xfrm>
            <a:off x="1751501" y="1368475"/>
            <a:ext cx="4726715" cy="2331624"/>
            <a:chOff x="-2863816" y="1556555"/>
            <a:chExt cx="3545036" cy="1748718"/>
          </a:xfrm>
        </p:grpSpPr>
        <p:sp>
          <p:nvSpPr>
            <p:cNvPr id="694" name="Google Shape;694;p37"/>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695" name="Google Shape;695;p37"/>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696" name="Google Shape;696;p37"/>
            <p:cNvSpPr/>
            <p:nvPr/>
          </p:nvSpPr>
          <p:spPr>
            <a:xfrm>
              <a:off x="-2690630" y="27208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697" name="Google Shape;697;p37"/>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698" name="Google Shape;698;p37"/>
            <p:cNvSpPr/>
            <p:nvPr/>
          </p:nvSpPr>
          <p:spPr>
            <a:xfrm>
              <a:off x="-347480" y="18064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699" name="Google Shape;699;p37"/>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700" name="Google Shape;700;p37"/>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701" name="Google Shape;701;p37"/>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702" name="Google Shape;702;p37"/>
            <p:cNvCxnSpPr>
              <a:stCxn id="694" idx="6"/>
              <a:endCxn id="697"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703" name="Google Shape;703;p37"/>
            <p:cNvCxnSpPr>
              <a:stCxn id="697" idx="2"/>
              <a:endCxn id="694"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704" name="Google Shape;704;p37"/>
            <p:cNvCxnSpPr>
              <a:stCxn id="701" idx="2"/>
              <a:endCxn id="700"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705" name="Google Shape;705;p37"/>
            <p:cNvCxnSpPr>
              <a:stCxn id="700" idx="6"/>
              <a:endCxn id="701"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706" name="Google Shape;706;p37"/>
            <p:cNvCxnSpPr>
              <a:stCxn id="694" idx="3"/>
              <a:endCxn id="696"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707" name="Google Shape;707;p37"/>
            <p:cNvCxnSpPr>
              <a:stCxn id="696" idx="6"/>
              <a:endCxn id="697"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708" name="Google Shape;708;p37"/>
            <p:cNvCxnSpPr>
              <a:stCxn id="694" idx="7"/>
              <a:endCxn id="695"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709" name="Google Shape;709;p37"/>
            <p:cNvCxnSpPr>
              <a:stCxn id="695" idx="6"/>
              <a:endCxn id="698"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710" name="Google Shape;710;p37"/>
            <p:cNvCxnSpPr>
              <a:stCxn id="698" idx="6"/>
              <a:endCxn id="699"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711" name="Google Shape;711;p37"/>
            <p:cNvCxnSpPr>
              <a:stCxn id="701" idx="1"/>
              <a:endCxn id="698"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712" name="Google Shape;712;p37"/>
            <p:cNvCxnSpPr>
              <a:stCxn id="699" idx="4"/>
              <a:endCxn id="701"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713" name="Google Shape;713;p37"/>
            <p:cNvCxnSpPr>
              <a:stCxn id="695" idx="5"/>
              <a:endCxn id="700"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714" name="Google Shape;714;p37"/>
            <p:cNvCxnSpPr>
              <a:stCxn id="695" idx="4"/>
              <a:endCxn id="697"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715" name="Google Shape;715;p37"/>
            <p:cNvCxnSpPr>
              <a:stCxn id="697" idx="5"/>
              <a:endCxn id="700"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716" name="Google Shape;716;p37"/>
            <p:cNvCxnSpPr>
              <a:stCxn id="700" idx="3"/>
              <a:endCxn id="696"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717" name="Google Shape;717;p37"/>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18" name="Google Shape;718;p37"/>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19" name="Google Shape;719;p37"/>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720" name="Google Shape;720;p37"/>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721" name="Google Shape;721;p37"/>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722" name="Google Shape;722;p37"/>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723" name="Google Shape;723;p37"/>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724" name="Google Shape;724;p37"/>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725" name="Google Shape;725;p37"/>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726" name="Google Shape;726;p37"/>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727" name="Google Shape;727;p37"/>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728" name="Google Shape;728;p37"/>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729" name="Google Shape;729;p37"/>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730" name="Google Shape;730;p37"/>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731" name="Google Shape;731;p37"/>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732" name="Google Shape;732;p37"/>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733" name="Google Shape;733;p37"/>
            <p:cNvSpPr txBox="1"/>
            <p:nvPr/>
          </p:nvSpPr>
          <p:spPr>
            <a:xfrm>
              <a:off x="-477173" y="1609371"/>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734" name="Google Shape;734;p37"/>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735" name="Google Shape;735;p37"/>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736" name="Google Shape;736;p37"/>
            <p:cNvSpPr txBox="1"/>
            <p:nvPr/>
          </p:nvSpPr>
          <p:spPr>
            <a:xfrm>
              <a:off x="-2863816" y="2543734"/>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737" name="Google Shape;737;p37"/>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738" name="Google Shape;738;p37"/>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739" name="Google Shape;739;p37"/>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740" name="Google Shape;740;p37"/>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741" name="Google Shape;741;p37"/>
          <p:cNvGraphicFramePr/>
          <p:nvPr/>
        </p:nvGraphicFramePr>
        <p:xfrm>
          <a:off x="6316888" y="3054960"/>
          <a:ext cx="41236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a:solidFill>
                            <a:schemeClr val="lt1"/>
                          </a:solidFill>
                          <a:latin typeface="Quattrocento Sans"/>
                          <a:ea typeface="Quattrocento Sans"/>
                          <a:cs typeface="Quattrocento Sans"/>
                          <a:sym typeface="Quattrocento Sans"/>
                        </a:rPr>
                        <a:t>Vertex</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Known?</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distTo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edgeTo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 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 12</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a:solidFill>
                            <a:srgbClr val="FF0000"/>
                          </a:solidFill>
                          <a:latin typeface="Quattrocento Sans"/>
                          <a:ea typeface="Quattrocento Sans"/>
                          <a:cs typeface="Quattrocento Sans"/>
                          <a:sym typeface="Quattrocento Sans"/>
                        </a:rPr>
                        <a:t>≤ 4</a:t>
                      </a:r>
                      <a:endParaRPr sz="1600" b="1" i="0" u="none" strike="noStrike" cap="none">
                        <a:solidFill>
                          <a:srgbClr val="FF0000"/>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B</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742" name="Google Shape;742;p37"/>
          <p:cNvSpPr txBox="1"/>
          <p:nvPr/>
        </p:nvSpPr>
        <p:spPr>
          <a:xfrm>
            <a:off x="1494698" y="4883675"/>
            <a:ext cx="39810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a:solidFill>
                  <a:schemeClr val="dk1"/>
                </a:solidFill>
                <a:latin typeface="Quattrocento Sans"/>
                <a:ea typeface="Quattrocento Sans"/>
                <a:cs typeface="Quattrocento Sans"/>
                <a:sym typeface="Quattrocento Sans"/>
              </a:rPr>
              <a:t>Order Added to Known Set:</a:t>
            </a:r>
            <a:endParaRPr>
              <a:latin typeface="Quattrocento Sans"/>
              <a:ea typeface="Quattrocento Sans"/>
              <a:cs typeface="Quattrocento Sans"/>
              <a:sym typeface="Quattrocento Sans"/>
            </a:endParaRPr>
          </a:p>
          <a:p>
            <a:pPr marL="0" marR="0" lvl="0" indent="0" algn="l" rtl="0">
              <a:spcBef>
                <a:spcPts val="0"/>
              </a:spcBef>
              <a:spcAft>
                <a:spcPts val="0"/>
              </a:spcAft>
              <a:buNone/>
            </a:pPr>
            <a:r>
              <a:rPr lang="en-US" sz="2400">
                <a:solidFill>
                  <a:schemeClr val="dk1"/>
                </a:solidFill>
                <a:latin typeface="Quattrocento Sans"/>
                <a:ea typeface="Quattrocento Sans"/>
                <a:cs typeface="Quattrocento Sans"/>
                <a:sym typeface="Quattrocento Sans"/>
              </a:rPr>
              <a:t>A, C, B</a:t>
            </a:r>
            <a:endParaRPr>
              <a:latin typeface="Quattrocento Sans"/>
              <a:ea typeface="Quattrocento Sans"/>
              <a:cs typeface="Quattrocento Sans"/>
              <a:sym typeface="Quattrocento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38"/>
          <p:cNvSpPr/>
          <p:nvPr/>
        </p:nvSpPr>
        <p:spPr>
          <a:xfrm>
            <a:off x="1702340" y="1313234"/>
            <a:ext cx="2752928" cy="2217906"/>
          </a:xfrm>
          <a:custGeom>
            <a:avLst/>
            <a:gdLst/>
            <a:ahLst/>
            <a:cxnLst/>
            <a:rect l="l" t="t" r="r" b="b"/>
            <a:pathLst>
              <a:path w="2752928" h="2217906" extrusionOk="0">
                <a:moveTo>
                  <a:pt x="1566154" y="48638"/>
                </a:moveTo>
                <a:cubicBezTo>
                  <a:pt x="1354514" y="78873"/>
                  <a:pt x="1515015" y="59728"/>
                  <a:pt x="1060315" y="48638"/>
                </a:cubicBezTo>
                <a:lnTo>
                  <a:pt x="700392" y="38911"/>
                </a:lnTo>
                <a:cubicBezTo>
                  <a:pt x="638783" y="42153"/>
                  <a:pt x="577028" y="43294"/>
                  <a:pt x="515566" y="48638"/>
                </a:cubicBezTo>
                <a:cubicBezTo>
                  <a:pt x="495680" y="50367"/>
                  <a:pt x="429639" y="74038"/>
                  <a:pt x="418290" y="77821"/>
                </a:cubicBezTo>
                <a:cubicBezTo>
                  <a:pt x="408562" y="81064"/>
                  <a:pt x="397639" y="81861"/>
                  <a:pt x="389107" y="87549"/>
                </a:cubicBezTo>
                <a:cubicBezTo>
                  <a:pt x="259540" y="173926"/>
                  <a:pt x="451576" y="49601"/>
                  <a:pt x="330741" y="116732"/>
                </a:cubicBezTo>
                <a:cubicBezTo>
                  <a:pt x="310301" y="128088"/>
                  <a:pt x="291830" y="142673"/>
                  <a:pt x="272375" y="155643"/>
                </a:cubicBezTo>
                <a:lnTo>
                  <a:pt x="243192" y="175098"/>
                </a:lnTo>
                <a:cubicBezTo>
                  <a:pt x="205806" y="231179"/>
                  <a:pt x="238173" y="177082"/>
                  <a:pt x="214009" y="233464"/>
                </a:cubicBezTo>
                <a:cubicBezTo>
                  <a:pt x="208297" y="246793"/>
                  <a:pt x="199940" y="258911"/>
                  <a:pt x="194554" y="272375"/>
                </a:cubicBezTo>
                <a:cubicBezTo>
                  <a:pt x="186938" y="291416"/>
                  <a:pt x="181583" y="311285"/>
                  <a:pt x="175098" y="330740"/>
                </a:cubicBezTo>
                <a:lnTo>
                  <a:pt x="165371" y="359923"/>
                </a:lnTo>
                <a:cubicBezTo>
                  <a:pt x="162128" y="369651"/>
                  <a:pt x="158130" y="379158"/>
                  <a:pt x="155643" y="389106"/>
                </a:cubicBezTo>
                <a:cubicBezTo>
                  <a:pt x="152400" y="402076"/>
                  <a:pt x="149588" y="415162"/>
                  <a:pt x="145915" y="428017"/>
                </a:cubicBezTo>
                <a:cubicBezTo>
                  <a:pt x="143098" y="437876"/>
                  <a:pt x="138886" y="447308"/>
                  <a:pt x="136188" y="457200"/>
                </a:cubicBezTo>
                <a:cubicBezTo>
                  <a:pt x="129153" y="482997"/>
                  <a:pt x="123217" y="509081"/>
                  <a:pt x="116732" y="535021"/>
                </a:cubicBezTo>
                <a:lnTo>
                  <a:pt x="97277" y="612843"/>
                </a:lnTo>
                <a:cubicBezTo>
                  <a:pt x="94034" y="625813"/>
                  <a:pt x="89747" y="638566"/>
                  <a:pt x="87549" y="651753"/>
                </a:cubicBezTo>
                <a:cubicBezTo>
                  <a:pt x="77643" y="711191"/>
                  <a:pt x="76438" y="715639"/>
                  <a:pt x="68094" y="778213"/>
                </a:cubicBezTo>
                <a:cubicBezTo>
                  <a:pt x="64639" y="804126"/>
                  <a:pt x="62341" y="830196"/>
                  <a:pt x="58366" y="856034"/>
                </a:cubicBezTo>
                <a:cubicBezTo>
                  <a:pt x="55852" y="872375"/>
                  <a:pt x="50824" y="888283"/>
                  <a:pt x="48639" y="904672"/>
                </a:cubicBezTo>
                <a:cubicBezTo>
                  <a:pt x="44332" y="936974"/>
                  <a:pt x="42323" y="969541"/>
                  <a:pt x="38911" y="1001949"/>
                </a:cubicBezTo>
                <a:cubicBezTo>
                  <a:pt x="35837" y="1031150"/>
                  <a:pt x="31727" y="1060246"/>
                  <a:pt x="29183" y="1089498"/>
                </a:cubicBezTo>
                <a:cubicBezTo>
                  <a:pt x="25240" y="1134838"/>
                  <a:pt x="22209" y="1180257"/>
                  <a:pt x="19456" y="1225685"/>
                </a:cubicBezTo>
                <a:cubicBezTo>
                  <a:pt x="11054" y="1364320"/>
                  <a:pt x="6056" y="1494966"/>
                  <a:pt x="0" y="1634247"/>
                </a:cubicBezTo>
                <a:cubicBezTo>
                  <a:pt x="4773" y="1753562"/>
                  <a:pt x="-9044" y="1821347"/>
                  <a:pt x="19456" y="1916349"/>
                </a:cubicBezTo>
                <a:cubicBezTo>
                  <a:pt x="25349" y="1935992"/>
                  <a:pt x="27536" y="1957651"/>
                  <a:pt x="38911" y="1974715"/>
                </a:cubicBezTo>
                <a:cubicBezTo>
                  <a:pt x="63453" y="2011529"/>
                  <a:pt x="50099" y="1995631"/>
                  <a:pt x="77822" y="2023353"/>
                </a:cubicBezTo>
                <a:cubicBezTo>
                  <a:pt x="94799" y="2074288"/>
                  <a:pt x="80299" y="2045287"/>
                  <a:pt x="136188" y="2101175"/>
                </a:cubicBezTo>
                <a:cubicBezTo>
                  <a:pt x="221444" y="2186430"/>
                  <a:pt x="113297" y="2082098"/>
                  <a:pt x="194554" y="2149813"/>
                </a:cubicBezTo>
                <a:cubicBezTo>
                  <a:pt x="205122" y="2158620"/>
                  <a:pt x="211711" y="2172315"/>
                  <a:pt x="223737" y="2178996"/>
                </a:cubicBezTo>
                <a:cubicBezTo>
                  <a:pt x="241664" y="2188955"/>
                  <a:pt x="262208" y="2193477"/>
                  <a:pt x="282103" y="2198451"/>
                </a:cubicBezTo>
                <a:cubicBezTo>
                  <a:pt x="358893" y="2217649"/>
                  <a:pt x="307690" y="2207069"/>
                  <a:pt x="437745" y="2217906"/>
                </a:cubicBezTo>
                <a:cubicBezTo>
                  <a:pt x="503505" y="2215047"/>
                  <a:pt x="626930" y="2221139"/>
                  <a:pt x="710120" y="2198451"/>
                </a:cubicBezTo>
                <a:cubicBezTo>
                  <a:pt x="729905" y="2193055"/>
                  <a:pt x="748591" y="2183970"/>
                  <a:pt x="768486" y="2178996"/>
                </a:cubicBezTo>
                <a:cubicBezTo>
                  <a:pt x="781456" y="2175753"/>
                  <a:pt x="794591" y="2173110"/>
                  <a:pt x="807396" y="2169268"/>
                </a:cubicBezTo>
                <a:cubicBezTo>
                  <a:pt x="827039" y="2163375"/>
                  <a:pt x="845867" y="2154787"/>
                  <a:pt x="865762" y="2149813"/>
                </a:cubicBezTo>
                <a:cubicBezTo>
                  <a:pt x="987442" y="2119392"/>
                  <a:pt x="836139" y="2158276"/>
                  <a:pt x="933856" y="2130357"/>
                </a:cubicBezTo>
                <a:cubicBezTo>
                  <a:pt x="946711" y="2126684"/>
                  <a:pt x="959961" y="2124471"/>
                  <a:pt x="972766" y="2120630"/>
                </a:cubicBezTo>
                <a:cubicBezTo>
                  <a:pt x="1112325" y="2078764"/>
                  <a:pt x="938448" y="2124346"/>
                  <a:pt x="1108954" y="2081719"/>
                </a:cubicBezTo>
                <a:cubicBezTo>
                  <a:pt x="1121924" y="2078477"/>
                  <a:pt x="1134677" y="2074190"/>
                  <a:pt x="1147864" y="2071992"/>
                </a:cubicBezTo>
                <a:cubicBezTo>
                  <a:pt x="1201333" y="2063080"/>
                  <a:pt x="1294038" y="2045450"/>
                  <a:pt x="1352145" y="2042809"/>
                </a:cubicBezTo>
                <a:cubicBezTo>
                  <a:pt x="1465564" y="2037654"/>
                  <a:pt x="1579124" y="2036324"/>
                  <a:pt x="1692613" y="2033081"/>
                </a:cubicBezTo>
                <a:cubicBezTo>
                  <a:pt x="1818017" y="2025243"/>
                  <a:pt x="1879576" y="2024619"/>
                  <a:pt x="2003898" y="2003898"/>
                </a:cubicBezTo>
                <a:cubicBezTo>
                  <a:pt x="2049749" y="1996256"/>
                  <a:pt x="2060551" y="1996050"/>
                  <a:pt x="2101175" y="1984443"/>
                </a:cubicBezTo>
                <a:cubicBezTo>
                  <a:pt x="2111034" y="1981626"/>
                  <a:pt x="2121187" y="1979301"/>
                  <a:pt x="2130358" y="1974715"/>
                </a:cubicBezTo>
                <a:cubicBezTo>
                  <a:pt x="2140815" y="1969487"/>
                  <a:pt x="2148858" y="1960008"/>
                  <a:pt x="2159541" y="1955260"/>
                </a:cubicBezTo>
                <a:cubicBezTo>
                  <a:pt x="2178281" y="1946931"/>
                  <a:pt x="2200843" y="1947180"/>
                  <a:pt x="2217907" y="1935804"/>
                </a:cubicBezTo>
                <a:cubicBezTo>
                  <a:pt x="2237362" y="1922834"/>
                  <a:pt x="2259740" y="1913428"/>
                  <a:pt x="2276273" y="1896894"/>
                </a:cubicBezTo>
                <a:cubicBezTo>
                  <a:pt x="2282758" y="1890409"/>
                  <a:pt x="2288391" y="1882941"/>
                  <a:pt x="2295728" y="1877438"/>
                </a:cubicBezTo>
                <a:cubicBezTo>
                  <a:pt x="2314434" y="1863409"/>
                  <a:pt x="2337560" y="1855062"/>
                  <a:pt x="2354094" y="1838528"/>
                </a:cubicBezTo>
                <a:cubicBezTo>
                  <a:pt x="2373380" y="1819242"/>
                  <a:pt x="2400608" y="1797102"/>
                  <a:pt x="2412460" y="1770434"/>
                </a:cubicBezTo>
                <a:cubicBezTo>
                  <a:pt x="2420789" y="1751694"/>
                  <a:pt x="2425430" y="1731523"/>
                  <a:pt x="2431915" y="1712068"/>
                </a:cubicBezTo>
                <a:lnTo>
                  <a:pt x="2441643" y="1682885"/>
                </a:lnTo>
                <a:lnTo>
                  <a:pt x="2461098" y="1624519"/>
                </a:lnTo>
                <a:cubicBezTo>
                  <a:pt x="2464341" y="1614791"/>
                  <a:pt x="2468339" y="1605284"/>
                  <a:pt x="2470826" y="1595336"/>
                </a:cubicBezTo>
                <a:cubicBezTo>
                  <a:pt x="2474069" y="1582366"/>
                  <a:pt x="2475288" y="1568714"/>
                  <a:pt x="2480554" y="1556426"/>
                </a:cubicBezTo>
                <a:cubicBezTo>
                  <a:pt x="2485159" y="1545680"/>
                  <a:pt x="2495261" y="1537927"/>
                  <a:pt x="2500009" y="1527243"/>
                </a:cubicBezTo>
                <a:cubicBezTo>
                  <a:pt x="2546311" y="1423062"/>
                  <a:pt x="2494891" y="1505736"/>
                  <a:pt x="2538920" y="1439694"/>
                </a:cubicBezTo>
                <a:cubicBezTo>
                  <a:pt x="2585145" y="1301017"/>
                  <a:pt x="2538705" y="1445312"/>
                  <a:pt x="2568103" y="1342417"/>
                </a:cubicBezTo>
                <a:cubicBezTo>
                  <a:pt x="2570920" y="1332558"/>
                  <a:pt x="2575013" y="1323093"/>
                  <a:pt x="2577830" y="1313234"/>
                </a:cubicBezTo>
                <a:cubicBezTo>
                  <a:pt x="2581503" y="1300379"/>
                  <a:pt x="2583885" y="1287178"/>
                  <a:pt x="2587558" y="1274323"/>
                </a:cubicBezTo>
                <a:cubicBezTo>
                  <a:pt x="2590375" y="1264464"/>
                  <a:pt x="2594469" y="1254999"/>
                  <a:pt x="2597286" y="1245140"/>
                </a:cubicBezTo>
                <a:cubicBezTo>
                  <a:pt x="2600959" y="1232285"/>
                  <a:pt x="2603171" y="1219035"/>
                  <a:pt x="2607013" y="1206230"/>
                </a:cubicBezTo>
                <a:cubicBezTo>
                  <a:pt x="2612906" y="1186587"/>
                  <a:pt x="2619984" y="1167319"/>
                  <a:pt x="2626469" y="1147864"/>
                </a:cubicBezTo>
                <a:cubicBezTo>
                  <a:pt x="2629712" y="1138136"/>
                  <a:pt x="2633709" y="1128629"/>
                  <a:pt x="2636196" y="1118681"/>
                </a:cubicBezTo>
                <a:cubicBezTo>
                  <a:pt x="2639439" y="1105711"/>
                  <a:pt x="2642082" y="1092576"/>
                  <a:pt x="2645924" y="1079770"/>
                </a:cubicBezTo>
                <a:cubicBezTo>
                  <a:pt x="2651817" y="1060127"/>
                  <a:pt x="2660405" y="1041299"/>
                  <a:pt x="2665379" y="1021404"/>
                </a:cubicBezTo>
                <a:cubicBezTo>
                  <a:pt x="2668622" y="1008434"/>
                  <a:pt x="2671265" y="995299"/>
                  <a:pt x="2675107" y="982494"/>
                </a:cubicBezTo>
                <a:cubicBezTo>
                  <a:pt x="2681000" y="962851"/>
                  <a:pt x="2688077" y="943583"/>
                  <a:pt x="2694562" y="924128"/>
                </a:cubicBezTo>
                <a:lnTo>
                  <a:pt x="2714017" y="865762"/>
                </a:lnTo>
                <a:cubicBezTo>
                  <a:pt x="2717260" y="856034"/>
                  <a:pt x="2721258" y="846527"/>
                  <a:pt x="2723745" y="836579"/>
                </a:cubicBezTo>
                <a:lnTo>
                  <a:pt x="2733473" y="797668"/>
                </a:lnTo>
                <a:cubicBezTo>
                  <a:pt x="2742410" y="717225"/>
                  <a:pt x="2752928" y="635380"/>
                  <a:pt x="2752928" y="554477"/>
                </a:cubicBezTo>
                <a:cubicBezTo>
                  <a:pt x="2752928" y="486306"/>
                  <a:pt x="2750728" y="417950"/>
                  <a:pt x="2743200" y="350196"/>
                </a:cubicBezTo>
                <a:cubicBezTo>
                  <a:pt x="2740083" y="322141"/>
                  <a:pt x="2723699" y="285291"/>
                  <a:pt x="2704290" y="262647"/>
                </a:cubicBezTo>
                <a:cubicBezTo>
                  <a:pt x="2692353" y="248720"/>
                  <a:pt x="2675554" y="238998"/>
                  <a:pt x="2665379" y="223736"/>
                </a:cubicBezTo>
                <a:cubicBezTo>
                  <a:pt x="2639439" y="184825"/>
                  <a:pt x="2655652" y="201038"/>
                  <a:pt x="2616741" y="175098"/>
                </a:cubicBezTo>
                <a:cubicBezTo>
                  <a:pt x="2599139" y="148695"/>
                  <a:pt x="2586682" y="125875"/>
                  <a:pt x="2558375" y="107004"/>
                </a:cubicBezTo>
                <a:cubicBezTo>
                  <a:pt x="2548647" y="100519"/>
                  <a:pt x="2539876" y="92297"/>
                  <a:pt x="2529192" y="87549"/>
                </a:cubicBezTo>
                <a:cubicBezTo>
                  <a:pt x="2510452" y="79220"/>
                  <a:pt x="2490281" y="74579"/>
                  <a:pt x="2470826" y="68094"/>
                </a:cubicBezTo>
                <a:lnTo>
                  <a:pt x="2441643" y="58366"/>
                </a:lnTo>
                <a:lnTo>
                  <a:pt x="2354094" y="29183"/>
                </a:lnTo>
                <a:cubicBezTo>
                  <a:pt x="2323783" y="19079"/>
                  <a:pt x="2311493" y="13641"/>
                  <a:pt x="2276273" y="9728"/>
                </a:cubicBezTo>
                <a:cubicBezTo>
                  <a:pt x="2234254" y="5059"/>
                  <a:pt x="2191966" y="3243"/>
                  <a:pt x="2149813" y="0"/>
                </a:cubicBezTo>
                <a:cubicBezTo>
                  <a:pt x="2052536" y="3243"/>
                  <a:pt x="1955012" y="2068"/>
                  <a:pt x="1857983" y="9728"/>
                </a:cubicBezTo>
                <a:cubicBezTo>
                  <a:pt x="1831327" y="11832"/>
                  <a:pt x="1806694" y="25866"/>
                  <a:pt x="1780162" y="29183"/>
                </a:cubicBezTo>
                <a:lnTo>
                  <a:pt x="1702341" y="38911"/>
                </a:lnTo>
                <a:cubicBezTo>
                  <a:pt x="1692613" y="42153"/>
                  <a:pt x="1683412" y="48638"/>
                  <a:pt x="1673158" y="48638"/>
                </a:cubicBezTo>
                <a:cubicBezTo>
                  <a:pt x="1640571" y="48638"/>
                  <a:pt x="1575881" y="38911"/>
                  <a:pt x="1566154" y="48638"/>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750" name="Google Shape;750;p38"/>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 Example #1</a:t>
            </a:r>
            <a:endParaRPr/>
          </a:p>
        </p:txBody>
      </p:sp>
      <p:grpSp>
        <p:nvGrpSpPr>
          <p:cNvPr id="751" name="Google Shape;751;p38"/>
          <p:cNvGrpSpPr/>
          <p:nvPr/>
        </p:nvGrpSpPr>
        <p:grpSpPr>
          <a:xfrm>
            <a:off x="1751501" y="1368475"/>
            <a:ext cx="4726715" cy="2331624"/>
            <a:chOff x="-2863816" y="1556555"/>
            <a:chExt cx="3545036" cy="1748718"/>
          </a:xfrm>
        </p:grpSpPr>
        <p:sp>
          <p:nvSpPr>
            <p:cNvPr id="752" name="Google Shape;752;p38"/>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753" name="Google Shape;753;p38"/>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754" name="Google Shape;754;p38"/>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755" name="Google Shape;755;p38"/>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756" name="Google Shape;756;p38"/>
            <p:cNvSpPr/>
            <p:nvPr/>
          </p:nvSpPr>
          <p:spPr>
            <a:xfrm>
              <a:off x="-347480" y="18064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757" name="Google Shape;757;p38"/>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758" name="Google Shape;758;p38"/>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759" name="Google Shape;759;p38"/>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760" name="Google Shape;760;p38"/>
            <p:cNvCxnSpPr>
              <a:stCxn id="752" idx="6"/>
              <a:endCxn id="755"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761" name="Google Shape;761;p38"/>
            <p:cNvCxnSpPr>
              <a:stCxn id="755" idx="2"/>
              <a:endCxn id="752"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762" name="Google Shape;762;p38"/>
            <p:cNvCxnSpPr>
              <a:stCxn id="759" idx="2"/>
              <a:endCxn id="758"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763" name="Google Shape;763;p38"/>
            <p:cNvCxnSpPr>
              <a:stCxn id="758" idx="6"/>
              <a:endCxn id="759"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764" name="Google Shape;764;p38"/>
            <p:cNvCxnSpPr>
              <a:stCxn id="752" idx="3"/>
              <a:endCxn id="754"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765" name="Google Shape;765;p38"/>
            <p:cNvCxnSpPr>
              <a:stCxn id="754" idx="6"/>
              <a:endCxn id="755"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766" name="Google Shape;766;p38"/>
            <p:cNvCxnSpPr>
              <a:stCxn id="752" idx="7"/>
              <a:endCxn id="753"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767" name="Google Shape;767;p38"/>
            <p:cNvCxnSpPr>
              <a:stCxn id="753" idx="6"/>
              <a:endCxn id="756"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768" name="Google Shape;768;p38"/>
            <p:cNvCxnSpPr>
              <a:stCxn id="756" idx="6"/>
              <a:endCxn id="757"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769" name="Google Shape;769;p38"/>
            <p:cNvCxnSpPr>
              <a:stCxn id="759" idx="1"/>
              <a:endCxn id="756"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770" name="Google Shape;770;p38"/>
            <p:cNvCxnSpPr>
              <a:stCxn id="757" idx="4"/>
              <a:endCxn id="759"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771" name="Google Shape;771;p38"/>
            <p:cNvCxnSpPr>
              <a:stCxn id="753" idx="5"/>
              <a:endCxn id="758"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772" name="Google Shape;772;p38"/>
            <p:cNvCxnSpPr>
              <a:stCxn id="753" idx="4"/>
              <a:endCxn id="755"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773" name="Google Shape;773;p38"/>
            <p:cNvCxnSpPr>
              <a:stCxn id="755" idx="5"/>
              <a:endCxn id="758"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774" name="Google Shape;774;p38"/>
            <p:cNvCxnSpPr>
              <a:stCxn id="758" idx="3"/>
              <a:endCxn id="754"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775" name="Google Shape;775;p38"/>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76" name="Google Shape;776;p38"/>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77" name="Google Shape;777;p38"/>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778" name="Google Shape;778;p38"/>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779" name="Google Shape;779;p38"/>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780" name="Google Shape;780;p38"/>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781" name="Google Shape;781;p38"/>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782" name="Google Shape;782;p38"/>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783" name="Google Shape;783;p38"/>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784" name="Google Shape;784;p38"/>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785" name="Google Shape;785;p38"/>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786" name="Google Shape;786;p38"/>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787" name="Google Shape;787;p38"/>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88" name="Google Shape;788;p38"/>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789" name="Google Shape;789;p38"/>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790" name="Google Shape;790;p38"/>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791" name="Google Shape;791;p38"/>
            <p:cNvSpPr txBox="1"/>
            <p:nvPr/>
          </p:nvSpPr>
          <p:spPr>
            <a:xfrm>
              <a:off x="-477173" y="1609371"/>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792" name="Google Shape;792;p38"/>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793" name="Google Shape;793;p38"/>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794" name="Google Shape;794;p38"/>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795" name="Google Shape;795;p38"/>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796" name="Google Shape;796;p38"/>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797" name="Google Shape;797;p38"/>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798" name="Google Shape;798;p38"/>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799" name="Google Shape;799;p38"/>
          <p:cNvGraphicFramePr/>
          <p:nvPr/>
        </p:nvGraphicFramePr>
        <p:xfrm>
          <a:off x="6316888" y="3054960"/>
          <a:ext cx="41236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a:solidFill>
                            <a:schemeClr val="lt1"/>
                          </a:solidFill>
                          <a:latin typeface="Quattrocento Sans"/>
                          <a:ea typeface="Quattrocento Sans"/>
                          <a:cs typeface="Quattrocento Sans"/>
                          <a:sym typeface="Quattrocento Sans"/>
                        </a:rPr>
                        <a:t>Vertex</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Known?</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distTo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edgeTo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 12</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 4</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800" name="Google Shape;800;p38"/>
          <p:cNvSpPr txBox="1"/>
          <p:nvPr/>
        </p:nvSpPr>
        <p:spPr>
          <a:xfrm>
            <a:off x="1527675" y="4883675"/>
            <a:ext cx="39483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a:solidFill>
                  <a:schemeClr val="dk1"/>
                </a:solidFill>
                <a:latin typeface="Quattrocento Sans"/>
                <a:ea typeface="Quattrocento Sans"/>
                <a:cs typeface="Quattrocento Sans"/>
                <a:sym typeface="Quattrocento Sans"/>
              </a:rPr>
              <a:t>Order Added to Known Set:</a:t>
            </a:r>
            <a:endParaRPr>
              <a:latin typeface="Quattrocento Sans"/>
              <a:ea typeface="Quattrocento Sans"/>
              <a:cs typeface="Quattrocento Sans"/>
              <a:sym typeface="Quattrocento Sans"/>
            </a:endParaRPr>
          </a:p>
          <a:p>
            <a:pPr marL="0" marR="0" lvl="0" indent="0" algn="l" rtl="0">
              <a:spcBef>
                <a:spcPts val="0"/>
              </a:spcBef>
              <a:spcAft>
                <a:spcPts val="0"/>
              </a:spcAft>
              <a:buNone/>
            </a:pPr>
            <a:r>
              <a:rPr lang="en-US" sz="2400">
                <a:solidFill>
                  <a:schemeClr val="dk1"/>
                </a:solidFill>
                <a:latin typeface="Quattrocento Sans"/>
                <a:ea typeface="Quattrocento Sans"/>
                <a:cs typeface="Quattrocento Sans"/>
                <a:sym typeface="Quattrocento Sans"/>
              </a:rPr>
              <a:t>A, C, B, D</a:t>
            </a:r>
            <a:endParaRPr>
              <a:latin typeface="Quattrocento Sans"/>
              <a:ea typeface="Quattrocento Sans"/>
              <a:cs typeface="Quattrocento Sans"/>
              <a:sym typeface="Quattrocento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39"/>
          <p:cNvSpPr/>
          <p:nvPr/>
        </p:nvSpPr>
        <p:spPr>
          <a:xfrm>
            <a:off x="1712068" y="1322707"/>
            <a:ext cx="3988341" cy="2237616"/>
          </a:xfrm>
          <a:custGeom>
            <a:avLst/>
            <a:gdLst/>
            <a:ahLst/>
            <a:cxnLst/>
            <a:rect l="l" t="t" r="r" b="b"/>
            <a:pathLst>
              <a:path w="3988341" h="2237616" extrusionOk="0">
                <a:moveTo>
                  <a:pt x="3852153" y="107259"/>
                </a:moveTo>
                <a:cubicBezTo>
                  <a:pt x="3827834" y="100774"/>
                  <a:pt x="3793625" y="101996"/>
                  <a:pt x="3764604" y="97531"/>
                </a:cubicBezTo>
                <a:cubicBezTo>
                  <a:pt x="3737295" y="93330"/>
                  <a:pt x="3690063" y="75926"/>
                  <a:pt x="3667328" y="68348"/>
                </a:cubicBezTo>
                <a:cubicBezTo>
                  <a:pt x="3657600" y="65105"/>
                  <a:pt x="3648348" y="59641"/>
                  <a:pt x="3638145" y="58621"/>
                </a:cubicBezTo>
                <a:cubicBezTo>
                  <a:pt x="3605719" y="55378"/>
                  <a:pt x="3573444" y="49773"/>
                  <a:pt x="3540868" y="48893"/>
                </a:cubicBezTo>
                <a:cubicBezTo>
                  <a:pt x="3333395" y="43285"/>
                  <a:pt x="3125821" y="42408"/>
                  <a:pt x="2918298" y="39165"/>
                </a:cubicBezTo>
                <a:cubicBezTo>
                  <a:pt x="2552395" y="16298"/>
                  <a:pt x="2787078" y="28492"/>
                  <a:pt x="2110902" y="19710"/>
                </a:cubicBezTo>
                <a:lnTo>
                  <a:pt x="1264596" y="9982"/>
                </a:lnTo>
                <a:cubicBezTo>
                  <a:pt x="1031271" y="-623"/>
                  <a:pt x="1051810" y="-5786"/>
                  <a:pt x="807396" y="9982"/>
                </a:cubicBezTo>
                <a:cubicBezTo>
                  <a:pt x="792515" y="10942"/>
                  <a:pt x="718247" y="25470"/>
                  <a:pt x="700392" y="29438"/>
                </a:cubicBezTo>
                <a:cubicBezTo>
                  <a:pt x="656274" y="39242"/>
                  <a:pt x="651634" y="42448"/>
                  <a:pt x="603115" y="58621"/>
                </a:cubicBezTo>
                <a:lnTo>
                  <a:pt x="544749" y="78076"/>
                </a:lnTo>
                <a:lnTo>
                  <a:pt x="486383" y="97531"/>
                </a:lnTo>
                <a:cubicBezTo>
                  <a:pt x="476655" y="100774"/>
                  <a:pt x="465732" y="101571"/>
                  <a:pt x="457200" y="107259"/>
                </a:cubicBezTo>
                <a:cubicBezTo>
                  <a:pt x="390302" y="151858"/>
                  <a:pt x="421017" y="138776"/>
                  <a:pt x="369651" y="155897"/>
                </a:cubicBezTo>
                <a:cubicBezTo>
                  <a:pt x="322668" y="202883"/>
                  <a:pt x="379837" y="143167"/>
                  <a:pt x="330741" y="204536"/>
                </a:cubicBezTo>
                <a:cubicBezTo>
                  <a:pt x="309864" y="230632"/>
                  <a:pt x="310190" y="220976"/>
                  <a:pt x="282102" y="243446"/>
                </a:cubicBezTo>
                <a:cubicBezTo>
                  <a:pt x="256008" y="264322"/>
                  <a:pt x="265660" y="263999"/>
                  <a:pt x="243192" y="292084"/>
                </a:cubicBezTo>
                <a:cubicBezTo>
                  <a:pt x="237462" y="299246"/>
                  <a:pt x="230221" y="305055"/>
                  <a:pt x="223736" y="311540"/>
                </a:cubicBezTo>
                <a:cubicBezTo>
                  <a:pt x="196181" y="394210"/>
                  <a:pt x="234612" y="293414"/>
                  <a:pt x="194553" y="360178"/>
                </a:cubicBezTo>
                <a:cubicBezTo>
                  <a:pt x="179631" y="385047"/>
                  <a:pt x="171731" y="413868"/>
                  <a:pt x="155643" y="437999"/>
                </a:cubicBezTo>
                <a:lnTo>
                  <a:pt x="136187" y="467182"/>
                </a:lnTo>
                <a:cubicBezTo>
                  <a:pt x="129702" y="486637"/>
                  <a:pt x="128107" y="508484"/>
                  <a:pt x="116732" y="525548"/>
                </a:cubicBezTo>
                <a:cubicBezTo>
                  <a:pt x="110247" y="535276"/>
                  <a:pt x="102025" y="544048"/>
                  <a:pt x="97277" y="554731"/>
                </a:cubicBezTo>
                <a:cubicBezTo>
                  <a:pt x="88948" y="573471"/>
                  <a:pt x="84306" y="593642"/>
                  <a:pt x="77821" y="613097"/>
                </a:cubicBezTo>
                <a:cubicBezTo>
                  <a:pt x="74578" y="622825"/>
                  <a:pt x="70581" y="632332"/>
                  <a:pt x="68094" y="642280"/>
                </a:cubicBezTo>
                <a:cubicBezTo>
                  <a:pt x="44379" y="737139"/>
                  <a:pt x="73327" y="618728"/>
                  <a:pt x="48638" y="729829"/>
                </a:cubicBezTo>
                <a:cubicBezTo>
                  <a:pt x="45738" y="742880"/>
                  <a:pt x="41303" y="755586"/>
                  <a:pt x="38911" y="768740"/>
                </a:cubicBezTo>
                <a:cubicBezTo>
                  <a:pt x="34810" y="791298"/>
                  <a:pt x="32213" y="814106"/>
                  <a:pt x="29183" y="836833"/>
                </a:cubicBezTo>
                <a:cubicBezTo>
                  <a:pt x="17037" y="927928"/>
                  <a:pt x="19049" y="919123"/>
                  <a:pt x="9728" y="1021659"/>
                </a:cubicBezTo>
                <a:cubicBezTo>
                  <a:pt x="6485" y="1112450"/>
                  <a:pt x="0" y="1203184"/>
                  <a:pt x="0" y="1294033"/>
                </a:cubicBezTo>
                <a:cubicBezTo>
                  <a:pt x="0" y="1381642"/>
                  <a:pt x="4263" y="1469242"/>
                  <a:pt x="9728" y="1556680"/>
                </a:cubicBezTo>
                <a:cubicBezTo>
                  <a:pt x="10531" y="1569525"/>
                  <a:pt x="24781" y="1628821"/>
                  <a:pt x="29183" y="1644229"/>
                </a:cubicBezTo>
                <a:cubicBezTo>
                  <a:pt x="32000" y="1654088"/>
                  <a:pt x="36424" y="1663464"/>
                  <a:pt x="38911" y="1673412"/>
                </a:cubicBezTo>
                <a:cubicBezTo>
                  <a:pt x="42921" y="1689452"/>
                  <a:pt x="45051" y="1705910"/>
                  <a:pt x="48638" y="1722050"/>
                </a:cubicBezTo>
                <a:cubicBezTo>
                  <a:pt x="51538" y="1735101"/>
                  <a:pt x="55466" y="1747910"/>
                  <a:pt x="58366" y="1760961"/>
                </a:cubicBezTo>
                <a:cubicBezTo>
                  <a:pt x="61953" y="1777101"/>
                  <a:pt x="64507" y="1793459"/>
                  <a:pt x="68094" y="1809599"/>
                </a:cubicBezTo>
                <a:cubicBezTo>
                  <a:pt x="77898" y="1853717"/>
                  <a:pt x="81104" y="1858357"/>
                  <a:pt x="97277" y="1906876"/>
                </a:cubicBezTo>
                <a:cubicBezTo>
                  <a:pt x="100520" y="1916604"/>
                  <a:pt x="99753" y="1928809"/>
                  <a:pt x="107004" y="1936059"/>
                </a:cubicBezTo>
                <a:cubicBezTo>
                  <a:pt x="113489" y="1942544"/>
                  <a:pt x="120731" y="1948352"/>
                  <a:pt x="126460" y="1955514"/>
                </a:cubicBezTo>
                <a:cubicBezTo>
                  <a:pt x="133763" y="1964643"/>
                  <a:pt x="137117" y="1976998"/>
                  <a:pt x="145915" y="1984697"/>
                </a:cubicBezTo>
                <a:cubicBezTo>
                  <a:pt x="145923" y="1984704"/>
                  <a:pt x="218868" y="2033332"/>
                  <a:pt x="233464" y="2043063"/>
                </a:cubicBezTo>
                <a:lnTo>
                  <a:pt x="350196" y="2120884"/>
                </a:lnTo>
                <a:lnTo>
                  <a:pt x="408562" y="2159795"/>
                </a:lnTo>
                <a:cubicBezTo>
                  <a:pt x="418290" y="2163038"/>
                  <a:pt x="428781" y="2164543"/>
                  <a:pt x="437745" y="2169523"/>
                </a:cubicBezTo>
                <a:cubicBezTo>
                  <a:pt x="458185" y="2180878"/>
                  <a:pt x="473929" y="2201039"/>
                  <a:pt x="496111" y="2208433"/>
                </a:cubicBezTo>
                <a:cubicBezTo>
                  <a:pt x="570162" y="2233118"/>
                  <a:pt x="534367" y="2223867"/>
                  <a:pt x="603115" y="2237616"/>
                </a:cubicBezTo>
                <a:cubicBezTo>
                  <a:pt x="700392" y="2234374"/>
                  <a:pt x="797916" y="2235549"/>
                  <a:pt x="894945" y="2227889"/>
                </a:cubicBezTo>
                <a:cubicBezTo>
                  <a:pt x="942849" y="2224107"/>
                  <a:pt x="962687" y="2209924"/>
                  <a:pt x="1001949" y="2198706"/>
                </a:cubicBezTo>
                <a:cubicBezTo>
                  <a:pt x="1014804" y="2195033"/>
                  <a:pt x="1028054" y="2192820"/>
                  <a:pt x="1040860" y="2188978"/>
                </a:cubicBezTo>
                <a:cubicBezTo>
                  <a:pt x="1060503" y="2183085"/>
                  <a:pt x="1079771" y="2176008"/>
                  <a:pt x="1099226" y="2169523"/>
                </a:cubicBezTo>
                <a:lnTo>
                  <a:pt x="1157592" y="2150067"/>
                </a:lnTo>
                <a:cubicBezTo>
                  <a:pt x="1182858" y="2141645"/>
                  <a:pt x="1212136" y="2132523"/>
                  <a:pt x="1235413" y="2120884"/>
                </a:cubicBezTo>
                <a:cubicBezTo>
                  <a:pt x="1245870" y="2115656"/>
                  <a:pt x="1254139" y="2106657"/>
                  <a:pt x="1264596" y="2101429"/>
                </a:cubicBezTo>
                <a:cubicBezTo>
                  <a:pt x="1373716" y="2046871"/>
                  <a:pt x="1191015" y="2153204"/>
                  <a:pt x="1332689" y="2072246"/>
                </a:cubicBezTo>
                <a:cubicBezTo>
                  <a:pt x="1342840" y="2066445"/>
                  <a:pt x="1351188" y="2057539"/>
                  <a:pt x="1361872" y="2052791"/>
                </a:cubicBezTo>
                <a:cubicBezTo>
                  <a:pt x="1380612" y="2044462"/>
                  <a:pt x="1400783" y="2039821"/>
                  <a:pt x="1420238" y="2033336"/>
                </a:cubicBezTo>
                <a:cubicBezTo>
                  <a:pt x="1462174" y="2019357"/>
                  <a:pt x="1472367" y="2015129"/>
                  <a:pt x="1527243" y="2004153"/>
                </a:cubicBezTo>
                <a:cubicBezTo>
                  <a:pt x="1734892" y="1962622"/>
                  <a:pt x="1559351" y="1994756"/>
                  <a:pt x="2062264" y="1984697"/>
                </a:cubicBezTo>
                <a:cubicBezTo>
                  <a:pt x="2084962" y="1981455"/>
                  <a:pt x="2108017" y="1980126"/>
                  <a:pt x="2130358" y="1974970"/>
                </a:cubicBezTo>
                <a:cubicBezTo>
                  <a:pt x="2150340" y="1970359"/>
                  <a:pt x="2168828" y="1960487"/>
                  <a:pt x="2188723" y="1955514"/>
                </a:cubicBezTo>
                <a:lnTo>
                  <a:pt x="2227634" y="1945787"/>
                </a:lnTo>
                <a:cubicBezTo>
                  <a:pt x="2240604" y="1932817"/>
                  <a:pt x="2251283" y="1917051"/>
                  <a:pt x="2266545" y="1906876"/>
                </a:cubicBezTo>
                <a:cubicBezTo>
                  <a:pt x="2286000" y="1893906"/>
                  <a:pt x="2308377" y="1884499"/>
                  <a:pt x="2324911" y="1867965"/>
                </a:cubicBezTo>
                <a:cubicBezTo>
                  <a:pt x="2410170" y="1782706"/>
                  <a:pt x="2305834" y="1890858"/>
                  <a:pt x="2373549" y="1809599"/>
                </a:cubicBezTo>
                <a:cubicBezTo>
                  <a:pt x="2382356" y="1799031"/>
                  <a:pt x="2393925" y="1790984"/>
                  <a:pt x="2402732" y="1780416"/>
                </a:cubicBezTo>
                <a:cubicBezTo>
                  <a:pt x="2424274" y="1754566"/>
                  <a:pt x="2424347" y="1742590"/>
                  <a:pt x="2441643" y="1712323"/>
                </a:cubicBezTo>
                <a:cubicBezTo>
                  <a:pt x="2447444" y="1702172"/>
                  <a:pt x="2456350" y="1693824"/>
                  <a:pt x="2461098" y="1683140"/>
                </a:cubicBezTo>
                <a:cubicBezTo>
                  <a:pt x="2469427" y="1664400"/>
                  <a:pt x="2474068" y="1644229"/>
                  <a:pt x="2480553" y="1624774"/>
                </a:cubicBezTo>
                <a:cubicBezTo>
                  <a:pt x="2483796" y="1615046"/>
                  <a:pt x="2484593" y="1604123"/>
                  <a:pt x="2490281" y="1595591"/>
                </a:cubicBezTo>
                <a:cubicBezTo>
                  <a:pt x="2521111" y="1549346"/>
                  <a:pt x="2506040" y="1577497"/>
                  <a:pt x="2529192" y="1508042"/>
                </a:cubicBezTo>
                <a:lnTo>
                  <a:pt x="2538919" y="1478859"/>
                </a:lnTo>
                <a:cubicBezTo>
                  <a:pt x="2542162" y="1469131"/>
                  <a:pt x="2546160" y="1459624"/>
                  <a:pt x="2548647" y="1449676"/>
                </a:cubicBezTo>
                <a:cubicBezTo>
                  <a:pt x="2551890" y="1436706"/>
                  <a:pt x="2553109" y="1423054"/>
                  <a:pt x="2558375" y="1410765"/>
                </a:cubicBezTo>
                <a:cubicBezTo>
                  <a:pt x="2562980" y="1400019"/>
                  <a:pt x="2573082" y="1392266"/>
                  <a:pt x="2577830" y="1381582"/>
                </a:cubicBezTo>
                <a:cubicBezTo>
                  <a:pt x="2586159" y="1362842"/>
                  <a:pt x="2592311" y="1343111"/>
                  <a:pt x="2597285" y="1323216"/>
                </a:cubicBezTo>
                <a:cubicBezTo>
                  <a:pt x="2600402" y="1310748"/>
                  <a:pt x="2609763" y="1269079"/>
                  <a:pt x="2616741" y="1255123"/>
                </a:cubicBezTo>
                <a:cubicBezTo>
                  <a:pt x="2621969" y="1244666"/>
                  <a:pt x="2629711" y="1235668"/>
                  <a:pt x="2636196" y="1225940"/>
                </a:cubicBezTo>
                <a:lnTo>
                  <a:pt x="2655651" y="1167574"/>
                </a:lnTo>
                <a:cubicBezTo>
                  <a:pt x="2658894" y="1157846"/>
                  <a:pt x="2659691" y="1146923"/>
                  <a:pt x="2665379" y="1138391"/>
                </a:cubicBezTo>
                <a:cubicBezTo>
                  <a:pt x="2714464" y="1064763"/>
                  <a:pt x="2687755" y="1096559"/>
                  <a:pt x="2743200" y="1041114"/>
                </a:cubicBezTo>
                <a:cubicBezTo>
                  <a:pt x="2779634" y="1004680"/>
                  <a:pt x="2759332" y="1016281"/>
                  <a:pt x="2801566" y="1002204"/>
                </a:cubicBezTo>
                <a:cubicBezTo>
                  <a:pt x="2808051" y="995719"/>
                  <a:pt x="2812818" y="986850"/>
                  <a:pt x="2821021" y="982748"/>
                </a:cubicBezTo>
                <a:cubicBezTo>
                  <a:pt x="2839364" y="973577"/>
                  <a:pt x="2859932" y="969778"/>
                  <a:pt x="2879387" y="963293"/>
                </a:cubicBezTo>
                <a:lnTo>
                  <a:pt x="2937753" y="943838"/>
                </a:lnTo>
                <a:cubicBezTo>
                  <a:pt x="2950723" y="940595"/>
                  <a:pt x="2963300" y="934509"/>
                  <a:pt x="2976664" y="934110"/>
                </a:cubicBezTo>
                <a:cubicBezTo>
                  <a:pt x="3180879" y="928014"/>
                  <a:pt x="3385225" y="927625"/>
                  <a:pt x="3589506" y="924382"/>
                </a:cubicBezTo>
                <a:cubicBezTo>
                  <a:pt x="3622948" y="917694"/>
                  <a:pt x="3644993" y="914088"/>
                  <a:pt x="3677055" y="904927"/>
                </a:cubicBezTo>
                <a:cubicBezTo>
                  <a:pt x="3686914" y="902110"/>
                  <a:pt x="3696510" y="898442"/>
                  <a:pt x="3706238" y="895199"/>
                </a:cubicBezTo>
                <a:cubicBezTo>
                  <a:pt x="3753224" y="848216"/>
                  <a:pt x="3693508" y="905385"/>
                  <a:pt x="3754877" y="856289"/>
                </a:cubicBezTo>
                <a:cubicBezTo>
                  <a:pt x="3803007" y="817784"/>
                  <a:pt x="3743229" y="858208"/>
                  <a:pt x="3793787" y="807650"/>
                </a:cubicBezTo>
                <a:cubicBezTo>
                  <a:pt x="3802054" y="799383"/>
                  <a:pt x="3814093" y="795803"/>
                  <a:pt x="3822970" y="788195"/>
                </a:cubicBezTo>
                <a:cubicBezTo>
                  <a:pt x="3836897" y="776258"/>
                  <a:pt x="3848911" y="762254"/>
                  <a:pt x="3861881" y="749284"/>
                </a:cubicBezTo>
                <a:lnTo>
                  <a:pt x="3891064" y="720102"/>
                </a:lnTo>
                <a:lnTo>
                  <a:pt x="3910519" y="700646"/>
                </a:lnTo>
                <a:cubicBezTo>
                  <a:pt x="3934971" y="627293"/>
                  <a:pt x="3901987" y="717710"/>
                  <a:pt x="3939702" y="642280"/>
                </a:cubicBezTo>
                <a:cubicBezTo>
                  <a:pt x="3944288" y="633109"/>
                  <a:pt x="3944844" y="622268"/>
                  <a:pt x="3949430" y="613097"/>
                </a:cubicBezTo>
                <a:cubicBezTo>
                  <a:pt x="3987145" y="537667"/>
                  <a:pt x="3954161" y="628084"/>
                  <a:pt x="3978613" y="554731"/>
                </a:cubicBezTo>
                <a:cubicBezTo>
                  <a:pt x="3981856" y="512578"/>
                  <a:pt x="3988341" y="470550"/>
                  <a:pt x="3988341" y="428272"/>
                </a:cubicBezTo>
                <a:cubicBezTo>
                  <a:pt x="3988341" y="376290"/>
                  <a:pt x="3985636" y="324135"/>
                  <a:pt x="3978613" y="272629"/>
                </a:cubicBezTo>
                <a:cubicBezTo>
                  <a:pt x="3975842" y="252309"/>
                  <a:pt x="3965643" y="233718"/>
                  <a:pt x="3959158" y="214263"/>
                </a:cubicBezTo>
                <a:cubicBezTo>
                  <a:pt x="3955915" y="204535"/>
                  <a:pt x="3955118" y="193612"/>
                  <a:pt x="3949430" y="185080"/>
                </a:cubicBezTo>
                <a:cubicBezTo>
                  <a:pt x="3942555" y="174768"/>
                  <a:pt x="3924382" y="143373"/>
                  <a:pt x="3910519" y="136442"/>
                </a:cubicBezTo>
                <a:cubicBezTo>
                  <a:pt x="3869557" y="115962"/>
                  <a:pt x="3876472" y="113744"/>
                  <a:pt x="3852153" y="107259"/>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808" name="Google Shape;808;p39"/>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 Example #1</a:t>
            </a:r>
            <a:endParaRPr/>
          </a:p>
        </p:txBody>
      </p:sp>
      <p:grpSp>
        <p:nvGrpSpPr>
          <p:cNvPr id="809" name="Google Shape;809;p39"/>
          <p:cNvGrpSpPr/>
          <p:nvPr/>
        </p:nvGrpSpPr>
        <p:grpSpPr>
          <a:xfrm>
            <a:off x="1751502" y="1368475"/>
            <a:ext cx="4726714" cy="2331624"/>
            <a:chOff x="-2863816" y="1556555"/>
            <a:chExt cx="3545036" cy="1748718"/>
          </a:xfrm>
        </p:grpSpPr>
        <p:sp>
          <p:nvSpPr>
            <p:cNvPr id="810" name="Google Shape;810;p39"/>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811" name="Google Shape;811;p39"/>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812" name="Google Shape;812;p39"/>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813" name="Google Shape;813;p39"/>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814" name="Google Shape;814;p39"/>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815" name="Google Shape;815;p39"/>
            <p:cNvSpPr/>
            <p:nvPr/>
          </p:nvSpPr>
          <p:spPr>
            <a:xfrm>
              <a:off x="395470" y="18064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816" name="Google Shape;816;p39"/>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817" name="Google Shape;817;p39"/>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818" name="Google Shape;818;p39"/>
            <p:cNvCxnSpPr>
              <a:stCxn id="810" idx="6"/>
              <a:endCxn id="813"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819" name="Google Shape;819;p39"/>
            <p:cNvCxnSpPr>
              <a:stCxn id="813" idx="2"/>
              <a:endCxn id="810"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820" name="Google Shape;820;p39"/>
            <p:cNvCxnSpPr>
              <a:stCxn id="817" idx="2"/>
              <a:endCxn id="816"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821" name="Google Shape;821;p39"/>
            <p:cNvCxnSpPr>
              <a:stCxn id="816" idx="6"/>
              <a:endCxn id="817"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822" name="Google Shape;822;p39"/>
            <p:cNvCxnSpPr>
              <a:stCxn id="810" idx="3"/>
              <a:endCxn id="812"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823" name="Google Shape;823;p39"/>
            <p:cNvCxnSpPr>
              <a:stCxn id="812" idx="6"/>
              <a:endCxn id="813"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824" name="Google Shape;824;p39"/>
            <p:cNvCxnSpPr>
              <a:stCxn id="810" idx="7"/>
              <a:endCxn id="811"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825" name="Google Shape;825;p39"/>
            <p:cNvCxnSpPr>
              <a:stCxn id="811" idx="6"/>
              <a:endCxn id="814"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826" name="Google Shape;826;p39"/>
            <p:cNvCxnSpPr>
              <a:stCxn id="814" idx="6"/>
              <a:endCxn id="815"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827" name="Google Shape;827;p39"/>
            <p:cNvCxnSpPr>
              <a:stCxn id="817" idx="1"/>
              <a:endCxn id="814"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828" name="Google Shape;828;p39"/>
            <p:cNvCxnSpPr>
              <a:stCxn id="815" idx="4"/>
              <a:endCxn id="817"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829" name="Google Shape;829;p39"/>
            <p:cNvCxnSpPr>
              <a:stCxn id="811" idx="5"/>
              <a:endCxn id="816"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830" name="Google Shape;830;p39"/>
            <p:cNvCxnSpPr>
              <a:stCxn id="811" idx="4"/>
              <a:endCxn id="813" idx="0"/>
            </p:cNvCxnSpPr>
            <p:nvPr/>
          </p:nvCxnSpPr>
          <p:spPr>
            <a:xfrm flipH="1">
              <a:off x="-1347755" y="2035076"/>
              <a:ext cx="171600" cy="514500"/>
            </a:xfrm>
            <a:prstGeom prst="straightConnector1">
              <a:avLst/>
            </a:prstGeom>
            <a:noFill/>
            <a:ln w="9525" cap="flat" cmpd="sng">
              <a:solidFill>
                <a:srgbClr val="A5A5A5"/>
              </a:solidFill>
              <a:prstDash val="dash"/>
              <a:round/>
              <a:headEnd type="none" w="med" len="med"/>
              <a:tailEnd type="triangle" w="med" len="med"/>
            </a:ln>
          </p:spPr>
        </p:cxnSp>
        <p:cxnSp>
          <p:nvCxnSpPr>
            <p:cNvPr id="831" name="Google Shape;831;p39"/>
            <p:cNvCxnSpPr>
              <a:stCxn id="813" idx="5"/>
              <a:endCxn id="816"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832" name="Google Shape;832;p39"/>
            <p:cNvCxnSpPr>
              <a:stCxn id="816" idx="3"/>
              <a:endCxn id="812"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833" name="Google Shape;833;p39"/>
            <p:cNvSpPr txBox="1"/>
            <p:nvPr/>
          </p:nvSpPr>
          <p:spPr>
            <a:xfrm>
              <a:off x="-1987629" y="1626394"/>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34" name="Google Shape;834;p39"/>
            <p:cNvSpPr txBox="1"/>
            <p:nvPr/>
          </p:nvSpPr>
          <p:spPr>
            <a:xfrm>
              <a:off x="-828619" y="1685625"/>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35" name="Google Shape;835;p39"/>
            <p:cNvSpPr txBox="1"/>
            <p:nvPr/>
          </p:nvSpPr>
          <p:spPr>
            <a:xfrm>
              <a:off x="12808" y="1727299"/>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836" name="Google Shape;836;p39"/>
            <p:cNvSpPr txBox="1"/>
            <p:nvPr/>
          </p:nvSpPr>
          <p:spPr>
            <a:xfrm>
              <a:off x="338320" y="2149376"/>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837" name="Google Shape;837;p39"/>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838" name="Google Shape;838;p39"/>
            <p:cNvSpPr txBox="1"/>
            <p:nvPr/>
          </p:nvSpPr>
          <p:spPr>
            <a:xfrm>
              <a:off x="-290330" y="2149376"/>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839" name="Google Shape;839;p39"/>
            <p:cNvSpPr txBox="1"/>
            <p:nvPr/>
          </p:nvSpPr>
          <p:spPr>
            <a:xfrm>
              <a:off x="-540939" y="2355949"/>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840" name="Google Shape;840;p39"/>
            <p:cNvSpPr txBox="1"/>
            <p:nvPr/>
          </p:nvSpPr>
          <p:spPr>
            <a:xfrm>
              <a:off x="-304254" y="2663725"/>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841" name="Google Shape;841;p39"/>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842" name="Google Shape;842;p39"/>
            <p:cNvSpPr txBox="1"/>
            <p:nvPr/>
          </p:nvSpPr>
          <p:spPr>
            <a:xfrm>
              <a:off x="-1709442" y="2959024"/>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843" name="Google Shape;843;p39"/>
            <p:cNvSpPr txBox="1"/>
            <p:nvPr/>
          </p:nvSpPr>
          <p:spPr>
            <a:xfrm>
              <a:off x="-1780944" y="1938535"/>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844" name="Google Shape;844;p39"/>
            <p:cNvSpPr txBox="1"/>
            <p:nvPr/>
          </p:nvSpPr>
          <p:spPr>
            <a:xfrm>
              <a:off x="-2004884" y="2360126"/>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845" name="Google Shape;845;p39"/>
            <p:cNvSpPr txBox="1"/>
            <p:nvPr/>
          </p:nvSpPr>
          <p:spPr>
            <a:xfrm>
              <a:off x="-2246869" y="2604204"/>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46" name="Google Shape;846;p39"/>
            <p:cNvSpPr txBox="1"/>
            <p:nvPr/>
          </p:nvSpPr>
          <p:spPr>
            <a:xfrm>
              <a:off x="-2735082" y="2243287"/>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847" name="Google Shape;847;p39"/>
            <p:cNvSpPr txBox="1"/>
            <p:nvPr/>
          </p:nvSpPr>
          <p:spPr>
            <a:xfrm>
              <a:off x="-1338040" y="2185094"/>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848" name="Google Shape;848;p39"/>
            <p:cNvSpPr txBox="1"/>
            <p:nvPr/>
          </p:nvSpPr>
          <p:spPr>
            <a:xfrm>
              <a:off x="-1417640" y="1556555"/>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849" name="Google Shape;849;p39"/>
            <p:cNvSpPr txBox="1"/>
            <p:nvPr/>
          </p:nvSpPr>
          <p:spPr>
            <a:xfrm>
              <a:off x="-477173" y="1609371"/>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850" name="Google Shape;850;p39"/>
            <p:cNvSpPr txBox="1"/>
            <p:nvPr/>
          </p:nvSpPr>
          <p:spPr>
            <a:xfrm>
              <a:off x="248635" y="1623328"/>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851" name="Google Shape;851;p39"/>
            <p:cNvSpPr txBox="1"/>
            <p:nvPr/>
          </p:nvSpPr>
          <p:spPr>
            <a:xfrm>
              <a:off x="-1531640" y="2269658"/>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852" name="Google Shape;852;p39"/>
            <p:cNvSpPr txBox="1"/>
            <p:nvPr/>
          </p:nvSpPr>
          <p:spPr>
            <a:xfrm>
              <a:off x="-2863816" y="2543734"/>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853" name="Google Shape;853;p39"/>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854" name="Google Shape;854;p39"/>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855" name="Google Shape;855;p39"/>
            <p:cNvSpPr txBox="1"/>
            <p:nvPr/>
          </p:nvSpPr>
          <p:spPr>
            <a:xfrm>
              <a:off x="-2684397" y="1600695"/>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856" name="Google Shape;856;p39"/>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857" name="Google Shape;857;p39"/>
          <p:cNvGraphicFramePr/>
          <p:nvPr/>
        </p:nvGraphicFramePr>
        <p:xfrm>
          <a:off x="6316888" y="3054960"/>
          <a:ext cx="41236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a:solidFill>
                            <a:schemeClr val="lt1"/>
                          </a:solidFill>
                          <a:latin typeface="Quattrocento Sans"/>
                          <a:ea typeface="Quattrocento Sans"/>
                          <a:cs typeface="Quattrocento Sans"/>
                          <a:sym typeface="Quattrocento Sans"/>
                        </a:rPr>
                        <a:t>Vertex</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Known?</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distTo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edgeTo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 12</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a:solidFill>
                            <a:srgbClr val="FF0000"/>
                          </a:solidFill>
                          <a:latin typeface="Quattrocento Sans"/>
                          <a:ea typeface="Quattrocento Sans"/>
                          <a:cs typeface="Quattrocento Sans"/>
                          <a:sym typeface="Quattrocento Sans"/>
                        </a:rPr>
                        <a:t>≤ 7</a:t>
                      </a:r>
                      <a:endParaRPr sz="1600" b="1" i="0" u="none" strike="noStrike" cap="none">
                        <a:solidFill>
                          <a:srgbClr val="FF0000"/>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F</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858" name="Google Shape;858;p39"/>
          <p:cNvSpPr txBox="1"/>
          <p:nvPr/>
        </p:nvSpPr>
        <p:spPr>
          <a:xfrm>
            <a:off x="1487250" y="4883675"/>
            <a:ext cx="39882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a:solidFill>
                  <a:schemeClr val="dk1"/>
                </a:solidFill>
                <a:latin typeface="Quattrocento Sans"/>
                <a:ea typeface="Quattrocento Sans"/>
                <a:cs typeface="Quattrocento Sans"/>
                <a:sym typeface="Quattrocento Sans"/>
              </a:rPr>
              <a:t>Order Added to Known Set:</a:t>
            </a:r>
            <a:endParaRPr>
              <a:latin typeface="Quattrocento Sans"/>
              <a:ea typeface="Quattrocento Sans"/>
              <a:cs typeface="Quattrocento Sans"/>
              <a:sym typeface="Quattrocento Sans"/>
            </a:endParaRPr>
          </a:p>
          <a:p>
            <a:pPr marL="0" marR="0" lvl="0" indent="0" algn="l" rtl="0">
              <a:spcBef>
                <a:spcPts val="0"/>
              </a:spcBef>
              <a:spcAft>
                <a:spcPts val="0"/>
              </a:spcAft>
              <a:buNone/>
            </a:pPr>
            <a:r>
              <a:rPr lang="en-US" sz="2400">
                <a:solidFill>
                  <a:schemeClr val="dk1"/>
                </a:solidFill>
                <a:latin typeface="Quattrocento Sans"/>
                <a:ea typeface="Quattrocento Sans"/>
                <a:cs typeface="Quattrocento Sans"/>
                <a:sym typeface="Quattrocento Sans"/>
              </a:rPr>
              <a:t>A, C, B, D, F</a:t>
            </a:r>
            <a:endParaRPr>
              <a:latin typeface="Quattrocento Sans"/>
              <a:ea typeface="Quattrocento Sans"/>
              <a:cs typeface="Quattrocento Sans"/>
              <a:sym typeface="Quattrocento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40"/>
          <p:cNvSpPr/>
          <p:nvPr/>
        </p:nvSpPr>
        <p:spPr>
          <a:xfrm>
            <a:off x="1708765" y="1303506"/>
            <a:ext cx="4983865" cy="2247090"/>
          </a:xfrm>
          <a:custGeom>
            <a:avLst/>
            <a:gdLst/>
            <a:ahLst/>
            <a:cxnLst/>
            <a:rect l="l" t="t" r="r" b="b"/>
            <a:pathLst>
              <a:path w="4983865" h="2247090" extrusionOk="0">
                <a:moveTo>
                  <a:pt x="4828222" y="136188"/>
                </a:moveTo>
                <a:cubicBezTo>
                  <a:pt x="4805524" y="126460"/>
                  <a:pt x="4762975" y="132465"/>
                  <a:pt x="4730946" y="126460"/>
                </a:cubicBezTo>
                <a:cubicBezTo>
                  <a:pt x="4710790" y="122681"/>
                  <a:pt x="4692035" y="113490"/>
                  <a:pt x="4672580" y="107005"/>
                </a:cubicBezTo>
                <a:cubicBezTo>
                  <a:pt x="4662852" y="103762"/>
                  <a:pt x="4653635" y="97846"/>
                  <a:pt x="4643397" y="97277"/>
                </a:cubicBezTo>
                <a:cubicBezTo>
                  <a:pt x="4387295" y="83049"/>
                  <a:pt x="4526708" y="89885"/>
                  <a:pt x="4225107" y="77822"/>
                </a:cubicBezTo>
                <a:lnTo>
                  <a:pt x="4108375" y="68094"/>
                </a:lnTo>
                <a:cubicBezTo>
                  <a:pt x="4082363" y="65493"/>
                  <a:pt x="4056589" y="60733"/>
                  <a:pt x="4030554" y="58366"/>
                </a:cubicBezTo>
                <a:cubicBezTo>
                  <a:pt x="3985230" y="54246"/>
                  <a:pt x="3939786" y="51538"/>
                  <a:pt x="3894367" y="48639"/>
                </a:cubicBezTo>
                <a:lnTo>
                  <a:pt x="3573354" y="29183"/>
                </a:lnTo>
                <a:cubicBezTo>
                  <a:pt x="3550656" y="25941"/>
                  <a:pt x="3527819" y="23557"/>
                  <a:pt x="3505261" y="19456"/>
                </a:cubicBezTo>
                <a:cubicBezTo>
                  <a:pt x="3492107" y="17064"/>
                  <a:pt x="3479585" y="11619"/>
                  <a:pt x="3466350" y="9728"/>
                </a:cubicBezTo>
                <a:cubicBezTo>
                  <a:pt x="3434090" y="5119"/>
                  <a:pt x="3401499" y="3243"/>
                  <a:pt x="3369073" y="0"/>
                </a:cubicBezTo>
                <a:lnTo>
                  <a:pt x="2688137" y="9728"/>
                </a:lnTo>
                <a:cubicBezTo>
                  <a:pt x="2610266" y="11385"/>
                  <a:pt x="2532519" y="16861"/>
                  <a:pt x="2454673" y="19456"/>
                </a:cubicBezTo>
                <a:lnTo>
                  <a:pt x="1647278" y="38911"/>
                </a:lnTo>
                <a:cubicBezTo>
                  <a:pt x="1596446" y="45265"/>
                  <a:pt x="1532400" y="53632"/>
                  <a:pt x="1481907" y="58366"/>
                </a:cubicBezTo>
                <a:cubicBezTo>
                  <a:pt x="1407374" y="65354"/>
                  <a:pt x="1332013" y="65515"/>
                  <a:pt x="1258171" y="77822"/>
                </a:cubicBezTo>
                <a:lnTo>
                  <a:pt x="1083073" y="107005"/>
                </a:lnTo>
                <a:cubicBezTo>
                  <a:pt x="1063618" y="110247"/>
                  <a:pt x="1043842" y="111948"/>
                  <a:pt x="1024707" y="116732"/>
                </a:cubicBezTo>
                <a:cubicBezTo>
                  <a:pt x="1011737" y="119975"/>
                  <a:pt x="998951" y="124068"/>
                  <a:pt x="985797" y="126460"/>
                </a:cubicBezTo>
                <a:cubicBezTo>
                  <a:pt x="927233" y="137108"/>
                  <a:pt x="767185" y="152570"/>
                  <a:pt x="742605" y="155643"/>
                </a:cubicBezTo>
                <a:lnTo>
                  <a:pt x="664784" y="165371"/>
                </a:lnTo>
                <a:cubicBezTo>
                  <a:pt x="468428" y="193421"/>
                  <a:pt x="774706" y="154061"/>
                  <a:pt x="528597" y="184826"/>
                </a:cubicBezTo>
                <a:cubicBezTo>
                  <a:pt x="518869" y="188069"/>
                  <a:pt x="509273" y="191737"/>
                  <a:pt x="499414" y="194554"/>
                </a:cubicBezTo>
                <a:cubicBezTo>
                  <a:pt x="486559" y="198227"/>
                  <a:pt x="472791" y="199015"/>
                  <a:pt x="460503" y="204281"/>
                </a:cubicBezTo>
                <a:cubicBezTo>
                  <a:pt x="449757" y="208886"/>
                  <a:pt x="441777" y="218508"/>
                  <a:pt x="431320" y="223737"/>
                </a:cubicBezTo>
                <a:cubicBezTo>
                  <a:pt x="422149" y="228323"/>
                  <a:pt x="411865" y="230222"/>
                  <a:pt x="402137" y="233464"/>
                </a:cubicBezTo>
                <a:cubicBezTo>
                  <a:pt x="395652" y="239949"/>
                  <a:pt x="390313" y="247833"/>
                  <a:pt x="382682" y="252920"/>
                </a:cubicBezTo>
                <a:cubicBezTo>
                  <a:pt x="370616" y="260964"/>
                  <a:pt x="356362" y="265181"/>
                  <a:pt x="343771" y="272375"/>
                </a:cubicBezTo>
                <a:cubicBezTo>
                  <a:pt x="333620" y="278175"/>
                  <a:pt x="324316" y="285345"/>
                  <a:pt x="314588" y="291830"/>
                </a:cubicBezTo>
                <a:cubicBezTo>
                  <a:pt x="279871" y="343906"/>
                  <a:pt x="303400" y="312746"/>
                  <a:pt x="236767" y="379379"/>
                </a:cubicBezTo>
                <a:lnTo>
                  <a:pt x="207584" y="408562"/>
                </a:lnTo>
                <a:lnTo>
                  <a:pt x="178401" y="437745"/>
                </a:lnTo>
                <a:cubicBezTo>
                  <a:pt x="161305" y="489032"/>
                  <a:pt x="179972" y="447532"/>
                  <a:pt x="139490" y="496111"/>
                </a:cubicBezTo>
                <a:cubicBezTo>
                  <a:pt x="106320" y="535915"/>
                  <a:pt x="132298" y="516629"/>
                  <a:pt x="100580" y="564205"/>
                </a:cubicBezTo>
                <a:cubicBezTo>
                  <a:pt x="95493" y="571836"/>
                  <a:pt x="87609" y="577175"/>
                  <a:pt x="81124" y="583660"/>
                </a:cubicBezTo>
                <a:cubicBezTo>
                  <a:pt x="77882" y="593388"/>
                  <a:pt x="76673" y="604050"/>
                  <a:pt x="71397" y="612843"/>
                </a:cubicBezTo>
                <a:cubicBezTo>
                  <a:pt x="66678" y="620707"/>
                  <a:pt x="55347" y="623783"/>
                  <a:pt x="51941" y="632298"/>
                </a:cubicBezTo>
                <a:cubicBezTo>
                  <a:pt x="42010" y="657125"/>
                  <a:pt x="40942" y="684753"/>
                  <a:pt x="32486" y="710120"/>
                </a:cubicBezTo>
                <a:lnTo>
                  <a:pt x="13031" y="768485"/>
                </a:lnTo>
                <a:cubicBezTo>
                  <a:pt x="9788" y="794426"/>
                  <a:pt x="3303" y="820164"/>
                  <a:pt x="3303" y="846307"/>
                </a:cubicBezTo>
                <a:cubicBezTo>
                  <a:pt x="3303" y="1352791"/>
                  <a:pt x="-11853" y="1226583"/>
                  <a:pt x="22758" y="1468877"/>
                </a:cubicBezTo>
                <a:cubicBezTo>
                  <a:pt x="26001" y="1524000"/>
                  <a:pt x="28140" y="1579200"/>
                  <a:pt x="32486" y="1634247"/>
                </a:cubicBezTo>
                <a:cubicBezTo>
                  <a:pt x="37869" y="1702437"/>
                  <a:pt x="40695" y="1771057"/>
                  <a:pt x="51941" y="1838528"/>
                </a:cubicBezTo>
                <a:cubicBezTo>
                  <a:pt x="58515" y="1877972"/>
                  <a:pt x="60513" y="1899524"/>
                  <a:pt x="71397" y="1935805"/>
                </a:cubicBezTo>
                <a:cubicBezTo>
                  <a:pt x="77290" y="1955448"/>
                  <a:pt x="84367" y="1974716"/>
                  <a:pt x="90852" y="1994171"/>
                </a:cubicBezTo>
                <a:cubicBezTo>
                  <a:pt x="94095" y="2003899"/>
                  <a:pt x="92048" y="2017666"/>
                  <a:pt x="100580" y="2023354"/>
                </a:cubicBezTo>
                <a:cubicBezTo>
                  <a:pt x="204852" y="2092867"/>
                  <a:pt x="46608" y="1984617"/>
                  <a:pt x="158946" y="2071992"/>
                </a:cubicBezTo>
                <a:cubicBezTo>
                  <a:pt x="209121" y="2111017"/>
                  <a:pt x="202463" y="2105954"/>
                  <a:pt x="246495" y="2120630"/>
                </a:cubicBezTo>
                <a:cubicBezTo>
                  <a:pt x="256223" y="2127115"/>
                  <a:pt x="264995" y="2135337"/>
                  <a:pt x="275678" y="2140085"/>
                </a:cubicBezTo>
                <a:cubicBezTo>
                  <a:pt x="294418" y="2148414"/>
                  <a:pt x="316981" y="2148165"/>
                  <a:pt x="334044" y="2159541"/>
                </a:cubicBezTo>
                <a:cubicBezTo>
                  <a:pt x="380290" y="2190372"/>
                  <a:pt x="352134" y="2175298"/>
                  <a:pt x="421592" y="2198451"/>
                </a:cubicBezTo>
                <a:cubicBezTo>
                  <a:pt x="431320" y="2201694"/>
                  <a:pt x="440827" y="2205692"/>
                  <a:pt x="450775" y="2208179"/>
                </a:cubicBezTo>
                <a:cubicBezTo>
                  <a:pt x="492420" y="2218591"/>
                  <a:pt x="493031" y="2219399"/>
                  <a:pt x="538324" y="2227634"/>
                </a:cubicBezTo>
                <a:cubicBezTo>
                  <a:pt x="557730" y="2231162"/>
                  <a:pt x="577101" y="2235057"/>
                  <a:pt x="596690" y="2237362"/>
                </a:cubicBezTo>
                <a:cubicBezTo>
                  <a:pt x="632260" y="2241547"/>
                  <a:pt x="668027" y="2243847"/>
                  <a:pt x="703695" y="2247090"/>
                </a:cubicBezTo>
                <a:lnTo>
                  <a:pt x="1170622" y="2237362"/>
                </a:lnTo>
                <a:cubicBezTo>
                  <a:pt x="1231061" y="2235164"/>
                  <a:pt x="1228653" y="2227702"/>
                  <a:pt x="1277626" y="2217907"/>
                </a:cubicBezTo>
                <a:cubicBezTo>
                  <a:pt x="1296967" y="2214039"/>
                  <a:pt x="1316586" y="2211707"/>
                  <a:pt x="1335992" y="2208179"/>
                </a:cubicBezTo>
                <a:cubicBezTo>
                  <a:pt x="1359480" y="2203908"/>
                  <a:pt x="1399527" y="2195928"/>
                  <a:pt x="1423541" y="2188724"/>
                </a:cubicBezTo>
                <a:cubicBezTo>
                  <a:pt x="1443184" y="2182831"/>
                  <a:pt x="1461797" y="2173290"/>
                  <a:pt x="1481907" y="2169268"/>
                </a:cubicBezTo>
                <a:cubicBezTo>
                  <a:pt x="1514333" y="2162783"/>
                  <a:pt x="1547813" y="2160270"/>
                  <a:pt x="1579184" y="2149813"/>
                </a:cubicBezTo>
                <a:lnTo>
                  <a:pt x="1637550" y="2130358"/>
                </a:lnTo>
                <a:cubicBezTo>
                  <a:pt x="1647278" y="2127115"/>
                  <a:pt x="1656785" y="2123117"/>
                  <a:pt x="1666733" y="2120630"/>
                </a:cubicBezTo>
                <a:cubicBezTo>
                  <a:pt x="1692673" y="2114145"/>
                  <a:pt x="1719187" y="2109630"/>
                  <a:pt x="1744554" y="2101175"/>
                </a:cubicBezTo>
                <a:lnTo>
                  <a:pt x="1890469" y="2052537"/>
                </a:lnTo>
                <a:lnTo>
                  <a:pt x="1978018" y="2023354"/>
                </a:lnTo>
                <a:cubicBezTo>
                  <a:pt x="1987746" y="2020111"/>
                  <a:pt x="1997146" y="2015637"/>
                  <a:pt x="2007201" y="2013626"/>
                </a:cubicBezTo>
                <a:cubicBezTo>
                  <a:pt x="2034955" y="2008075"/>
                  <a:pt x="2067287" y="2002410"/>
                  <a:pt x="2094750" y="1994171"/>
                </a:cubicBezTo>
                <a:cubicBezTo>
                  <a:pt x="2114393" y="1988278"/>
                  <a:pt x="2133661" y="1981200"/>
                  <a:pt x="2153116" y="1974715"/>
                </a:cubicBezTo>
                <a:lnTo>
                  <a:pt x="2182299" y="1964988"/>
                </a:lnTo>
                <a:cubicBezTo>
                  <a:pt x="2201754" y="1952018"/>
                  <a:pt x="2227695" y="1945532"/>
                  <a:pt x="2240665" y="1926077"/>
                </a:cubicBezTo>
                <a:cubicBezTo>
                  <a:pt x="2247150" y="1916349"/>
                  <a:pt x="2251853" y="1905161"/>
                  <a:pt x="2260120" y="1896894"/>
                </a:cubicBezTo>
                <a:cubicBezTo>
                  <a:pt x="2268387" y="1888627"/>
                  <a:pt x="2280174" y="1884742"/>
                  <a:pt x="2289303" y="1877439"/>
                </a:cubicBezTo>
                <a:cubicBezTo>
                  <a:pt x="2296465" y="1871710"/>
                  <a:pt x="2301596" y="1863712"/>
                  <a:pt x="2308758" y="1857983"/>
                </a:cubicBezTo>
                <a:cubicBezTo>
                  <a:pt x="2370127" y="1808887"/>
                  <a:pt x="2310411" y="1866056"/>
                  <a:pt x="2357397" y="1819073"/>
                </a:cubicBezTo>
                <a:cubicBezTo>
                  <a:pt x="2360639" y="1809345"/>
                  <a:pt x="2361849" y="1798683"/>
                  <a:pt x="2367124" y="1789890"/>
                </a:cubicBezTo>
                <a:cubicBezTo>
                  <a:pt x="2371843" y="1782025"/>
                  <a:pt x="2380708" y="1777480"/>
                  <a:pt x="2386580" y="1770434"/>
                </a:cubicBezTo>
                <a:cubicBezTo>
                  <a:pt x="2406693" y="1746299"/>
                  <a:pt x="2418369" y="1727615"/>
                  <a:pt x="2435218" y="1702341"/>
                </a:cubicBezTo>
                <a:cubicBezTo>
                  <a:pt x="2460952" y="1599406"/>
                  <a:pt x="2426013" y="1720622"/>
                  <a:pt x="2464401" y="1634247"/>
                </a:cubicBezTo>
                <a:cubicBezTo>
                  <a:pt x="2472730" y="1615507"/>
                  <a:pt x="2477371" y="1595336"/>
                  <a:pt x="2483856" y="1575881"/>
                </a:cubicBezTo>
                <a:cubicBezTo>
                  <a:pt x="2487099" y="1566153"/>
                  <a:pt x="2488998" y="1555869"/>
                  <a:pt x="2493584" y="1546698"/>
                </a:cubicBezTo>
                <a:cubicBezTo>
                  <a:pt x="2522209" y="1489449"/>
                  <a:pt x="2508456" y="1521540"/>
                  <a:pt x="2532495" y="1449422"/>
                </a:cubicBezTo>
                <a:lnTo>
                  <a:pt x="2571405" y="1332690"/>
                </a:lnTo>
                <a:lnTo>
                  <a:pt x="2581133" y="1303507"/>
                </a:lnTo>
                <a:cubicBezTo>
                  <a:pt x="2584376" y="1293779"/>
                  <a:pt x="2585173" y="1282856"/>
                  <a:pt x="2590861" y="1274324"/>
                </a:cubicBezTo>
                <a:cubicBezTo>
                  <a:pt x="2597346" y="1264596"/>
                  <a:pt x="2605088" y="1255598"/>
                  <a:pt x="2610316" y="1245141"/>
                </a:cubicBezTo>
                <a:cubicBezTo>
                  <a:pt x="2614902" y="1235970"/>
                  <a:pt x="2613638" y="1223965"/>
                  <a:pt x="2620044" y="1215958"/>
                </a:cubicBezTo>
                <a:cubicBezTo>
                  <a:pt x="2627347" y="1206829"/>
                  <a:pt x="2640428" y="1204202"/>
                  <a:pt x="2649226" y="1196503"/>
                </a:cubicBezTo>
                <a:cubicBezTo>
                  <a:pt x="2666481" y="1181404"/>
                  <a:pt x="2678787" y="1160582"/>
                  <a:pt x="2697865" y="1147864"/>
                </a:cubicBezTo>
                <a:lnTo>
                  <a:pt x="2756231" y="1108954"/>
                </a:lnTo>
                <a:cubicBezTo>
                  <a:pt x="2765959" y="1102469"/>
                  <a:pt x="2774323" y="1093195"/>
                  <a:pt x="2785414" y="1089498"/>
                </a:cubicBezTo>
                <a:cubicBezTo>
                  <a:pt x="2804869" y="1083013"/>
                  <a:pt x="2826716" y="1081418"/>
                  <a:pt x="2843780" y="1070043"/>
                </a:cubicBezTo>
                <a:cubicBezTo>
                  <a:pt x="2853508" y="1063558"/>
                  <a:pt x="2862506" y="1055816"/>
                  <a:pt x="2872963" y="1050588"/>
                </a:cubicBezTo>
                <a:cubicBezTo>
                  <a:pt x="2886919" y="1043610"/>
                  <a:pt x="2928588" y="1034249"/>
                  <a:pt x="2941056" y="1031132"/>
                </a:cubicBezTo>
                <a:lnTo>
                  <a:pt x="3339890" y="1040860"/>
                </a:lnTo>
                <a:cubicBezTo>
                  <a:pt x="3385372" y="1042514"/>
                  <a:pt x="3430566" y="1050588"/>
                  <a:pt x="3476078" y="1050588"/>
                </a:cubicBezTo>
                <a:cubicBezTo>
                  <a:pt x="3787380" y="1050588"/>
                  <a:pt x="4098648" y="1044103"/>
                  <a:pt x="4409933" y="1040860"/>
                </a:cubicBezTo>
                <a:cubicBezTo>
                  <a:pt x="4448353" y="1035371"/>
                  <a:pt x="4488744" y="1030885"/>
                  <a:pt x="4526665" y="1021405"/>
                </a:cubicBezTo>
                <a:cubicBezTo>
                  <a:pt x="4536613" y="1018918"/>
                  <a:pt x="4545900" y="1014164"/>
                  <a:pt x="4555848" y="1011677"/>
                </a:cubicBezTo>
                <a:cubicBezTo>
                  <a:pt x="4611362" y="997798"/>
                  <a:pt x="4593487" y="1007195"/>
                  <a:pt x="4643397" y="992222"/>
                </a:cubicBezTo>
                <a:cubicBezTo>
                  <a:pt x="4663040" y="986329"/>
                  <a:pt x="4682308" y="979251"/>
                  <a:pt x="4701763" y="972766"/>
                </a:cubicBezTo>
                <a:lnTo>
                  <a:pt x="4730946" y="963039"/>
                </a:lnTo>
                <a:cubicBezTo>
                  <a:pt x="4766935" y="927048"/>
                  <a:pt x="4742768" y="948673"/>
                  <a:pt x="4808767" y="904673"/>
                </a:cubicBezTo>
                <a:cubicBezTo>
                  <a:pt x="4846484" y="879528"/>
                  <a:pt x="4826856" y="888915"/>
                  <a:pt x="4867133" y="875490"/>
                </a:cubicBezTo>
                <a:cubicBezTo>
                  <a:pt x="4923736" y="818885"/>
                  <a:pt x="4844685" y="900483"/>
                  <a:pt x="4906044" y="826851"/>
                </a:cubicBezTo>
                <a:cubicBezTo>
                  <a:pt x="4914851" y="816283"/>
                  <a:pt x="4925499" y="807396"/>
                  <a:pt x="4935226" y="797668"/>
                </a:cubicBezTo>
                <a:lnTo>
                  <a:pt x="4964409" y="710120"/>
                </a:lnTo>
                <a:cubicBezTo>
                  <a:pt x="4967652" y="700392"/>
                  <a:pt x="4971650" y="690885"/>
                  <a:pt x="4974137" y="680937"/>
                </a:cubicBezTo>
                <a:lnTo>
                  <a:pt x="4983865" y="642026"/>
                </a:lnTo>
                <a:cubicBezTo>
                  <a:pt x="4982214" y="602396"/>
                  <a:pt x="4984689" y="431316"/>
                  <a:pt x="4964409" y="350196"/>
                </a:cubicBezTo>
                <a:cubicBezTo>
                  <a:pt x="4959435" y="330301"/>
                  <a:pt x="4951439" y="311285"/>
                  <a:pt x="4944954" y="291830"/>
                </a:cubicBezTo>
                <a:cubicBezTo>
                  <a:pt x="4934818" y="261421"/>
                  <a:pt x="4924984" y="223392"/>
                  <a:pt x="4896316" y="204281"/>
                </a:cubicBezTo>
                <a:cubicBezTo>
                  <a:pt x="4886588" y="197796"/>
                  <a:pt x="4877590" y="190054"/>
                  <a:pt x="4867133" y="184826"/>
                </a:cubicBezTo>
                <a:cubicBezTo>
                  <a:pt x="4822420" y="162470"/>
                  <a:pt x="4850920" y="145916"/>
                  <a:pt x="4828222" y="136188"/>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866" name="Google Shape;866;p4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 Example #1</a:t>
            </a:r>
            <a:endParaRPr/>
          </a:p>
        </p:txBody>
      </p:sp>
      <p:grpSp>
        <p:nvGrpSpPr>
          <p:cNvPr id="867" name="Google Shape;867;p40"/>
          <p:cNvGrpSpPr/>
          <p:nvPr/>
        </p:nvGrpSpPr>
        <p:grpSpPr>
          <a:xfrm>
            <a:off x="1751501" y="1368475"/>
            <a:ext cx="4726715" cy="2331624"/>
            <a:chOff x="-2863816" y="1556555"/>
            <a:chExt cx="3545036" cy="1748718"/>
          </a:xfrm>
        </p:grpSpPr>
        <p:sp>
          <p:nvSpPr>
            <p:cNvPr id="868" name="Google Shape;868;p40"/>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869" name="Google Shape;869;p40"/>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870" name="Google Shape;870;p40"/>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871" name="Google Shape;871;p40"/>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872" name="Google Shape;872;p40"/>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873" name="Google Shape;873;p40"/>
            <p:cNvSpPr/>
            <p:nvPr/>
          </p:nvSpPr>
          <p:spPr>
            <a:xfrm>
              <a:off x="39547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H</a:t>
              </a:r>
              <a:endParaRPr/>
            </a:p>
          </p:txBody>
        </p:sp>
        <p:sp>
          <p:nvSpPr>
            <p:cNvPr id="874" name="Google Shape;874;p40"/>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875" name="Google Shape;875;p40"/>
            <p:cNvSpPr/>
            <p:nvPr/>
          </p:nvSpPr>
          <p:spPr>
            <a:xfrm>
              <a:off x="-61730" y="23779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876" name="Google Shape;876;p40"/>
            <p:cNvCxnSpPr>
              <a:stCxn id="868" idx="6"/>
              <a:endCxn id="871"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877" name="Google Shape;877;p40"/>
            <p:cNvCxnSpPr>
              <a:stCxn id="871" idx="2"/>
              <a:endCxn id="868"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878" name="Google Shape;878;p40"/>
            <p:cNvCxnSpPr>
              <a:stCxn id="875" idx="2"/>
              <a:endCxn id="874"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879" name="Google Shape;879;p40"/>
            <p:cNvCxnSpPr>
              <a:stCxn id="874" idx="6"/>
              <a:endCxn id="875"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880" name="Google Shape;880;p40"/>
            <p:cNvCxnSpPr>
              <a:stCxn id="868" idx="3"/>
              <a:endCxn id="870"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881" name="Google Shape;881;p40"/>
            <p:cNvCxnSpPr>
              <a:stCxn id="870" idx="6"/>
              <a:endCxn id="871"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882" name="Google Shape;882;p40"/>
            <p:cNvCxnSpPr>
              <a:stCxn id="868" idx="7"/>
              <a:endCxn id="869"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883" name="Google Shape;883;p40"/>
            <p:cNvCxnSpPr>
              <a:stCxn id="869" idx="6"/>
              <a:endCxn id="872"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884" name="Google Shape;884;p40"/>
            <p:cNvCxnSpPr>
              <a:stCxn id="872" idx="6"/>
              <a:endCxn id="873"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885" name="Google Shape;885;p40"/>
            <p:cNvCxnSpPr>
              <a:stCxn id="875" idx="1"/>
              <a:endCxn id="872"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886" name="Google Shape;886;p40"/>
            <p:cNvCxnSpPr>
              <a:stCxn id="873" idx="4"/>
              <a:endCxn id="875" idx="7"/>
            </p:cNvCxnSpPr>
            <p:nvPr/>
          </p:nvCxnSpPr>
          <p:spPr>
            <a:xfrm flipH="1">
              <a:off x="182245" y="2092226"/>
              <a:ext cx="356100" cy="327600"/>
            </a:xfrm>
            <a:prstGeom prst="straightConnector1">
              <a:avLst/>
            </a:prstGeom>
            <a:noFill/>
            <a:ln w="9525" cap="flat" cmpd="sng">
              <a:solidFill>
                <a:srgbClr val="A5A5A5"/>
              </a:solidFill>
              <a:prstDash val="dash"/>
              <a:round/>
              <a:headEnd type="none" w="med" len="med"/>
              <a:tailEnd type="triangle" w="med" len="med"/>
            </a:ln>
          </p:spPr>
        </p:cxnSp>
        <p:cxnSp>
          <p:nvCxnSpPr>
            <p:cNvPr id="887" name="Google Shape;887;p40"/>
            <p:cNvCxnSpPr>
              <a:stCxn id="869" idx="5"/>
              <a:endCxn id="874"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888" name="Google Shape;888;p40"/>
            <p:cNvCxnSpPr>
              <a:stCxn id="869" idx="4"/>
              <a:endCxn id="871"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889" name="Google Shape;889;p40"/>
            <p:cNvCxnSpPr>
              <a:stCxn id="871" idx="5"/>
              <a:endCxn id="874"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890" name="Google Shape;890;p40"/>
            <p:cNvCxnSpPr>
              <a:stCxn id="874" idx="3"/>
              <a:endCxn id="870"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891" name="Google Shape;891;p40"/>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92" name="Google Shape;892;p40"/>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93" name="Google Shape;893;p40"/>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894" name="Google Shape;894;p40"/>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895" name="Google Shape;895;p40"/>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896" name="Google Shape;896;p40"/>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897" name="Google Shape;897;p40"/>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898" name="Google Shape;898;p40"/>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899" name="Google Shape;899;p40"/>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900" name="Google Shape;900;p40"/>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901" name="Google Shape;901;p40"/>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902" name="Google Shape;902;p40"/>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903" name="Google Shape;903;p40"/>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04" name="Google Shape;904;p40"/>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905" name="Google Shape;905;p40"/>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906" name="Google Shape;906;p40"/>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907" name="Google Shape;907;p40"/>
            <p:cNvSpPr txBox="1"/>
            <p:nvPr/>
          </p:nvSpPr>
          <p:spPr>
            <a:xfrm>
              <a:off x="-477173" y="160937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08" name="Google Shape;908;p40"/>
            <p:cNvSpPr txBox="1"/>
            <p:nvPr/>
          </p:nvSpPr>
          <p:spPr>
            <a:xfrm>
              <a:off x="248635" y="162332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909" name="Google Shape;909;p40"/>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910" name="Google Shape;910;p40"/>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11" name="Google Shape;911;p40"/>
            <p:cNvSpPr txBox="1"/>
            <p:nvPr/>
          </p:nvSpPr>
          <p:spPr>
            <a:xfrm>
              <a:off x="-122920" y="2169351"/>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912" name="Google Shape;912;p40"/>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913" name="Google Shape;913;p40"/>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914" name="Google Shape;914;p40"/>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915" name="Google Shape;915;p40"/>
          <p:cNvGraphicFramePr/>
          <p:nvPr/>
        </p:nvGraphicFramePr>
        <p:xfrm>
          <a:off x="6316888" y="3054960"/>
          <a:ext cx="41236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a:solidFill>
                            <a:schemeClr val="lt1"/>
                          </a:solidFill>
                          <a:latin typeface="Quattrocento Sans"/>
                          <a:ea typeface="Quattrocento Sans"/>
                          <a:cs typeface="Quattrocento Sans"/>
                          <a:sym typeface="Quattrocento Sans"/>
                        </a:rPr>
                        <a:t>Vertex</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Known?</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distTo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edgeTo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 12</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a:solidFill>
                            <a:srgbClr val="FF0000"/>
                          </a:solidFill>
                          <a:latin typeface="Quattrocento Sans"/>
                          <a:ea typeface="Quattrocento Sans"/>
                          <a:cs typeface="Quattrocento Sans"/>
                          <a:sym typeface="Quattrocento Sans"/>
                        </a:rPr>
                        <a:t>≤ 8</a:t>
                      </a:r>
                      <a:endParaRPr sz="1600" b="1" i="0" u="none" strike="noStrike" cap="none">
                        <a:solidFill>
                          <a:srgbClr val="FF0000"/>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H</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7</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916" name="Google Shape;916;p40"/>
          <p:cNvSpPr txBox="1"/>
          <p:nvPr/>
        </p:nvSpPr>
        <p:spPr>
          <a:xfrm>
            <a:off x="1538648" y="4883675"/>
            <a:ext cx="39372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a:solidFill>
                  <a:schemeClr val="dk1"/>
                </a:solidFill>
                <a:latin typeface="Quattrocento Sans"/>
                <a:ea typeface="Quattrocento Sans"/>
                <a:cs typeface="Quattrocento Sans"/>
                <a:sym typeface="Quattrocento Sans"/>
              </a:rPr>
              <a:t>Order Added to Known Set:</a:t>
            </a:r>
            <a:endParaRPr>
              <a:latin typeface="Quattrocento Sans"/>
              <a:ea typeface="Quattrocento Sans"/>
              <a:cs typeface="Quattrocento Sans"/>
              <a:sym typeface="Quattrocento Sans"/>
            </a:endParaRPr>
          </a:p>
          <a:p>
            <a:pPr marL="0" marR="0" lvl="0" indent="0" algn="l" rtl="0">
              <a:spcBef>
                <a:spcPts val="0"/>
              </a:spcBef>
              <a:spcAft>
                <a:spcPts val="0"/>
              </a:spcAft>
              <a:buNone/>
            </a:pPr>
            <a:r>
              <a:rPr lang="en-US" sz="2400">
                <a:solidFill>
                  <a:schemeClr val="dk1"/>
                </a:solidFill>
                <a:latin typeface="Quattrocento Sans"/>
                <a:ea typeface="Quattrocento Sans"/>
                <a:cs typeface="Quattrocento Sans"/>
                <a:sym typeface="Quattrocento Sans"/>
              </a:rPr>
              <a:t>A, C, B, D, F, H</a:t>
            </a:r>
            <a:endParaRPr>
              <a:latin typeface="Quattrocento Sans"/>
              <a:ea typeface="Quattrocento Sans"/>
              <a:cs typeface="Quattrocento Sans"/>
              <a:sym typeface="Quattrocento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41"/>
          <p:cNvSpPr/>
          <p:nvPr/>
        </p:nvSpPr>
        <p:spPr>
          <a:xfrm>
            <a:off x="1731523" y="1264596"/>
            <a:ext cx="5107022" cy="2383276"/>
          </a:xfrm>
          <a:custGeom>
            <a:avLst/>
            <a:gdLst/>
            <a:ahLst/>
            <a:cxnLst/>
            <a:rect l="l" t="t" r="r" b="b"/>
            <a:pathLst>
              <a:path w="5107022" h="2383276" extrusionOk="0">
                <a:moveTo>
                  <a:pt x="3317132" y="29183"/>
                </a:moveTo>
                <a:cubicBezTo>
                  <a:pt x="3180945" y="25941"/>
                  <a:pt x="3172648" y="50931"/>
                  <a:pt x="2636196" y="29183"/>
                </a:cubicBezTo>
                <a:cubicBezTo>
                  <a:pt x="2596781" y="27585"/>
                  <a:pt x="2558896" y="10822"/>
                  <a:pt x="2519464" y="9727"/>
                </a:cubicBezTo>
                <a:lnTo>
                  <a:pt x="2169268" y="0"/>
                </a:lnTo>
                <a:lnTo>
                  <a:pt x="1235413" y="19455"/>
                </a:lnTo>
                <a:cubicBezTo>
                  <a:pt x="1183999" y="23264"/>
                  <a:pt x="1075917" y="32497"/>
                  <a:pt x="1021405" y="38910"/>
                </a:cubicBezTo>
                <a:cubicBezTo>
                  <a:pt x="998634" y="41589"/>
                  <a:pt x="976038" y="45608"/>
                  <a:pt x="953311" y="48638"/>
                </a:cubicBezTo>
                <a:cubicBezTo>
                  <a:pt x="927398" y="52093"/>
                  <a:pt x="901277" y="54068"/>
                  <a:pt x="875490" y="58366"/>
                </a:cubicBezTo>
                <a:cubicBezTo>
                  <a:pt x="862302" y="60564"/>
                  <a:pt x="849630" y="65193"/>
                  <a:pt x="836579" y="68093"/>
                </a:cubicBezTo>
                <a:cubicBezTo>
                  <a:pt x="807957" y="74453"/>
                  <a:pt x="745373" y="86389"/>
                  <a:pt x="719847" y="87549"/>
                </a:cubicBezTo>
                <a:cubicBezTo>
                  <a:pt x="599953" y="92999"/>
                  <a:pt x="479898" y="94034"/>
                  <a:pt x="359924" y="97276"/>
                </a:cubicBezTo>
                <a:cubicBezTo>
                  <a:pt x="213153" y="126631"/>
                  <a:pt x="396077" y="89243"/>
                  <a:pt x="272375" y="116732"/>
                </a:cubicBezTo>
                <a:cubicBezTo>
                  <a:pt x="256235" y="120319"/>
                  <a:pt x="239950" y="123217"/>
                  <a:pt x="223737" y="126459"/>
                </a:cubicBezTo>
                <a:cubicBezTo>
                  <a:pt x="204282" y="139429"/>
                  <a:pt x="181905" y="148836"/>
                  <a:pt x="165371" y="165370"/>
                </a:cubicBezTo>
                <a:cubicBezTo>
                  <a:pt x="152401" y="178340"/>
                  <a:pt x="136635" y="189019"/>
                  <a:pt x="126460" y="204281"/>
                </a:cubicBezTo>
                <a:cubicBezTo>
                  <a:pt x="101918" y="241095"/>
                  <a:pt x="115272" y="225197"/>
                  <a:pt x="87549" y="252919"/>
                </a:cubicBezTo>
                <a:cubicBezTo>
                  <a:pt x="46568" y="375870"/>
                  <a:pt x="114930" y="179303"/>
                  <a:pt x="58366" y="311285"/>
                </a:cubicBezTo>
                <a:cubicBezTo>
                  <a:pt x="53100" y="323573"/>
                  <a:pt x="52481" y="337390"/>
                  <a:pt x="48639" y="350195"/>
                </a:cubicBezTo>
                <a:cubicBezTo>
                  <a:pt x="42746" y="369838"/>
                  <a:pt x="33205" y="388451"/>
                  <a:pt x="29183" y="408561"/>
                </a:cubicBezTo>
                <a:cubicBezTo>
                  <a:pt x="25941" y="424774"/>
                  <a:pt x="21794" y="440832"/>
                  <a:pt x="19456" y="457200"/>
                </a:cubicBezTo>
                <a:cubicBezTo>
                  <a:pt x="8917" y="530976"/>
                  <a:pt x="5287" y="606919"/>
                  <a:pt x="0" y="680936"/>
                </a:cubicBezTo>
                <a:cubicBezTo>
                  <a:pt x="3243" y="778213"/>
                  <a:pt x="4427" y="875580"/>
                  <a:pt x="9728" y="972766"/>
                </a:cubicBezTo>
                <a:cubicBezTo>
                  <a:pt x="14157" y="1053968"/>
                  <a:pt x="25490" y="1134718"/>
                  <a:pt x="29183" y="1215957"/>
                </a:cubicBezTo>
                <a:cubicBezTo>
                  <a:pt x="35000" y="1343927"/>
                  <a:pt x="45313" y="1559837"/>
                  <a:pt x="48639" y="1682885"/>
                </a:cubicBezTo>
                <a:cubicBezTo>
                  <a:pt x="52845" y="1838505"/>
                  <a:pt x="49731" y="1994376"/>
                  <a:pt x="58366" y="2149813"/>
                </a:cubicBezTo>
                <a:cubicBezTo>
                  <a:pt x="60266" y="2184011"/>
                  <a:pt x="91057" y="2245017"/>
                  <a:pt x="126460" y="2256817"/>
                </a:cubicBezTo>
                <a:lnTo>
                  <a:pt x="155643" y="2266544"/>
                </a:lnTo>
                <a:cubicBezTo>
                  <a:pt x="193644" y="2304547"/>
                  <a:pt x="153769" y="2270471"/>
                  <a:pt x="204281" y="2295727"/>
                </a:cubicBezTo>
                <a:cubicBezTo>
                  <a:pt x="214738" y="2300956"/>
                  <a:pt x="223007" y="2309954"/>
                  <a:pt x="233464" y="2315183"/>
                </a:cubicBezTo>
                <a:cubicBezTo>
                  <a:pt x="247415" y="2322158"/>
                  <a:pt x="289097" y="2331523"/>
                  <a:pt x="301558" y="2334638"/>
                </a:cubicBezTo>
                <a:cubicBezTo>
                  <a:pt x="352332" y="2368486"/>
                  <a:pt x="310471" y="2346346"/>
                  <a:pt x="389107" y="2363821"/>
                </a:cubicBezTo>
                <a:cubicBezTo>
                  <a:pt x="399117" y="2366045"/>
                  <a:pt x="408431" y="2370732"/>
                  <a:pt x="418290" y="2373549"/>
                </a:cubicBezTo>
                <a:cubicBezTo>
                  <a:pt x="431145" y="2377222"/>
                  <a:pt x="444230" y="2380034"/>
                  <a:pt x="457200" y="2383276"/>
                </a:cubicBezTo>
                <a:lnTo>
                  <a:pt x="807396" y="2373549"/>
                </a:lnTo>
                <a:cubicBezTo>
                  <a:pt x="827097" y="2372611"/>
                  <a:pt x="846476" y="2367954"/>
                  <a:pt x="865762" y="2363821"/>
                </a:cubicBezTo>
                <a:cubicBezTo>
                  <a:pt x="891907" y="2358218"/>
                  <a:pt x="917643" y="2350851"/>
                  <a:pt x="943583" y="2344366"/>
                </a:cubicBezTo>
                <a:cubicBezTo>
                  <a:pt x="956553" y="2341123"/>
                  <a:pt x="969384" y="2337260"/>
                  <a:pt x="982494" y="2334638"/>
                </a:cubicBezTo>
                <a:cubicBezTo>
                  <a:pt x="1101464" y="2310843"/>
                  <a:pt x="978064" y="2337615"/>
                  <a:pt x="1060315" y="2315183"/>
                </a:cubicBezTo>
                <a:cubicBezTo>
                  <a:pt x="1086112" y="2308148"/>
                  <a:pt x="1112770" y="2304182"/>
                  <a:pt x="1138137" y="2295727"/>
                </a:cubicBezTo>
                <a:cubicBezTo>
                  <a:pt x="1147865" y="2292485"/>
                  <a:pt x="1157461" y="2288817"/>
                  <a:pt x="1167320" y="2286000"/>
                </a:cubicBezTo>
                <a:cubicBezTo>
                  <a:pt x="1180175" y="2282327"/>
                  <a:pt x="1193375" y="2279945"/>
                  <a:pt x="1206230" y="2276272"/>
                </a:cubicBezTo>
                <a:cubicBezTo>
                  <a:pt x="1216089" y="2273455"/>
                  <a:pt x="1225554" y="2269361"/>
                  <a:pt x="1235413" y="2266544"/>
                </a:cubicBezTo>
                <a:cubicBezTo>
                  <a:pt x="1248268" y="2262871"/>
                  <a:pt x="1261469" y="2260490"/>
                  <a:pt x="1274324" y="2256817"/>
                </a:cubicBezTo>
                <a:cubicBezTo>
                  <a:pt x="1284183" y="2254000"/>
                  <a:pt x="1293648" y="2249906"/>
                  <a:pt x="1303507" y="2247089"/>
                </a:cubicBezTo>
                <a:cubicBezTo>
                  <a:pt x="1316362" y="2243416"/>
                  <a:pt x="1329562" y="2241034"/>
                  <a:pt x="1342417" y="2237361"/>
                </a:cubicBezTo>
                <a:cubicBezTo>
                  <a:pt x="1352276" y="2234544"/>
                  <a:pt x="1361741" y="2230451"/>
                  <a:pt x="1371600" y="2227634"/>
                </a:cubicBezTo>
                <a:cubicBezTo>
                  <a:pt x="1384455" y="2223961"/>
                  <a:pt x="1397656" y="2221579"/>
                  <a:pt x="1410511" y="2217906"/>
                </a:cubicBezTo>
                <a:cubicBezTo>
                  <a:pt x="1508159" y="2190006"/>
                  <a:pt x="1357015" y="2228846"/>
                  <a:pt x="1478605" y="2198451"/>
                </a:cubicBezTo>
                <a:cubicBezTo>
                  <a:pt x="1491575" y="2191966"/>
                  <a:pt x="1503758" y="2183581"/>
                  <a:pt x="1517515" y="2178995"/>
                </a:cubicBezTo>
                <a:cubicBezTo>
                  <a:pt x="1581556" y="2157648"/>
                  <a:pt x="1556308" y="2183921"/>
                  <a:pt x="1624520" y="2149813"/>
                </a:cubicBezTo>
                <a:cubicBezTo>
                  <a:pt x="1637490" y="2143328"/>
                  <a:pt x="1649852" y="2135449"/>
                  <a:pt x="1663430" y="2130357"/>
                </a:cubicBezTo>
                <a:cubicBezTo>
                  <a:pt x="1675948" y="2125663"/>
                  <a:pt x="1689486" y="2124303"/>
                  <a:pt x="1702341" y="2120630"/>
                </a:cubicBezTo>
                <a:cubicBezTo>
                  <a:pt x="1712200" y="2117813"/>
                  <a:pt x="1721576" y="2113389"/>
                  <a:pt x="1731524" y="2110902"/>
                </a:cubicBezTo>
                <a:cubicBezTo>
                  <a:pt x="1747564" y="2106892"/>
                  <a:pt x="1764211" y="2105524"/>
                  <a:pt x="1780162" y="2101174"/>
                </a:cubicBezTo>
                <a:cubicBezTo>
                  <a:pt x="1799947" y="2095778"/>
                  <a:pt x="1818633" y="2086693"/>
                  <a:pt x="1838528" y="2081719"/>
                </a:cubicBezTo>
                <a:cubicBezTo>
                  <a:pt x="1897331" y="2067018"/>
                  <a:pt x="1864760" y="2076218"/>
                  <a:pt x="1935805" y="2052536"/>
                </a:cubicBezTo>
                <a:lnTo>
                  <a:pt x="1994171" y="2033081"/>
                </a:lnTo>
                <a:cubicBezTo>
                  <a:pt x="2081940" y="2011138"/>
                  <a:pt x="2046625" y="2022080"/>
                  <a:pt x="2101175" y="2003898"/>
                </a:cubicBezTo>
                <a:cubicBezTo>
                  <a:pt x="2144822" y="1960249"/>
                  <a:pt x="2092988" y="2006284"/>
                  <a:pt x="2149813" y="1974715"/>
                </a:cubicBezTo>
                <a:cubicBezTo>
                  <a:pt x="2170253" y="1963360"/>
                  <a:pt x="2187265" y="1946261"/>
                  <a:pt x="2208179" y="1935804"/>
                </a:cubicBezTo>
                <a:lnTo>
                  <a:pt x="2247090" y="1916349"/>
                </a:lnTo>
                <a:cubicBezTo>
                  <a:pt x="2253575" y="1909864"/>
                  <a:pt x="2259208" y="1902396"/>
                  <a:pt x="2266545" y="1896893"/>
                </a:cubicBezTo>
                <a:cubicBezTo>
                  <a:pt x="2327158" y="1851433"/>
                  <a:pt x="2314001" y="1870318"/>
                  <a:pt x="2363822" y="1828800"/>
                </a:cubicBezTo>
                <a:cubicBezTo>
                  <a:pt x="2370868" y="1822929"/>
                  <a:pt x="2376115" y="1815073"/>
                  <a:pt x="2383277" y="1809344"/>
                </a:cubicBezTo>
                <a:cubicBezTo>
                  <a:pt x="2392406" y="1802041"/>
                  <a:pt x="2403479" y="1797373"/>
                  <a:pt x="2412460" y="1789889"/>
                </a:cubicBezTo>
                <a:cubicBezTo>
                  <a:pt x="2423028" y="1781082"/>
                  <a:pt x="2430197" y="1768337"/>
                  <a:pt x="2441643" y="1760706"/>
                </a:cubicBezTo>
                <a:cubicBezTo>
                  <a:pt x="2450175" y="1755018"/>
                  <a:pt x="2461655" y="1755564"/>
                  <a:pt x="2470826" y="1750978"/>
                </a:cubicBezTo>
                <a:cubicBezTo>
                  <a:pt x="2481283" y="1745750"/>
                  <a:pt x="2489552" y="1736751"/>
                  <a:pt x="2500009" y="1731523"/>
                </a:cubicBezTo>
                <a:cubicBezTo>
                  <a:pt x="2558067" y="1702495"/>
                  <a:pt x="2537141" y="1718743"/>
                  <a:pt x="2597286" y="1702340"/>
                </a:cubicBezTo>
                <a:cubicBezTo>
                  <a:pt x="2617071" y="1696944"/>
                  <a:pt x="2636196" y="1689370"/>
                  <a:pt x="2655651" y="1682885"/>
                </a:cubicBezTo>
                <a:lnTo>
                  <a:pt x="2714017" y="1663430"/>
                </a:lnTo>
                <a:cubicBezTo>
                  <a:pt x="2723745" y="1660187"/>
                  <a:pt x="2733049" y="1655152"/>
                  <a:pt x="2743200" y="1653702"/>
                </a:cubicBezTo>
                <a:lnTo>
                  <a:pt x="2811294" y="1643974"/>
                </a:lnTo>
                <a:cubicBezTo>
                  <a:pt x="2928026" y="1647217"/>
                  <a:pt x="3044866" y="1647721"/>
                  <a:pt x="3161490" y="1653702"/>
                </a:cubicBezTo>
                <a:cubicBezTo>
                  <a:pt x="3171730" y="1654227"/>
                  <a:pt x="3180814" y="1660613"/>
                  <a:pt x="3190673" y="1663430"/>
                </a:cubicBezTo>
                <a:cubicBezTo>
                  <a:pt x="3203528" y="1667103"/>
                  <a:pt x="3216778" y="1669315"/>
                  <a:pt x="3229583" y="1673157"/>
                </a:cubicBezTo>
                <a:cubicBezTo>
                  <a:pt x="3249226" y="1679050"/>
                  <a:pt x="3267543" y="1690573"/>
                  <a:pt x="3287949" y="1692613"/>
                </a:cubicBezTo>
                <a:lnTo>
                  <a:pt x="3385226" y="1702340"/>
                </a:lnTo>
                <a:cubicBezTo>
                  <a:pt x="3417652" y="1708825"/>
                  <a:pt x="3451132" y="1711338"/>
                  <a:pt x="3482503" y="1721795"/>
                </a:cubicBezTo>
                <a:lnTo>
                  <a:pt x="3570051" y="1750978"/>
                </a:lnTo>
                <a:cubicBezTo>
                  <a:pt x="3579779" y="1754221"/>
                  <a:pt x="3589286" y="1758219"/>
                  <a:pt x="3599234" y="1760706"/>
                </a:cubicBezTo>
                <a:cubicBezTo>
                  <a:pt x="3612204" y="1763949"/>
                  <a:pt x="3625290" y="1766761"/>
                  <a:pt x="3638145" y="1770434"/>
                </a:cubicBezTo>
                <a:cubicBezTo>
                  <a:pt x="3680791" y="1782618"/>
                  <a:pt x="3688423" y="1793315"/>
                  <a:pt x="3745149" y="1799617"/>
                </a:cubicBezTo>
                <a:cubicBezTo>
                  <a:pt x="3852301" y="1811522"/>
                  <a:pt x="3803735" y="1804517"/>
                  <a:pt x="3891064" y="1819072"/>
                </a:cubicBezTo>
                <a:cubicBezTo>
                  <a:pt x="3972128" y="1815829"/>
                  <a:pt x="4053460" y="1816689"/>
                  <a:pt x="4134256" y="1809344"/>
                </a:cubicBezTo>
                <a:cubicBezTo>
                  <a:pt x="4164430" y="1806601"/>
                  <a:pt x="4208797" y="1790982"/>
                  <a:pt x="4241260" y="1780161"/>
                </a:cubicBezTo>
                <a:cubicBezTo>
                  <a:pt x="4247745" y="1770433"/>
                  <a:pt x="4253016" y="1759776"/>
                  <a:pt x="4260715" y="1750978"/>
                </a:cubicBezTo>
                <a:cubicBezTo>
                  <a:pt x="4275814" y="1733723"/>
                  <a:pt x="4309354" y="1702340"/>
                  <a:pt x="4309354" y="1702340"/>
                </a:cubicBezTo>
                <a:cubicBezTo>
                  <a:pt x="4312596" y="1692612"/>
                  <a:pt x="4312929" y="1681360"/>
                  <a:pt x="4319081" y="1673157"/>
                </a:cubicBezTo>
                <a:cubicBezTo>
                  <a:pt x="4377625" y="1595099"/>
                  <a:pt x="4347807" y="1648023"/>
                  <a:pt x="4396903" y="1605064"/>
                </a:cubicBezTo>
                <a:cubicBezTo>
                  <a:pt x="4487951" y="1525396"/>
                  <a:pt x="4409054" y="1580749"/>
                  <a:pt x="4474724" y="1536970"/>
                </a:cubicBezTo>
                <a:cubicBezTo>
                  <a:pt x="4477966" y="1527242"/>
                  <a:pt x="4478491" y="1516131"/>
                  <a:pt x="4484451" y="1507787"/>
                </a:cubicBezTo>
                <a:cubicBezTo>
                  <a:pt x="4495112" y="1492861"/>
                  <a:pt x="4510392" y="1481846"/>
                  <a:pt x="4523362" y="1468876"/>
                </a:cubicBezTo>
                <a:cubicBezTo>
                  <a:pt x="4592692" y="1399546"/>
                  <a:pt x="4517821" y="1478232"/>
                  <a:pt x="4572000" y="1410510"/>
                </a:cubicBezTo>
                <a:cubicBezTo>
                  <a:pt x="4577729" y="1403348"/>
                  <a:pt x="4585953" y="1398392"/>
                  <a:pt x="4591456" y="1391055"/>
                </a:cubicBezTo>
                <a:cubicBezTo>
                  <a:pt x="4643488" y="1321679"/>
                  <a:pt x="4604923" y="1341170"/>
                  <a:pt x="4659549" y="1322961"/>
                </a:cubicBezTo>
                <a:cubicBezTo>
                  <a:pt x="4706535" y="1275978"/>
                  <a:pt x="4646819" y="1333147"/>
                  <a:pt x="4708188" y="1284051"/>
                </a:cubicBezTo>
                <a:cubicBezTo>
                  <a:pt x="4715350" y="1278322"/>
                  <a:pt x="4719779" y="1269314"/>
                  <a:pt x="4727643" y="1264595"/>
                </a:cubicBezTo>
                <a:cubicBezTo>
                  <a:pt x="4736436" y="1259319"/>
                  <a:pt x="4747098" y="1258110"/>
                  <a:pt x="4756826" y="1254868"/>
                </a:cubicBezTo>
                <a:cubicBezTo>
                  <a:pt x="4763311" y="1245140"/>
                  <a:pt x="4767152" y="1232988"/>
                  <a:pt x="4776281" y="1225685"/>
                </a:cubicBezTo>
                <a:cubicBezTo>
                  <a:pt x="4828649" y="1183790"/>
                  <a:pt x="4785258" y="1249385"/>
                  <a:pt x="4824920" y="1196502"/>
                </a:cubicBezTo>
                <a:cubicBezTo>
                  <a:pt x="4838949" y="1177796"/>
                  <a:pt x="4847296" y="1154670"/>
                  <a:pt x="4863830" y="1138136"/>
                </a:cubicBezTo>
                <a:cubicBezTo>
                  <a:pt x="4876800" y="1125166"/>
                  <a:pt x="4892566" y="1114487"/>
                  <a:pt x="4902741" y="1099225"/>
                </a:cubicBezTo>
                <a:cubicBezTo>
                  <a:pt x="4915711" y="1079770"/>
                  <a:pt x="4925117" y="1057393"/>
                  <a:pt x="4941651" y="1040859"/>
                </a:cubicBezTo>
                <a:cubicBezTo>
                  <a:pt x="4957864" y="1024646"/>
                  <a:pt x="4977572" y="1011299"/>
                  <a:pt x="4990290" y="992221"/>
                </a:cubicBezTo>
                <a:cubicBezTo>
                  <a:pt x="5003260" y="972766"/>
                  <a:pt x="5012666" y="950388"/>
                  <a:pt x="5029200" y="933855"/>
                </a:cubicBezTo>
                <a:cubicBezTo>
                  <a:pt x="5045372" y="917684"/>
                  <a:pt x="5058293" y="907307"/>
                  <a:pt x="5068111" y="885217"/>
                </a:cubicBezTo>
                <a:cubicBezTo>
                  <a:pt x="5076440" y="866477"/>
                  <a:pt x="5081081" y="846306"/>
                  <a:pt x="5087566" y="826851"/>
                </a:cubicBezTo>
                <a:lnTo>
                  <a:pt x="5097294" y="797668"/>
                </a:lnTo>
                <a:lnTo>
                  <a:pt x="5107022" y="768485"/>
                </a:lnTo>
                <a:cubicBezTo>
                  <a:pt x="5102383" y="647874"/>
                  <a:pt x="5116869" y="574332"/>
                  <a:pt x="5087566" y="476655"/>
                </a:cubicBezTo>
                <a:cubicBezTo>
                  <a:pt x="5081673" y="457012"/>
                  <a:pt x="5079486" y="435353"/>
                  <a:pt x="5068111" y="418289"/>
                </a:cubicBezTo>
                <a:cubicBezTo>
                  <a:pt x="5061626" y="408561"/>
                  <a:pt x="5053884" y="399563"/>
                  <a:pt x="5048656" y="389106"/>
                </a:cubicBezTo>
                <a:cubicBezTo>
                  <a:pt x="5044070" y="379935"/>
                  <a:pt x="5045223" y="368017"/>
                  <a:pt x="5038928" y="359923"/>
                </a:cubicBezTo>
                <a:cubicBezTo>
                  <a:pt x="4969224" y="270304"/>
                  <a:pt x="5004760" y="326586"/>
                  <a:pt x="4951379" y="282102"/>
                </a:cubicBezTo>
                <a:cubicBezTo>
                  <a:pt x="4940811" y="273295"/>
                  <a:pt x="4932764" y="261726"/>
                  <a:pt x="4922196" y="252919"/>
                </a:cubicBezTo>
                <a:cubicBezTo>
                  <a:pt x="4913215" y="245435"/>
                  <a:pt x="4902142" y="240767"/>
                  <a:pt x="4893013" y="233464"/>
                </a:cubicBezTo>
                <a:cubicBezTo>
                  <a:pt x="4885851" y="227735"/>
                  <a:pt x="4881189" y="219095"/>
                  <a:pt x="4873558" y="214008"/>
                </a:cubicBezTo>
                <a:cubicBezTo>
                  <a:pt x="4861492" y="205964"/>
                  <a:pt x="4847238" y="201747"/>
                  <a:pt x="4834647" y="194553"/>
                </a:cubicBezTo>
                <a:cubicBezTo>
                  <a:pt x="4824496" y="188753"/>
                  <a:pt x="4816147" y="179846"/>
                  <a:pt x="4805464" y="175098"/>
                </a:cubicBezTo>
                <a:cubicBezTo>
                  <a:pt x="4749248" y="150113"/>
                  <a:pt x="4731116" y="156800"/>
                  <a:pt x="4669277" y="136187"/>
                </a:cubicBezTo>
                <a:lnTo>
                  <a:pt x="4610911" y="116732"/>
                </a:lnTo>
                <a:cubicBezTo>
                  <a:pt x="4601183" y="113489"/>
                  <a:pt x="4591879" y="108454"/>
                  <a:pt x="4581728" y="107004"/>
                </a:cubicBezTo>
                <a:lnTo>
                  <a:pt x="4513634" y="97276"/>
                </a:lnTo>
                <a:lnTo>
                  <a:pt x="4435813" y="87549"/>
                </a:lnTo>
                <a:cubicBezTo>
                  <a:pt x="4334838" y="73124"/>
                  <a:pt x="4391852" y="72799"/>
                  <a:pt x="4241260" y="68093"/>
                </a:cubicBezTo>
                <a:cubicBezTo>
                  <a:pt x="4079179" y="63028"/>
                  <a:pt x="3917005" y="61608"/>
                  <a:pt x="3754877" y="58366"/>
                </a:cubicBezTo>
                <a:cubicBezTo>
                  <a:pt x="3715966" y="55123"/>
                  <a:pt x="3676923" y="53200"/>
                  <a:pt x="3638145" y="48638"/>
                </a:cubicBezTo>
                <a:cubicBezTo>
                  <a:pt x="3621724" y="46706"/>
                  <a:pt x="3606041" y="38910"/>
                  <a:pt x="3589507" y="38910"/>
                </a:cubicBezTo>
                <a:cubicBezTo>
                  <a:pt x="3543996" y="38910"/>
                  <a:pt x="3498716" y="45395"/>
                  <a:pt x="3453320" y="48638"/>
                </a:cubicBezTo>
                <a:cubicBezTo>
                  <a:pt x="3358565" y="38109"/>
                  <a:pt x="3453319" y="32425"/>
                  <a:pt x="3317132" y="29183"/>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4" name="Google Shape;924;p41"/>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 Example #1</a:t>
            </a:r>
            <a:endParaRPr/>
          </a:p>
        </p:txBody>
      </p:sp>
      <p:grpSp>
        <p:nvGrpSpPr>
          <p:cNvPr id="925" name="Google Shape;925;p41"/>
          <p:cNvGrpSpPr/>
          <p:nvPr/>
        </p:nvGrpSpPr>
        <p:grpSpPr>
          <a:xfrm>
            <a:off x="1751501" y="1368475"/>
            <a:ext cx="4726715" cy="2331624"/>
            <a:chOff x="-2863816" y="1556555"/>
            <a:chExt cx="3545036" cy="1748718"/>
          </a:xfrm>
        </p:grpSpPr>
        <p:sp>
          <p:nvSpPr>
            <p:cNvPr id="926" name="Google Shape;926;p41"/>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927" name="Google Shape;927;p41"/>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928" name="Google Shape;928;p41"/>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929" name="Google Shape;929;p41"/>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930" name="Google Shape;930;p41"/>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931" name="Google Shape;931;p41"/>
            <p:cNvSpPr/>
            <p:nvPr/>
          </p:nvSpPr>
          <p:spPr>
            <a:xfrm>
              <a:off x="39547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H</a:t>
              </a:r>
              <a:endParaRPr/>
            </a:p>
          </p:txBody>
        </p:sp>
        <p:sp>
          <p:nvSpPr>
            <p:cNvPr id="932" name="Google Shape;932;p41"/>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933" name="Google Shape;933;p41"/>
            <p:cNvSpPr/>
            <p:nvPr/>
          </p:nvSpPr>
          <p:spPr>
            <a:xfrm>
              <a:off x="-61730" y="23779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G</a:t>
              </a:r>
              <a:endParaRPr/>
            </a:p>
          </p:txBody>
        </p:sp>
        <p:cxnSp>
          <p:nvCxnSpPr>
            <p:cNvPr id="934" name="Google Shape;934;p41"/>
            <p:cNvCxnSpPr>
              <a:stCxn id="926" idx="6"/>
              <a:endCxn id="929"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935" name="Google Shape;935;p41"/>
            <p:cNvCxnSpPr>
              <a:stCxn id="929" idx="2"/>
              <a:endCxn id="926"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936" name="Google Shape;936;p41"/>
            <p:cNvCxnSpPr>
              <a:stCxn id="933" idx="2"/>
              <a:endCxn id="932" idx="0"/>
            </p:cNvCxnSpPr>
            <p:nvPr/>
          </p:nvCxnSpPr>
          <p:spPr>
            <a:xfrm flipH="1">
              <a:off x="-661730" y="25208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937" name="Google Shape;937;p41"/>
            <p:cNvCxnSpPr>
              <a:stCxn id="932" idx="6"/>
              <a:endCxn id="933"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938" name="Google Shape;938;p41"/>
            <p:cNvCxnSpPr>
              <a:stCxn id="926" idx="3"/>
              <a:endCxn id="928"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939" name="Google Shape;939;p41"/>
            <p:cNvCxnSpPr>
              <a:stCxn id="928" idx="6"/>
              <a:endCxn id="929"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940" name="Google Shape;940;p41"/>
            <p:cNvCxnSpPr>
              <a:stCxn id="926" idx="7"/>
              <a:endCxn id="927"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941" name="Google Shape;941;p41"/>
            <p:cNvCxnSpPr>
              <a:stCxn id="927" idx="6"/>
              <a:endCxn id="930"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942" name="Google Shape;942;p41"/>
            <p:cNvCxnSpPr>
              <a:stCxn id="930" idx="6"/>
              <a:endCxn id="931"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943" name="Google Shape;943;p41"/>
            <p:cNvCxnSpPr>
              <a:stCxn id="933" idx="1"/>
              <a:endCxn id="930" idx="4"/>
            </p:cNvCxnSpPr>
            <p:nvPr/>
          </p:nvCxnSpPr>
          <p:spPr>
            <a:xfrm rot="10800000">
              <a:off x="-204683" y="2092223"/>
              <a:ext cx="184800" cy="327600"/>
            </a:xfrm>
            <a:prstGeom prst="straightConnector1">
              <a:avLst/>
            </a:prstGeom>
            <a:noFill/>
            <a:ln w="9525" cap="flat" cmpd="sng">
              <a:solidFill>
                <a:srgbClr val="A5A5A5"/>
              </a:solidFill>
              <a:prstDash val="dash"/>
              <a:round/>
              <a:headEnd type="none" w="med" len="med"/>
              <a:tailEnd type="triangle" w="med" len="med"/>
            </a:ln>
          </p:spPr>
        </p:cxnSp>
        <p:cxnSp>
          <p:nvCxnSpPr>
            <p:cNvPr id="944" name="Google Shape;944;p41"/>
            <p:cNvCxnSpPr>
              <a:stCxn id="931" idx="4"/>
              <a:endCxn id="933" idx="7"/>
            </p:cNvCxnSpPr>
            <p:nvPr/>
          </p:nvCxnSpPr>
          <p:spPr>
            <a:xfrm flipH="1">
              <a:off x="182245" y="2092226"/>
              <a:ext cx="356100" cy="327600"/>
            </a:xfrm>
            <a:prstGeom prst="straightConnector1">
              <a:avLst/>
            </a:prstGeom>
            <a:noFill/>
            <a:ln w="9525" cap="flat" cmpd="sng">
              <a:solidFill>
                <a:srgbClr val="A5A5A5"/>
              </a:solidFill>
              <a:prstDash val="dash"/>
              <a:round/>
              <a:headEnd type="none" w="med" len="med"/>
              <a:tailEnd type="triangle" w="med" len="med"/>
            </a:ln>
          </p:spPr>
        </p:cxnSp>
        <p:cxnSp>
          <p:nvCxnSpPr>
            <p:cNvPr id="945" name="Google Shape;945;p41"/>
            <p:cNvCxnSpPr>
              <a:stCxn id="927" idx="5"/>
              <a:endCxn id="932"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946" name="Google Shape;946;p41"/>
            <p:cNvCxnSpPr>
              <a:stCxn id="927" idx="4"/>
              <a:endCxn id="929"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947" name="Google Shape;947;p41"/>
            <p:cNvCxnSpPr>
              <a:stCxn id="929" idx="5"/>
              <a:endCxn id="932"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948" name="Google Shape;948;p41"/>
            <p:cNvCxnSpPr>
              <a:stCxn id="932" idx="3"/>
              <a:endCxn id="928"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949" name="Google Shape;949;p41"/>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50" name="Google Shape;950;p41"/>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51" name="Google Shape;951;p41"/>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952" name="Google Shape;952;p41"/>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953" name="Google Shape;953;p41"/>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954" name="Google Shape;954;p41"/>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55" name="Google Shape;955;p41"/>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956" name="Google Shape;956;p41"/>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957" name="Google Shape;957;p41"/>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958" name="Google Shape;958;p41"/>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959" name="Google Shape;959;p41"/>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960" name="Google Shape;960;p41"/>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961" name="Google Shape;961;p41"/>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62" name="Google Shape;962;p41"/>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963" name="Google Shape;963;p41"/>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964" name="Google Shape;964;p41"/>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965" name="Google Shape;965;p41"/>
            <p:cNvSpPr txBox="1"/>
            <p:nvPr/>
          </p:nvSpPr>
          <p:spPr>
            <a:xfrm>
              <a:off x="-477173" y="160937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66" name="Google Shape;966;p41"/>
            <p:cNvSpPr txBox="1"/>
            <p:nvPr/>
          </p:nvSpPr>
          <p:spPr>
            <a:xfrm>
              <a:off x="248635" y="162332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967" name="Google Shape;967;p41"/>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968" name="Google Shape;968;p41"/>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69" name="Google Shape;969;p41"/>
            <p:cNvSpPr txBox="1"/>
            <p:nvPr/>
          </p:nvSpPr>
          <p:spPr>
            <a:xfrm>
              <a:off x="-122920" y="216935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970" name="Google Shape;970;p41"/>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11??</a:t>
              </a:r>
              <a:endParaRPr sz="2000">
                <a:solidFill>
                  <a:srgbClr val="FF0000"/>
                </a:solidFill>
                <a:latin typeface="Calibri"/>
                <a:ea typeface="Calibri"/>
                <a:cs typeface="Calibri"/>
                <a:sym typeface="Calibri"/>
              </a:endParaRPr>
            </a:p>
          </p:txBody>
        </p:sp>
        <p:sp>
          <p:nvSpPr>
            <p:cNvPr id="971" name="Google Shape;971;p41"/>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972" name="Google Shape;972;p41"/>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973" name="Google Shape;973;p41"/>
          <p:cNvGraphicFramePr/>
          <p:nvPr/>
        </p:nvGraphicFramePr>
        <p:xfrm>
          <a:off x="6316888" y="3054960"/>
          <a:ext cx="41236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a:solidFill>
                            <a:schemeClr val="lt1"/>
                          </a:solidFill>
                          <a:latin typeface="Quattrocento Sans"/>
                          <a:ea typeface="Quattrocento Sans"/>
                          <a:cs typeface="Quattrocento Sans"/>
                          <a:sym typeface="Quattrocento Sans"/>
                        </a:rPr>
                        <a:t>Vertex</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Known?</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distTo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edgeTo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a:solidFill>
                            <a:srgbClr val="FF0000"/>
                          </a:solidFill>
                          <a:latin typeface="Quattrocento Sans"/>
                          <a:ea typeface="Quattrocento Sans"/>
                          <a:cs typeface="Quattrocento Sans"/>
                          <a:sym typeface="Quattrocento Sans"/>
                        </a:rPr>
                        <a:t>≤ 11</a:t>
                      </a:r>
                      <a:endParaRPr sz="1600" b="1" i="0" u="none" strike="noStrike" cap="none">
                        <a:solidFill>
                          <a:srgbClr val="FF0000"/>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8</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7</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974" name="Google Shape;974;p41"/>
          <p:cNvSpPr txBox="1"/>
          <p:nvPr/>
        </p:nvSpPr>
        <p:spPr>
          <a:xfrm>
            <a:off x="1516675" y="4883675"/>
            <a:ext cx="39594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a:solidFill>
                  <a:schemeClr val="dk1"/>
                </a:solidFill>
                <a:latin typeface="Quattrocento Sans"/>
                <a:ea typeface="Quattrocento Sans"/>
                <a:cs typeface="Quattrocento Sans"/>
                <a:sym typeface="Quattrocento Sans"/>
              </a:rPr>
              <a:t>Order Added to Known Set:</a:t>
            </a:r>
            <a:endParaRPr>
              <a:latin typeface="Quattrocento Sans"/>
              <a:ea typeface="Quattrocento Sans"/>
              <a:cs typeface="Quattrocento Sans"/>
              <a:sym typeface="Quattrocento Sans"/>
            </a:endParaRPr>
          </a:p>
          <a:p>
            <a:pPr marL="0" marR="0" lvl="0" indent="0" algn="l" rtl="0">
              <a:spcBef>
                <a:spcPts val="0"/>
              </a:spcBef>
              <a:spcAft>
                <a:spcPts val="0"/>
              </a:spcAft>
              <a:buNone/>
            </a:pPr>
            <a:r>
              <a:rPr lang="en-US" sz="2400">
                <a:solidFill>
                  <a:schemeClr val="dk1"/>
                </a:solidFill>
                <a:latin typeface="Quattrocento Sans"/>
                <a:ea typeface="Quattrocento Sans"/>
                <a:cs typeface="Quattrocento Sans"/>
                <a:sym typeface="Quattrocento Sans"/>
              </a:rPr>
              <a:t>A, C, B, D, F, H, G</a:t>
            </a:r>
            <a:endParaRPr>
              <a:latin typeface="Quattrocento Sans"/>
              <a:ea typeface="Quattrocento Sans"/>
              <a:cs typeface="Quattrocento Sans"/>
              <a:sym typeface="Quattrocen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a:spLocks noGrp="1"/>
          </p:cNvSpPr>
          <p:nvPr>
            <p:ph type="title"/>
          </p:nvPr>
        </p:nvSpPr>
        <p:spPr>
          <a:xfrm>
            <a:off x="575239" y="263276"/>
            <a:ext cx="11187000" cy="1014900"/>
          </a:xfrm>
          <a:prstGeom prst="rect">
            <a:avLst/>
          </a:prstGeom>
          <a:noFill/>
          <a:ln>
            <a:noFill/>
          </a:ln>
        </p:spPr>
        <p:txBody>
          <a:bodyPr spcFirstLastPara="1" wrap="square" lIns="91425" tIns="91425" rIns="91425" bIns="91425" anchor="b" anchorCtr="0">
            <a:noAutofit/>
          </a:bodyPr>
          <a:lstStyle/>
          <a:p>
            <a:pPr marL="0" lvl="0" indent="0" algn="l" rtl="0">
              <a:lnSpc>
                <a:spcPct val="80000"/>
              </a:lnSpc>
              <a:spcBef>
                <a:spcPts val="0"/>
              </a:spcBef>
              <a:spcAft>
                <a:spcPts val="0"/>
              </a:spcAft>
              <a:buClr>
                <a:srgbClr val="0C0C0C"/>
              </a:buClr>
              <a:buSzPts val="4400"/>
              <a:buFont typeface="Quattrocento Sans"/>
              <a:buNone/>
            </a:pPr>
            <a:r>
              <a:rPr lang="en-US" dirty="0"/>
              <a:t>More Graph Terminology</a:t>
            </a:r>
            <a:endParaRPr dirty="0"/>
          </a:p>
        </p:txBody>
      </p:sp>
      <p:sp>
        <p:nvSpPr>
          <p:cNvPr id="282" name="Google Shape;282;p25"/>
          <p:cNvSpPr txBox="1">
            <a:spLocks noGrp="1"/>
          </p:cNvSpPr>
          <p:nvPr>
            <p:ph type="body" idx="1"/>
          </p:nvPr>
        </p:nvSpPr>
        <p:spPr>
          <a:xfrm>
            <a:off x="867625" y="1479875"/>
            <a:ext cx="7690200" cy="5224500"/>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a:t>Two vertices are </a:t>
            </a:r>
            <a:r>
              <a:rPr lang="en-US" b="1">
                <a:solidFill>
                  <a:srgbClr val="4C3283"/>
                </a:solidFill>
              </a:rPr>
              <a:t>connected</a:t>
            </a:r>
            <a:r>
              <a:rPr lang="en-US"/>
              <a:t> if there is a path between them</a:t>
            </a:r>
            <a:endParaRPr/>
          </a:p>
          <a:p>
            <a:pPr marL="457200" lvl="0" indent="-368300" algn="l" rtl="0">
              <a:lnSpc>
                <a:spcPct val="90000"/>
              </a:lnSpc>
              <a:spcBef>
                <a:spcPts val="400"/>
              </a:spcBef>
              <a:spcAft>
                <a:spcPts val="0"/>
              </a:spcAft>
              <a:buSzPts val="2200"/>
              <a:buChar char="●"/>
            </a:pPr>
            <a:r>
              <a:rPr lang="en-US" sz="2200"/>
              <a:t>If all the vertices are connected, we say the graph is </a:t>
            </a:r>
            <a:r>
              <a:rPr lang="en-US" sz="2200" b="1">
                <a:solidFill>
                  <a:srgbClr val="4C3283"/>
                </a:solidFill>
              </a:rPr>
              <a:t>connected</a:t>
            </a:r>
            <a:endParaRPr sz="2200" b="1">
              <a:solidFill>
                <a:srgbClr val="4C3283"/>
              </a:solidFill>
            </a:endParaRPr>
          </a:p>
          <a:p>
            <a:pPr marL="1371600" lvl="1" indent="-368300" algn="l" rtl="0">
              <a:lnSpc>
                <a:spcPct val="90000"/>
              </a:lnSpc>
              <a:spcBef>
                <a:spcPts val="0"/>
              </a:spcBef>
              <a:spcAft>
                <a:spcPts val="0"/>
              </a:spcAft>
              <a:buClr>
                <a:srgbClr val="4C3283"/>
              </a:buClr>
              <a:buSzPts val="2200"/>
              <a:buChar char="○"/>
            </a:pPr>
            <a:r>
              <a:rPr lang="en-US" sz="2200"/>
              <a:t>A directed graph is </a:t>
            </a:r>
            <a:r>
              <a:rPr lang="en-US" sz="2200" b="1">
                <a:solidFill>
                  <a:srgbClr val="4C3283"/>
                </a:solidFill>
              </a:rPr>
              <a:t>weakly connected</a:t>
            </a:r>
            <a:r>
              <a:rPr lang="en-US" sz="2200"/>
              <a:t> if replacing every directed edge with an undirected edge results in a connected graph</a:t>
            </a:r>
            <a:endParaRPr sz="2200"/>
          </a:p>
          <a:p>
            <a:pPr marL="1371600" lvl="1" indent="-368300" algn="l" rtl="0">
              <a:lnSpc>
                <a:spcPct val="90000"/>
              </a:lnSpc>
              <a:spcBef>
                <a:spcPts val="0"/>
              </a:spcBef>
              <a:spcAft>
                <a:spcPts val="0"/>
              </a:spcAft>
              <a:buSzPts val="2200"/>
              <a:buChar char="○"/>
            </a:pPr>
            <a:r>
              <a:rPr lang="en-US" sz="2200"/>
              <a:t>A directed graph is</a:t>
            </a:r>
            <a:r>
              <a:rPr lang="en-US" sz="2200" b="1">
                <a:solidFill>
                  <a:srgbClr val="4C3283"/>
                </a:solidFill>
              </a:rPr>
              <a:t> strongly connected</a:t>
            </a:r>
            <a:r>
              <a:rPr lang="en-US" sz="2200"/>
              <a:t> if a directed path exists between every pair of vertices</a:t>
            </a:r>
            <a:endParaRPr sz="2200"/>
          </a:p>
          <a:p>
            <a:pPr marL="457200" lvl="0" indent="-368300" algn="l" rtl="0">
              <a:lnSpc>
                <a:spcPct val="90000"/>
              </a:lnSpc>
              <a:spcBef>
                <a:spcPts val="0"/>
              </a:spcBef>
              <a:spcAft>
                <a:spcPts val="0"/>
              </a:spcAft>
              <a:buSzPts val="2200"/>
              <a:buChar char="●"/>
            </a:pPr>
            <a:r>
              <a:rPr lang="en-US" sz="2200"/>
              <a:t>The number of edges leaving a vertex is its </a:t>
            </a:r>
            <a:r>
              <a:rPr lang="en-US" sz="2200" b="1">
                <a:solidFill>
                  <a:srgbClr val="4C3283"/>
                </a:solidFill>
              </a:rPr>
              <a:t>degree</a:t>
            </a:r>
            <a:br>
              <a:rPr lang="en-US" b="1">
                <a:solidFill>
                  <a:srgbClr val="73B5E4"/>
                </a:solidFill>
              </a:rPr>
            </a:br>
            <a:endParaRPr b="1">
              <a:solidFill>
                <a:srgbClr val="73B5E4"/>
              </a:solidFill>
            </a:endParaRPr>
          </a:p>
          <a:p>
            <a:pPr marL="0" lvl="0" indent="0" algn="l" rtl="0">
              <a:lnSpc>
                <a:spcPct val="90000"/>
              </a:lnSpc>
              <a:spcBef>
                <a:spcPts val="1600"/>
              </a:spcBef>
              <a:spcAft>
                <a:spcPts val="0"/>
              </a:spcAft>
              <a:buNone/>
            </a:pPr>
            <a:r>
              <a:rPr lang="en-US"/>
              <a:t>A </a:t>
            </a:r>
            <a:r>
              <a:rPr lang="en-US" b="1">
                <a:solidFill>
                  <a:srgbClr val="4C3283"/>
                </a:solidFill>
              </a:rPr>
              <a:t>path</a:t>
            </a:r>
            <a:r>
              <a:rPr lang="en-US"/>
              <a:t> is a sequence of vertices connected by edges</a:t>
            </a:r>
            <a:endParaRPr/>
          </a:p>
          <a:p>
            <a:pPr marL="457200" lvl="0" indent="-368300" algn="l" rtl="0">
              <a:lnSpc>
                <a:spcPct val="90000"/>
              </a:lnSpc>
              <a:spcBef>
                <a:spcPts val="400"/>
              </a:spcBef>
              <a:spcAft>
                <a:spcPts val="0"/>
              </a:spcAft>
              <a:buSzPts val="2200"/>
              <a:buChar char="●"/>
            </a:pPr>
            <a:r>
              <a:rPr lang="en-US" sz="2200"/>
              <a:t>A </a:t>
            </a:r>
            <a:r>
              <a:rPr lang="en-US" sz="2200" b="1">
                <a:solidFill>
                  <a:srgbClr val="4C3283"/>
                </a:solidFill>
              </a:rPr>
              <a:t>simple path </a:t>
            </a:r>
            <a:r>
              <a:rPr lang="en-US" sz="2200"/>
              <a:t>is a path without repeated vertices</a:t>
            </a:r>
            <a:endParaRPr sz="2200"/>
          </a:p>
          <a:p>
            <a:pPr marL="457200" lvl="0" indent="-368300" algn="l" rtl="0">
              <a:lnSpc>
                <a:spcPct val="90000"/>
              </a:lnSpc>
              <a:spcBef>
                <a:spcPts val="0"/>
              </a:spcBef>
              <a:spcAft>
                <a:spcPts val="0"/>
              </a:spcAft>
              <a:buSzPts val="2200"/>
              <a:buChar char="●"/>
            </a:pPr>
            <a:r>
              <a:rPr lang="en-US" sz="2200"/>
              <a:t>A </a:t>
            </a:r>
            <a:r>
              <a:rPr lang="en-US" sz="2200" b="1">
                <a:solidFill>
                  <a:srgbClr val="4C3283"/>
                </a:solidFill>
              </a:rPr>
              <a:t>cycle</a:t>
            </a:r>
            <a:r>
              <a:rPr lang="en-US" sz="2200"/>
              <a:t> is a path whose first and last vertices are the same</a:t>
            </a:r>
            <a:endParaRPr sz="2200"/>
          </a:p>
          <a:p>
            <a:pPr marL="914400" lvl="1" indent="-342900" algn="l" rtl="0">
              <a:lnSpc>
                <a:spcPct val="90000"/>
              </a:lnSpc>
              <a:spcBef>
                <a:spcPts val="0"/>
              </a:spcBef>
              <a:spcAft>
                <a:spcPts val="0"/>
              </a:spcAft>
              <a:buSzPts val="1800"/>
              <a:buChar char="○"/>
            </a:pPr>
            <a:r>
              <a:rPr lang="en-US" sz="1800"/>
              <a:t>A graph with a cycle is </a:t>
            </a:r>
            <a:r>
              <a:rPr lang="en-US" sz="1800" b="1">
                <a:solidFill>
                  <a:srgbClr val="4C3283"/>
                </a:solidFill>
              </a:rPr>
              <a:t>cyclic</a:t>
            </a:r>
            <a:endParaRPr sz="1800"/>
          </a:p>
        </p:txBody>
      </p:sp>
      <p:sp>
        <p:nvSpPr>
          <p:cNvPr id="283" name="Google Shape;283;p25"/>
          <p:cNvSpPr/>
          <p:nvPr/>
        </p:nvSpPr>
        <p:spPr>
          <a:xfrm>
            <a:off x="9792884" y="2776973"/>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sp>
        <p:nvSpPr>
          <p:cNvPr id="284" name="Google Shape;284;p25"/>
          <p:cNvSpPr/>
          <p:nvPr/>
        </p:nvSpPr>
        <p:spPr>
          <a:xfrm>
            <a:off x="10359238" y="225868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285" name="Google Shape;285;p25"/>
          <p:cNvSpPr/>
          <p:nvPr/>
        </p:nvSpPr>
        <p:spPr>
          <a:xfrm>
            <a:off x="11004605" y="2580473"/>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286" name="Google Shape;286;p25"/>
          <p:cNvCxnSpPr>
            <a:stCxn id="283" idx="7"/>
            <a:endCxn id="284" idx="3"/>
          </p:cNvCxnSpPr>
          <p:nvPr/>
        </p:nvCxnSpPr>
        <p:spPr>
          <a:xfrm rot="10800000" flipH="1">
            <a:off x="10128330" y="2594227"/>
            <a:ext cx="288600" cy="240300"/>
          </a:xfrm>
          <a:prstGeom prst="straightConnector1">
            <a:avLst/>
          </a:prstGeom>
          <a:noFill/>
          <a:ln w="28575" cap="flat" cmpd="sng">
            <a:solidFill>
              <a:srgbClr val="4C3282"/>
            </a:solidFill>
            <a:prstDash val="solid"/>
            <a:round/>
            <a:headEnd type="none" w="sm" len="sm"/>
            <a:tailEnd type="triangle" w="med" len="med"/>
          </a:ln>
        </p:spPr>
      </p:cxnSp>
      <p:cxnSp>
        <p:nvCxnSpPr>
          <p:cNvPr id="287" name="Google Shape;287;p25"/>
          <p:cNvCxnSpPr>
            <a:stCxn id="284" idx="6"/>
            <a:endCxn id="285" idx="1"/>
          </p:cNvCxnSpPr>
          <p:nvPr/>
        </p:nvCxnSpPr>
        <p:spPr>
          <a:xfrm>
            <a:off x="10752238" y="2455184"/>
            <a:ext cx="309900" cy="182700"/>
          </a:xfrm>
          <a:prstGeom prst="straightConnector1">
            <a:avLst/>
          </a:prstGeom>
          <a:noFill/>
          <a:ln w="28575" cap="flat" cmpd="sng">
            <a:solidFill>
              <a:srgbClr val="4C3282"/>
            </a:solidFill>
            <a:prstDash val="solid"/>
            <a:round/>
            <a:headEnd type="none" w="sm" len="sm"/>
            <a:tailEnd type="triangle" w="med" len="med"/>
          </a:ln>
        </p:spPr>
      </p:cxnSp>
      <p:sp>
        <p:nvSpPr>
          <p:cNvPr id="288" name="Google Shape;288;p25"/>
          <p:cNvSpPr/>
          <p:nvPr/>
        </p:nvSpPr>
        <p:spPr>
          <a:xfrm>
            <a:off x="8510092" y="1086876"/>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f</a:t>
            </a:r>
            <a:endParaRPr sz="1600" b="1">
              <a:solidFill>
                <a:schemeClr val="dk1"/>
              </a:solidFill>
              <a:latin typeface="Consolas"/>
              <a:ea typeface="Consolas"/>
              <a:cs typeface="Consolas"/>
              <a:sym typeface="Consolas"/>
            </a:endParaRPr>
          </a:p>
        </p:txBody>
      </p:sp>
      <p:sp>
        <p:nvSpPr>
          <p:cNvPr id="289" name="Google Shape;289;p25"/>
          <p:cNvSpPr/>
          <p:nvPr/>
        </p:nvSpPr>
        <p:spPr>
          <a:xfrm>
            <a:off x="9179880" y="1424926"/>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e</a:t>
            </a:r>
            <a:endParaRPr sz="1600" b="1">
              <a:solidFill>
                <a:schemeClr val="dk1"/>
              </a:solidFill>
              <a:latin typeface="Consolas"/>
              <a:ea typeface="Consolas"/>
              <a:cs typeface="Consolas"/>
              <a:sym typeface="Consolas"/>
            </a:endParaRPr>
          </a:p>
        </p:txBody>
      </p:sp>
      <p:cxnSp>
        <p:nvCxnSpPr>
          <p:cNvPr id="290" name="Google Shape;290;p25"/>
          <p:cNvCxnSpPr>
            <a:stCxn id="288" idx="6"/>
            <a:endCxn id="289" idx="2"/>
          </p:cNvCxnSpPr>
          <p:nvPr/>
        </p:nvCxnSpPr>
        <p:spPr>
          <a:xfrm>
            <a:off x="8903092" y="1283376"/>
            <a:ext cx="276900" cy="338100"/>
          </a:xfrm>
          <a:prstGeom prst="straightConnector1">
            <a:avLst/>
          </a:prstGeom>
          <a:noFill/>
          <a:ln w="28575" cap="flat" cmpd="sng">
            <a:solidFill>
              <a:srgbClr val="4C3282"/>
            </a:solidFill>
            <a:prstDash val="solid"/>
            <a:round/>
            <a:headEnd type="none" w="sm" len="sm"/>
            <a:tailEnd type="none" w="sm" len="sm"/>
          </a:ln>
        </p:spPr>
      </p:cxnSp>
      <p:sp>
        <p:nvSpPr>
          <p:cNvPr id="291" name="Google Shape;291;p25"/>
          <p:cNvSpPr/>
          <p:nvPr/>
        </p:nvSpPr>
        <p:spPr>
          <a:xfrm>
            <a:off x="9894186" y="1086876"/>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g</a:t>
            </a:r>
            <a:endParaRPr sz="1600" b="1">
              <a:solidFill>
                <a:schemeClr val="dk1"/>
              </a:solidFill>
              <a:latin typeface="Consolas"/>
              <a:ea typeface="Consolas"/>
              <a:cs typeface="Consolas"/>
              <a:sym typeface="Consolas"/>
            </a:endParaRPr>
          </a:p>
        </p:txBody>
      </p:sp>
      <p:cxnSp>
        <p:nvCxnSpPr>
          <p:cNvPr id="292" name="Google Shape;292;p25"/>
          <p:cNvCxnSpPr>
            <a:stCxn id="289" idx="6"/>
            <a:endCxn id="291" idx="3"/>
          </p:cNvCxnSpPr>
          <p:nvPr/>
        </p:nvCxnSpPr>
        <p:spPr>
          <a:xfrm rot="10800000" flipH="1">
            <a:off x="9572880" y="1422226"/>
            <a:ext cx="378900" cy="199200"/>
          </a:xfrm>
          <a:prstGeom prst="straightConnector1">
            <a:avLst/>
          </a:prstGeom>
          <a:noFill/>
          <a:ln w="28575" cap="flat" cmpd="sng">
            <a:solidFill>
              <a:srgbClr val="4C3282"/>
            </a:solidFill>
            <a:prstDash val="solid"/>
            <a:round/>
            <a:headEnd type="none" w="sm" len="sm"/>
            <a:tailEnd type="none" w="sm" len="sm"/>
          </a:ln>
        </p:spPr>
      </p:cxnSp>
      <p:sp>
        <p:nvSpPr>
          <p:cNvPr id="293" name="Google Shape;293;p25"/>
          <p:cNvSpPr/>
          <p:nvPr/>
        </p:nvSpPr>
        <p:spPr>
          <a:xfrm>
            <a:off x="11301416" y="186568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294" name="Google Shape;294;p25"/>
          <p:cNvSpPr/>
          <p:nvPr/>
        </p:nvSpPr>
        <p:spPr>
          <a:xfrm>
            <a:off x="9202139" y="843390"/>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j</a:t>
            </a:r>
            <a:endParaRPr sz="1600" b="1">
              <a:solidFill>
                <a:schemeClr val="dk1"/>
              </a:solidFill>
              <a:latin typeface="Consolas"/>
              <a:ea typeface="Consolas"/>
              <a:cs typeface="Consolas"/>
              <a:sym typeface="Consolas"/>
            </a:endParaRPr>
          </a:p>
        </p:txBody>
      </p:sp>
      <p:sp>
        <p:nvSpPr>
          <p:cNvPr id="295" name="Google Shape;295;p25"/>
          <p:cNvSpPr/>
          <p:nvPr/>
        </p:nvSpPr>
        <p:spPr>
          <a:xfrm>
            <a:off x="10239346" y="5406766"/>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p</a:t>
            </a:r>
            <a:endParaRPr sz="1600" b="1">
              <a:solidFill>
                <a:schemeClr val="dk1"/>
              </a:solidFill>
              <a:latin typeface="Consolas"/>
              <a:ea typeface="Consolas"/>
              <a:cs typeface="Consolas"/>
              <a:sym typeface="Consolas"/>
            </a:endParaRPr>
          </a:p>
        </p:txBody>
      </p:sp>
      <p:sp>
        <p:nvSpPr>
          <p:cNvPr id="296" name="Google Shape;296;p25"/>
          <p:cNvSpPr/>
          <p:nvPr/>
        </p:nvSpPr>
        <p:spPr>
          <a:xfrm>
            <a:off x="10636438" y="6014515"/>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m</a:t>
            </a:r>
            <a:endParaRPr sz="1600" b="1">
              <a:solidFill>
                <a:schemeClr val="dk1"/>
              </a:solidFill>
              <a:latin typeface="Consolas"/>
              <a:ea typeface="Consolas"/>
              <a:cs typeface="Consolas"/>
              <a:sym typeface="Consolas"/>
            </a:endParaRPr>
          </a:p>
        </p:txBody>
      </p:sp>
      <p:cxnSp>
        <p:nvCxnSpPr>
          <p:cNvPr id="297" name="Google Shape;297;p25"/>
          <p:cNvCxnSpPr>
            <a:stCxn id="295" idx="5"/>
            <a:endCxn id="296" idx="1"/>
          </p:cNvCxnSpPr>
          <p:nvPr/>
        </p:nvCxnSpPr>
        <p:spPr>
          <a:xfrm>
            <a:off x="10574792" y="5742212"/>
            <a:ext cx="119100" cy="330000"/>
          </a:xfrm>
          <a:prstGeom prst="straightConnector1">
            <a:avLst/>
          </a:prstGeom>
          <a:noFill/>
          <a:ln w="28575" cap="flat" cmpd="sng">
            <a:solidFill>
              <a:srgbClr val="4C3282"/>
            </a:solidFill>
            <a:prstDash val="solid"/>
            <a:round/>
            <a:headEnd type="none" w="sm" len="sm"/>
            <a:tailEnd type="triangle" w="med" len="med"/>
          </a:ln>
        </p:spPr>
      </p:cxnSp>
      <p:sp>
        <p:nvSpPr>
          <p:cNvPr id="298" name="Google Shape;298;p25"/>
          <p:cNvSpPr/>
          <p:nvPr/>
        </p:nvSpPr>
        <p:spPr>
          <a:xfrm>
            <a:off x="11350744" y="5676465"/>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n</a:t>
            </a:r>
            <a:endParaRPr sz="1600" b="1">
              <a:solidFill>
                <a:schemeClr val="dk1"/>
              </a:solidFill>
              <a:latin typeface="Consolas"/>
              <a:ea typeface="Consolas"/>
              <a:cs typeface="Consolas"/>
              <a:sym typeface="Consolas"/>
            </a:endParaRPr>
          </a:p>
        </p:txBody>
      </p:sp>
      <p:cxnSp>
        <p:nvCxnSpPr>
          <p:cNvPr id="299" name="Google Shape;299;p25"/>
          <p:cNvCxnSpPr>
            <a:stCxn id="296" idx="6"/>
            <a:endCxn id="298" idx="3"/>
          </p:cNvCxnSpPr>
          <p:nvPr/>
        </p:nvCxnSpPr>
        <p:spPr>
          <a:xfrm rot="10800000" flipH="1">
            <a:off x="11029438" y="6011815"/>
            <a:ext cx="378900" cy="199200"/>
          </a:xfrm>
          <a:prstGeom prst="straightConnector1">
            <a:avLst/>
          </a:prstGeom>
          <a:noFill/>
          <a:ln w="28575" cap="flat" cmpd="sng">
            <a:solidFill>
              <a:srgbClr val="4C3282"/>
            </a:solidFill>
            <a:prstDash val="solid"/>
            <a:round/>
            <a:headEnd type="none" w="sm" len="sm"/>
            <a:tailEnd type="triangle" w="med" len="med"/>
          </a:ln>
        </p:spPr>
      </p:cxnSp>
      <p:sp>
        <p:nvSpPr>
          <p:cNvPr id="300" name="Google Shape;300;p25"/>
          <p:cNvSpPr/>
          <p:nvPr/>
        </p:nvSpPr>
        <p:spPr>
          <a:xfrm>
            <a:off x="10883553" y="5173319"/>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i</a:t>
            </a:r>
            <a:endParaRPr sz="1600" b="1">
              <a:solidFill>
                <a:schemeClr val="dk1"/>
              </a:solidFill>
              <a:latin typeface="Consolas"/>
              <a:ea typeface="Consolas"/>
              <a:cs typeface="Consolas"/>
              <a:sym typeface="Consolas"/>
            </a:endParaRPr>
          </a:p>
        </p:txBody>
      </p:sp>
      <p:sp>
        <p:nvSpPr>
          <p:cNvPr id="301" name="Google Shape;301;p25"/>
          <p:cNvSpPr/>
          <p:nvPr/>
        </p:nvSpPr>
        <p:spPr>
          <a:xfrm>
            <a:off x="9831848" y="6026313"/>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o</a:t>
            </a:r>
            <a:endParaRPr sz="1600" b="1">
              <a:solidFill>
                <a:schemeClr val="dk1"/>
              </a:solidFill>
              <a:latin typeface="Consolas"/>
              <a:ea typeface="Consolas"/>
              <a:cs typeface="Consolas"/>
              <a:sym typeface="Consolas"/>
            </a:endParaRPr>
          </a:p>
        </p:txBody>
      </p:sp>
      <p:cxnSp>
        <p:nvCxnSpPr>
          <p:cNvPr id="302" name="Google Shape;302;p25"/>
          <p:cNvCxnSpPr>
            <a:stCxn id="295" idx="3"/>
            <a:endCxn id="301" idx="7"/>
          </p:cNvCxnSpPr>
          <p:nvPr/>
        </p:nvCxnSpPr>
        <p:spPr>
          <a:xfrm flipH="1">
            <a:off x="10167300" y="5742212"/>
            <a:ext cx="129600" cy="341700"/>
          </a:xfrm>
          <a:prstGeom prst="straightConnector1">
            <a:avLst/>
          </a:prstGeom>
          <a:noFill/>
          <a:ln w="28575" cap="flat" cmpd="sng">
            <a:solidFill>
              <a:srgbClr val="4C3282"/>
            </a:solidFill>
            <a:prstDash val="solid"/>
            <a:round/>
            <a:headEnd type="none" w="sm" len="sm"/>
            <a:tailEnd type="triangle" w="med" len="med"/>
          </a:ln>
        </p:spPr>
      </p:cxnSp>
      <p:cxnSp>
        <p:nvCxnSpPr>
          <p:cNvPr id="303" name="Google Shape;303;p25"/>
          <p:cNvCxnSpPr>
            <a:stCxn id="300" idx="2"/>
            <a:endCxn id="295" idx="7"/>
          </p:cNvCxnSpPr>
          <p:nvPr/>
        </p:nvCxnSpPr>
        <p:spPr>
          <a:xfrm flipH="1">
            <a:off x="10574853" y="5369819"/>
            <a:ext cx="308700" cy="94500"/>
          </a:xfrm>
          <a:prstGeom prst="straightConnector1">
            <a:avLst/>
          </a:prstGeom>
          <a:noFill/>
          <a:ln w="28575" cap="flat" cmpd="sng">
            <a:solidFill>
              <a:srgbClr val="4C3282"/>
            </a:solidFill>
            <a:prstDash val="solid"/>
            <a:round/>
            <a:headEnd type="none" w="sm" len="sm"/>
            <a:tailEnd type="triangle" w="med" len="med"/>
          </a:ln>
        </p:spPr>
      </p:cxnSp>
      <p:cxnSp>
        <p:nvCxnSpPr>
          <p:cNvPr id="304" name="Google Shape;304;p25"/>
          <p:cNvCxnSpPr>
            <a:stCxn id="300" idx="4"/>
            <a:endCxn id="296" idx="7"/>
          </p:cNvCxnSpPr>
          <p:nvPr/>
        </p:nvCxnSpPr>
        <p:spPr>
          <a:xfrm flipH="1">
            <a:off x="10971753" y="5566319"/>
            <a:ext cx="108300" cy="505800"/>
          </a:xfrm>
          <a:prstGeom prst="straightConnector1">
            <a:avLst/>
          </a:prstGeom>
          <a:noFill/>
          <a:ln w="28575" cap="flat" cmpd="sng">
            <a:solidFill>
              <a:srgbClr val="4C3282"/>
            </a:solidFill>
            <a:prstDash val="solid"/>
            <a:round/>
            <a:headEnd type="none" w="sm" len="sm"/>
            <a:tailEnd type="triangle" w="med" len="med"/>
          </a:ln>
        </p:spPr>
      </p:cxnSp>
      <p:sp>
        <p:nvSpPr>
          <p:cNvPr id="305" name="Google Shape;305;p25"/>
          <p:cNvSpPr/>
          <p:nvPr/>
        </p:nvSpPr>
        <p:spPr>
          <a:xfrm>
            <a:off x="8809139" y="4245755"/>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p</a:t>
            </a:r>
            <a:endParaRPr sz="1600" b="1">
              <a:solidFill>
                <a:schemeClr val="dk1"/>
              </a:solidFill>
              <a:latin typeface="Consolas"/>
              <a:ea typeface="Consolas"/>
              <a:cs typeface="Consolas"/>
              <a:sym typeface="Consolas"/>
            </a:endParaRPr>
          </a:p>
        </p:txBody>
      </p:sp>
      <p:sp>
        <p:nvSpPr>
          <p:cNvPr id="306" name="Google Shape;306;p25"/>
          <p:cNvSpPr/>
          <p:nvPr/>
        </p:nvSpPr>
        <p:spPr>
          <a:xfrm>
            <a:off x="9206231" y="485350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m</a:t>
            </a:r>
            <a:endParaRPr sz="1600" b="1">
              <a:solidFill>
                <a:schemeClr val="dk1"/>
              </a:solidFill>
              <a:latin typeface="Consolas"/>
              <a:ea typeface="Consolas"/>
              <a:cs typeface="Consolas"/>
              <a:sym typeface="Consolas"/>
            </a:endParaRPr>
          </a:p>
        </p:txBody>
      </p:sp>
      <p:cxnSp>
        <p:nvCxnSpPr>
          <p:cNvPr id="307" name="Google Shape;307;p25"/>
          <p:cNvCxnSpPr>
            <a:stCxn id="305" idx="5"/>
            <a:endCxn id="306" idx="1"/>
          </p:cNvCxnSpPr>
          <p:nvPr/>
        </p:nvCxnSpPr>
        <p:spPr>
          <a:xfrm>
            <a:off x="9144585" y="4581201"/>
            <a:ext cx="119100" cy="330000"/>
          </a:xfrm>
          <a:prstGeom prst="straightConnector1">
            <a:avLst/>
          </a:prstGeom>
          <a:noFill/>
          <a:ln w="28575" cap="flat" cmpd="sng">
            <a:solidFill>
              <a:srgbClr val="4C3282"/>
            </a:solidFill>
            <a:prstDash val="solid"/>
            <a:round/>
            <a:headEnd type="none" w="sm" len="sm"/>
            <a:tailEnd type="none" w="sm" len="sm"/>
          </a:ln>
        </p:spPr>
      </p:cxnSp>
      <p:sp>
        <p:nvSpPr>
          <p:cNvPr id="308" name="Google Shape;308;p25"/>
          <p:cNvSpPr/>
          <p:nvPr/>
        </p:nvSpPr>
        <p:spPr>
          <a:xfrm>
            <a:off x="9920537" y="451545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n</a:t>
            </a:r>
            <a:endParaRPr sz="1600" b="1">
              <a:solidFill>
                <a:schemeClr val="dk1"/>
              </a:solidFill>
              <a:latin typeface="Consolas"/>
              <a:ea typeface="Consolas"/>
              <a:cs typeface="Consolas"/>
              <a:sym typeface="Consolas"/>
            </a:endParaRPr>
          </a:p>
        </p:txBody>
      </p:sp>
      <p:cxnSp>
        <p:nvCxnSpPr>
          <p:cNvPr id="309" name="Google Shape;309;p25"/>
          <p:cNvCxnSpPr>
            <a:stCxn id="306" idx="6"/>
            <a:endCxn id="308" idx="3"/>
          </p:cNvCxnSpPr>
          <p:nvPr/>
        </p:nvCxnSpPr>
        <p:spPr>
          <a:xfrm rot="10800000" flipH="1">
            <a:off x="9599231" y="4850804"/>
            <a:ext cx="378900" cy="199200"/>
          </a:xfrm>
          <a:prstGeom prst="straightConnector1">
            <a:avLst/>
          </a:prstGeom>
          <a:noFill/>
          <a:ln w="28575" cap="flat" cmpd="sng">
            <a:solidFill>
              <a:srgbClr val="4C3282"/>
            </a:solidFill>
            <a:prstDash val="solid"/>
            <a:round/>
            <a:headEnd type="none" w="sm" len="sm"/>
            <a:tailEnd type="none" w="sm" len="sm"/>
          </a:ln>
        </p:spPr>
      </p:cxnSp>
      <p:sp>
        <p:nvSpPr>
          <p:cNvPr id="310" name="Google Shape;310;p25"/>
          <p:cNvSpPr/>
          <p:nvPr/>
        </p:nvSpPr>
        <p:spPr>
          <a:xfrm>
            <a:off x="9453346" y="4012308"/>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i</a:t>
            </a:r>
            <a:endParaRPr sz="1600" b="1">
              <a:solidFill>
                <a:schemeClr val="dk1"/>
              </a:solidFill>
              <a:latin typeface="Consolas"/>
              <a:ea typeface="Consolas"/>
              <a:cs typeface="Consolas"/>
              <a:sym typeface="Consolas"/>
            </a:endParaRPr>
          </a:p>
        </p:txBody>
      </p:sp>
      <p:sp>
        <p:nvSpPr>
          <p:cNvPr id="311" name="Google Shape;311;p25"/>
          <p:cNvSpPr/>
          <p:nvPr/>
        </p:nvSpPr>
        <p:spPr>
          <a:xfrm>
            <a:off x="8401641" y="4865302"/>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o</a:t>
            </a:r>
            <a:endParaRPr sz="1600" b="1">
              <a:solidFill>
                <a:schemeClr val="dk1"/>
              </a:solidFill>
              <a:latin typeface="Consolas"/>
              <a:ea typeface="Consolas"/>
              <a:cs typeface="Consolas"/>
              <a:sym typeface="Consolas"/>
            </a:endParaRPr>
          </a:p>
        </p:txBody>
      </p:sp>
      <p:cxnSp>
        <p:nvCxnSpPr>
          <p:cNvPr id="312" name="Google Shape;312;p25"/>
          <p:cNvCxnSpPr>
            <a:stCxn id="305" idx="3"/>
            <a:endCxn id="311" idx="7"/>
          </p:cNvCxnSpPr>
          <p:nvPr/>
        </p:nvCxnSpPr>
        <p:spPr>
          <a:xfrm flipH="1">
            <a:off x="8737093" y="4581201"/>
            <a:ext cx="129600" cy="341700"/>
          </a:xfrm>
          <a:prstGeom prst="straightConnector1">
            <a:avLst/>
          </a:prstGeom>
          <a:noFill/>
          <a:ln w="28575" cap="flat" cmpd="sng">
            <a:solidFill>
              <a:srgbClr val="4C3282"/>
            </a:solidFill>
            <a:prstDash val="solid"/>
            <a:round/>
            <a:headEnd type="none" w="sm" len="sm"/>
            <a:tailEnd type="none" w="sm" len="sm"/>
          </a:ln>
        </p:spPr>
      </p:cxnSp>
      <p:cxnSp>
        <p:nvCxnSpPr>
          <p:cNvPr id="313" name="Google Shape;313;p25"/>
          <p:cNvCxnSpPr>
            <a:stCxn id="310" idx="2"/>
            <a:endCxn id="305" idx="7"/>
          </p:cNvCxnSpPr>
          <p:nvPr/>
        </p:nvCxnSpPr>
        <p:spPr>
          <a:xfrm flipH="1">
            <a:off x="9144646" y="4208808"/>
            <a:ext cx="308700" cy="94500"/>
          </a:xfrm>
          <a:prstGeom prst="straightConnector1">
            <a:avLst/>
          </a:prstGeom>
          <a:noFill/>
          <a:ln w="28575" cap="flat" cmpd="sng">
            <a:solidFill>
              <a:srgbClr val="4C3282"/>
            </a:solidFill>
            <a:prstDash val="solid"/>
            <a:round/>
            <a:headEnd type="none" w="sm" len="sm"/>
            <a:tailEnd type="none" w="sm" len="sm"/>
          </a:ln>
        </p:spPr>
      </p:cxnSp>
      <p:cxnSp>
        <p:nvCxnSpPr>
          <p:cNvPr id="314" name="Google Shape;314;p25"/>
          <p:cNvCxnSpPr>
            <a:stCxn id="310" idx="4"/>
            <a:endCxn id="306" idx="7"/>
          </p:cNvCxnSpPr>
          <p:nvPr/>
        </p:nvCxnSpPr>
        <p:spPr>
          <a:xfrm flipH="1">
            <a:off x="9541546" y="4405308"/>
            <a:ext cx="108300" cy="505800"/>
          </a:xfrm>
          <a:prstGeom prst="straightConnector1">
            <a:avLst/>
          </a:prstGeom>
          <a:noFill/>
          <a:ln w="28575" cap="flat" cmpd="sng">
            <a:solidFill>
              <a:srgbClr val="4C3282"/>
            </a:solidFill>
            <a:prstDash val="solid"/>
            <a:round/>
            <a:headEnd type="none" w="sm" len="sm"/>
            <a:tailEnd type="none" w="sm" len="sm"/>
          </a:ln>
        </p:spPr>
      </p:cxnSp>
      <p:sp>
        <p:nvSpPr>
          <p:cNvPr id="315" name="Google Shape;315;p25"/>
          <p:cNvSpPr txBox="1"/>
          <p:nvPr/>
        </p:nvSpPr>
        <p:spPr>
          <a:xfrm>
            <a:off x="9782850" y="1669175"/>
            <a:ext cx="1308600" cy="400200"/>
          </a:xfrm>
          <a:prstGeom prst="rect">
            <a:avLst/>
          </a:prstGeom>
          <a:noFill/>
          <a:ln w="9525" cap="flat" cmpd="sng">
            <a:solidFill>
              <a:srgbClr val="4C328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Quattrocento Sans"/>
                <a:ea typeface="Quattrocento Sans"/>
                <a:cs typeface="Quattrocento Sans"/>
                <a:sym typeface="Quattrocento Sans"/>
              </a:rPr>
              <a:t>not connected</a:t>
            </a:r>
            <a:endParaRPr>
              <a:latin typeface="Quattrocento Sans"/>
              <a:ea typeface="Quattrocento Sans"/>
              <a:cs typeface="Quattrocento Sans"/>
              <a:sym typeface="Quattrocento Sans"/>
            </a:endParaRPr>
          </a:p>
        </p:txBody>
      </p:sp>
      <p:sp>
        <p:nvSpPr>
          <p:cNvPr id="316" name="Google Shape;316;p25"/>
          <p:cNvSpPr txBox="1"/>
          <p:nvPr/>
        </p:nvSpPr>
        <p:spPr>
          <a:xfrm>
            <a:off x="10584200" y="4551950"/>
            <a:ext cx="1110300" cy="400200"/>
          </a:xfrm>
          <a:prstGeom prst="rect">
            <a:avLst/>
          </a:prstGeom>
          <a:noFill/>
          <a:ln w="9525" cap="flat" cmpd="sng">
            <a:solidFill>
              <a:srgbClr val="4C328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Quattrocento Sans"/>
                <a:ea typeface="Quattrocento Sans"/>
                <a:cs typeface="Quattrocento Sans"/>
                <a:sym typeface="Quattrocento Sans"/>
              </a:rPr>
              <a:t>connected</a:t>
            </a:r>
            <a:endParaRPr>
              <a:latin typeface="Quattrocento Sans"/>
              <a:ea typeface="Quattrocento Sans"/>
              <a:cs typeface="Quattrocento Sans"/>
              <a:sym typeface="Quattrocento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42"/>
          <p:cNvSpPr/>
          <p:nvPr/>
        </p:nvSpPr>
        <p:spPr>
          <a:xfrm>
            <a:off x="1741251" y="1361872"/>
            <a:ext cx="4893013" cy="2402732"/>
          </a:xfrm>
          <a:custGeom>
            <a:avLst/>
            <a:gdLst/>
            <a:ahLst/>
            <a:cxnLst/>
            <a:rect l="l" t="t" r="r" b="b"/>
            <a:pathLst>
              <a:path w="4893013" h="2402732" extrusionOk="0">
                <a:moveTo>
                  <a:pt x="4056434" y="58366"/>
                </a:moveTo>
                <a:cubicBezTo>
                  <a:pt x="3817251" y="92536"/>
                  <a:pt x="3993865" y="71004"/>
                  <a:pt x="3463047" y="58366"/>
                </a:cubicBezTo>
                <a:lnTo>
                  <a:pt x="3171217" y="48639"/>
                </a:lnTo>
                <a:lnTo>
                  <a:pt x="2441643" y="38911"/>
                </a:lnTo>
                <a:cubicBezTo>
                  <a:pt x="2057186" y="16295"/>
                  <a:pt x="2534342" y="43325"/>
                  <a:pt x="2033081" y="19456"/>
                </a:cubicBezTo>
                <a:cubicBezTo>
                  <a:pt x="1977925" y="16830"/>
                  <a:pt x="1922925" y="10414"/>
                  <a:pt x="1867711" y="9728"/>
                </a:cubicBezTo>
                <a:lnTo>
                  <a:pt x="466928" y="0"/>
                </a:lnTo>
                <a:cubicBezTo>
                  <a:pt x="402077" y="3243"/>
                  <a:pt x="337063" y="4103"/>
                  <a:pt x="272375" y="9728"/>
                </a:cubicBezTo>
                <a:cubicBezTo>
                  <a:pt x="262160" y="10616"/>
                  <a:pt x="252156" y="14476"/>
                  <a:pt x="243192" y="19456"/>
                </a:cubicBezTo>
                <a:cubicBezTo>
                  <a:pt x="210045" y="37871"/>
                  <a:pt x="157922" y="74401"/>
                  <a:pt x="136187" y="107005"/>
                </a:cubicBezTo>
                <a:cubicBezTo>
                  <a:pt x="129702" y="116733"/>
                  <a:pt x="121480" y="125504"/>
                  <a:pt x="116732" y="136188"/>
                </a:cubicBezTo>
                <a:cubicBezTo>
                  <a:pt x="70430" y="240369"/>
                  <a:pt x="121850" y="157695"/>
                  <a:pt x="77821" y="223737"/>
                </a:cubicBezTo>
                <a:lnTo>
                  <a:pt x="58366" y="282102"/>
                </a:lnTo>
                <a:lnTo>
                  <a:pt x="48638" y="311285"/>
                </a:lnTo>
                <a:cubicBezTo>
                  <a:pt x="19338" y="516398"/>
                  <a:pt x="38535" y="362822"/>
                  <a:pt x="29183" y="797668"/>
                </a:cubicBezTo>
                <a:cubicBezTo>
                  <a:pt x="25696" y="959791"/>
                  <a:pt x="25141" y="1121991"/>
                  <a:pt x="19455" y="1284051"/>
                </a:cubicBezTo>
                <a:cubicBezTo>
                  <a:pt x="18651" y="1306965"/>
                  <a:pt x="12260" y="1329357"/>
                  <a:pt x="9728" y="1352145"/>
                </a:cubicBezTo>
                <a:cubicBezTo>
                  <a:pt x="5773" y="1387741"/>
                  <a:pt x="3243" y="1423481"/>
                  <a:pt x="0" y="1459149"/>
                </a:cubicBezTo>
                <a:cubicBezTo>
                  <a:pt x="3243" y="1595336"/>
                  <a:pt x="3936" y="1731608"/>
                  <a:pt x="9728" y="1867711"/>
                </a:cubicBezTo>
                <a:cubicBezTo>
                  <a:pt x="9946" y="1872840"/>
                  <a:pt x="25254" y="1946092"/>
                  <a:pt x="29183" y="1955260"/>
                </a:cubicBezTo>
                <a:cubicBezTo>
                  <a:pt x="33788" y="1966006"/>
                  <a:pt x="42838" y="1974292"/>
                  <a:pt x="48638" y="1984443"/>
                </a:cubicBezTo>
                <a:cubicBezTo>
                  <a:pt x="69106" y="2020263"/>
                  <a:pt x="75278" y="2049993"/>
                  <a:pt x="107004" y="2081719"/>
                </a:cubicBezTo>
                <a:cubicBezTo>
                  <a:pt x="140114" y="2114829"/>
                  <a:pt x="156387" y="2135687"/>
                  <a:pt x="194553" y="2159541"/>
                </a:cubicBezTo>
                <a:cubicBezTo>
                  <a:pt x="206850" y="2167227"/>
                  <a:pt x="220494" y="2172511"/>
                  <a:pt x="233464" y="2178996"/>
                </a:cubicBezTo>
                <a:cubicBezTo>
                  <a:pt x="243192" y="2188724"/>
                  <a:pt x="250181" y="2202361"/>
                  <a:pt x="262647" y="2208179"/>
                </a:cubicBezTo>
                <a:cubicBezTo>
                  <a:pt x="306492" y="2228640"/>
                  <a:pt x="394780" y="2250737"/>
                  <a:pt x="447472" y="2266545"/>
                </a:cubicBezTo>
                <a:cubicBezTo>
                  <a:pt x="457293" y="2269491"/>
                  <a:pt x="466796" y="2273456"/>
                  <a:pt x="476655" y="2276273"/>
                </a:cubicBezTo>
                <a:cubicBezTo>
                  <a:pt x="489510" y="2279946"/>
                  <a:pt x="502711" y="2282327"/>
                  <a:pt x="515566" y="2286000"/>
                </a:cubicBezTo>
                <a:cubicBezTo>
                  <a:pt x="525425" y="2288817"/>
                  <a:pt x="534661" y="2293894"/>
                  <a:pt x="544749" y="2295728"/>
                </a:cubicBezTo>
                <a:cubicBezTo>
                  <a:pt x="570470" y="2300405"/>
                  <a:pt x="596783" y="2301158"/>
                  <a:pt x="622570" y="2305456"/>
                </a:cubicBezTo>
                <a:cubicBezTo>
                  <a:pt x="635758" y="2307654"/>
                  <a:pt x="648430" y="2312283"/>
                  <a:pt x="661481" y="2315183"/>
                </a:cubicBezTo>
                <a:cubicBezTo>
                  <a:pt x="677621" y="2318770"/>
                  <a:pt x="693979" y="2321324"/>
                  <a:pt x="710119" y="2324911"/>
                </a:cubicBezTo>
                <a:cubicBezTo>
                  <a:pt x="723170" y="2327811"/>
                  <a:pt x="735842" y="2332441"/>
                  <a:pt x="749030" y="2334639"/>
                </a:cubicBezTo>
                <a:cubicBezTo>
                  <a:pt x="775750" y="2339092"/>
                  <a:pt x="890990" y="2351493"/>
                  <a:pt x="914400" y="2354094"/>
                </a:cubicBezTo>
                <a:cubicBezTo>
                  <a:pt x="924128" y="2357337"/>
                  <a:pt x="933635" y="2361335"/>
                  <a:pt x="943583" y="2363822"/>
                </a:cubicBezTo>
                <a:cubicBezTo>
                  <a:pt x="984065" y="2373942"/>
                  <a:pt x="1029243" y="2378982"/>
                  <a:pt x="1070043" y="2383277"/>
                </a:cubicBezTo>
                <a:cubicBezTo>
                  <a:pt x="1105661" y="2387026"/>
                  <a:pt x="1141241" y="2392182"/>
                  <a:pt x="1177047" y="2393005"/>
                </a:cubicBezTo>
                <a:lnTo>
                  <a:pt x="1916349" y="2402732"/>
                </a:lnTo>
                <a:lnTo>
                  <a:pt x="2568102" y="2393005"/>
                </a:lnTo>
                <a:cubicBezTo>
                  <a:pt x="2597454" y="2392233"/>
                  <a:pt x="2626434" y="2386199"/>
                  <a:pt x="2655651" y="2383277"/>
                </a:cubicBezTo>
                <a:cubicBezTo>
                  <a:pt x="2691288" y="2379713"/>
                  <a:pt x="2727141" y="2378181"/>
                  <a:pt x="2762655" y="2373549"/>
                </a:cubicBezTo>
                <a:cubicBezTo>
                  <a:pt x="3181557" y="2318910"/>
                  <a:pt x="2636820" y="2381047"/>
                  <a:pt x="2966936" y="2344366"/>
                </a:cubicBezTo>
                <a:cubicBezTo>
                  <a:pt x="3050335" y="2323518"/>
                  <a:pt x="2992612" y="2336530"/>
                  <a:pt x="3142034" y="2315183"/>
                </a:cubicBezTo>
                <a:lnTo>
                  <a:pt x="3142034" y="2315183"/>
                </a:lnTo>
                <a:cubicBezTo>
                  <a:pt x="3158247" y="2311941"/>
                  <a:pt x="3174532" y="2309043"/>
                  <a:pt x="3190672" y="2305456"/>
                </a:cubicBezTo>
                <a:cubicBezTo>
                  <a:pt x="3203723" y="2302556"/>
                  <a:pt x="3216473" y="2298350"/>
                  <a:pt x="3229583" y="2295728"/>
                </a:cubicBezTo>
                <a:cubicBezTo>
                  <a:pt x="3272926" y="2287059"/>
                  <a:pt x="3294872" y="2286702"/>
                  <a:pt x="3336587" y="2276273"/>
                </a:cubicBezTo>
                <a:cubicBezTo>
                  <a:pt x="3346535" y="2273786"/>
                  <a:pt x="3355656" y="2268231"/>
                  <a:pt x="3365770" y="2266545"/>
                </a:cubicBezTo>
                <a:cubicBezTo>
                  <a:pt x="3394733" y="2261718"/>
                  <a:pt x="3424136" y="2260060"/>
                  <a:pt x="3453319" y="2256817"/>
                </a:cubicBezTo>
                <a:cubicBezTo>
                  <a:pt x="3466289" y="2253575"/>
                  <a:pt x="3479942" y="2252356"/>
                  <a:pt x="3492230" y="2247090"/>
                </a:cubicBezTo>
                <a:cubicBezTo>
                  <a:pt x="3502976" y="2242485"/>
                  <a:pt x="3510956" y="2232863"/>
                  <a:pt x="3521413" y="2227634"/>
                </a:cubicBezTo>
                <a:cubicBezTo>
                  <a:pt x="3530584" y="2223048"/>
                  <a:pt x="3540868" y="2221149"/>
                  <a:pt x="3550596" y="2217907"/>
                </a:cubicBezTo>
                <a:cubicBezTo>
                  <a:pt x="3560324" y="2211422"/>
                  <a:pt x="3569322" y="2203680"/>
                  <a:pt x="3579779" y="2198451"/>
                </a:cubicBezTo>
                <a:cubicBezTo>
                  <a:pt x="3588950" y="2193865"/>
                  <a:pt x="3599999" y="2193704"/>
                  <a:pt x="3608962" y="2188724"/>
                </a:cubicBezTo>
                <a:cubicBezTo>
                  <a:pt x="3703724" y="2136079"/>
                  <a:pt x="3630194" y="2159097"/>
                  <a:pt x="3706238" y="2140085"/>
                </a:cubicBezTo>
                <a:cubicBezTo>
                  <a:pt x="3712723" y="2133600"/>
                  <a:pt x="3718357" y="2126133"/>
                  <a:pt x="3725694" y="2120630"/>
                </a:cubicBezTo>
                <a:cubicBezTo>
                  <a:pt x="3744400" y="2106601"/>
                  <a:pt x="3767526" y="2098253"/>
                  <a:pt x="3784060" y="2081719"/>
                </a:cubicBezTo>
                <a:lnTo>
                  <a:pt x="3832698" y="2033081"/>
                </a:lnTo>
                <a:cubicBezTo>
                  <a:pt x="3842426" y="2023353"/>
                  <a:pt x="3850875" y="2012152"/>
                  <a:pt x="3861881" y="2003898"/>
                </a:cubicBezTo>
                <a:lnTo>
                  <a:pt x="3900792" y="1974715"/>
                </a:lnTo>
                <a:cubicBezTo>
                  <a:pt x="3935041" y="1923340"/>
                  <a:pt x="3902849" y="1964614"/>
                  <a:pt x="3959158" y="1916349"/>
                </a:cubicBezTo>
                <a:cubicBezTo>
                  <a:pt x="4014370" y="1869024"/>
                  <a:pt x="3959406" y="1901633"/>
                  <a:pt x="4027251" y="1867711"/>
                </a:cubicBezTo>
                <a:cubicBezTo>
                  <a:pt x="4036979" y="1857983"/>
                  <a:pt x="4045239" y="1846524"/>
                  <a:pt x="4056434" y="1838528"/>
                </a:cubicBezTo>
                <a:cubicBezTo>
                  <a:pt x="4068234" y="1830099"/>
                  <a:pt x="4084205" y="1828356"/>
                  <a:pt x="4095345" y="1819073"/>
                </a:cubicBezTo>
                <a:cubicBezTo>
                  <a:pt x="4104326" y="1811589"/>
                  <a:pt x="4106533" y="1798157"/>
                  <a:pt x="4114800" y="1789890"/>
                </a:cubicBezTo>
                <a:cubicBezTo>
                  <a:pt x="4204873" y="1699816"/>
                  <a:pt x="4077537" y="1852817"/>
                  <a:pt x="4173166" y="1741251"/>
                </a:cubicBezTo>
                <a:cubicBezTo>
                  <a:pt x="4183717" y="1728942"/>
                  <a:pt x="4191578" y="1714458"/>
                  <a:pt x="4202349" y="1702341"/>
                </a:cubicBezTo>
                <a:cubicBezTo>
                  <a:pt x="4217582" y="1685204"/>
                  <a:pt x="4240733" y="1674210"/>
                  <a:pt x="4250987" y="1653702"/>
                </a:cubicBezTo>
                <a:cubicBezTo>
                  <a:pt x="4257472" y="1640732"/>
                  <a:pt x="4261260" y="1626015"/>
                  <a:pt x="4270443" y="1614792"/>
                </a:cubicBezTo>
                <a:cubicBezTo>
                  <a:pt x="4290770" y="1589948"/>
                  <a:pt x="4315838" y="1569396"/>
                  <a:pt x="4338536" y="1546698"/>
                </a:cubicBezTo>
                <a:cubicBezTo>
                  <a:pt x="4345021" y="1540213"/>
                  <a:pt x="4352489" y="1534580"/>
                  <a:pt x="4357992" y="1527243"/>
                </a:cubicBezTo>
                <a:cubicBezTo>
                  <a:pt x="4367720" y="1514273"/>
                  <a:pt x="4375711" y="1499796"/>
                  <a:pt x="4387175" y="1488332"/>
                </a:cubicBezTo>
                <a:cubicBezTo>
                  <a:pt x="4398639" y="1476868"/>
                  <a:pt x="4414621" y="1470613"/>
                  <a:pt x="4426085" y="1459149"/>
                </a:cubicBezTo>
                <a:cubicBezTo>
                  <a:pt x="4437549" y="1447685"/>
                  <a:pt x="4444592" y="1432440"/>
                  <a:pt x="4455268" y="1420239"/>
                </a:cubicBezTo>
                <a:cubicBezTo>
                  <a:pt x="4467347" y="1406435"/>
                  <a:pt x="4494179" y="1381328"/>
                  <a:pt x="4494179" y="1381328"/>
                </a:cubicBezTo>
                <a:cubicBezTo>
                  <a:pt x="4500664" y="1368358"/>
                  <a:pt x="4505948" y="1354714"/>
                  <a:pt x="4513634" y="1342417"/>
                </a:cubicBezTo>
                <a:cubicBezTo>
                  <a:pt x="4548448" y="1286714"/>
                  <a:pt x="4534822" y="1322362"/>
                  <a:pt x="4562272" y="1274324"/>
                </a:cubicBezTo>
                <a:cubicBezTo>
                  <a:pt x="4569467" y="1261733"/>
                  <a:pt x="4574533" y="1248004"/>
                  <a:pt x="4581728" y="1235413"/>
                </a:cubicBezTo>
                <a:cubicBezTo>
                  <a:pt x="4595785" y="1210814"/>
                  <a:pt x="4614126" y="1190519"/>
                  <a:pt x="4630366" y="1167319"/>
                </a:cubicBezTo>
                <a:cubicBezTo>
                  <a:pt x="4643775" y="1148164"/>
                  <a:pt x="4656307" y="1128409"/>
                  <a:pt x="4669277" y="1108954"/>
                </a:cubicBezTo>
                <a:lnTo>
                  <a:pt x="4708187" y="1050588"/>
                </a:lnTo>
                <a:cubicBezTo>
                  <a:pt x="4714672" y="1040860"/>
                  <a:pt x="4722415" y="1031862"/>
                  <a:pt x="4727643" y="1021405"/>
                </a:cubicBezTo>
                <a:cubicBezTo>
                  <a:pt x="4740613" y="995464"/>
                  <a:pt x="4757381" y="971097"/>
                  <a:pt x="4766553" y="943583"/>
                </a:cubicBezTo>
                <a:cubicBezTo>
                  <a:pt x="4769796" y="933855"/>
                  <a:pt x="4771695" y="923571"/>
                  <a:pt x="4776281" y="914400"/>
                </a:cubicBezTo>
                <a:cubicBezTo>
                  <a:pt x="4781509" y="903943"/>
                  <a:pt x="4790988" y="895900"/>
                  <a:pt x="4795736" y="885217"/>
                </a:cubicBezTo>
                <a:cubicBezTo>
                  <a:pt x="4795747" y="885192"/>
                  <a:pt x="4820051" y="812273"/>
                  <a:pt x="4824919" y="797668"/>
                </a:cubicBezTo>
                <a:cubicBezTo>
                  <a:pt x="4828162" y="787940"/>
                  <a:pt x="4828959" y="777017"/>
                  <a:pt x="4834647" y="768485"/>
                </a:cubicBezTo>
                <a:lnTo>
                  <a:pt x="4854102" y="739302"/>
                </a:lnTo>
                <a:cubicBezTo>
                  <a:pt x="4857345" y="726332"/>
                  <a:pt x="4860157" y="713247"/>
                  <a:pt x="4863830" y="700392"/>
                </a:cubicBezTo>
                <a:cubicBezTo>
                  <a:pt x="4866647" y="690533"/>
                  <a:pt x="4871252" y="681200"/>
                  <a:pt x="4873558" y="671209"/>
                </a:cubicBezTo>
                <a:cubicBezTo>
                  <a:pt x="4880994" y="638988"/>
                  <a:pt x="4893013" y="573932"/>
                  <a:pt x="4893013" y="573932"/>
                </a:cubicBezTo>
                <a:cubicBezTo>
                  <a:pt x="4891701" y="551623"/>
                  <a:pt x="4897174" y="400212"/>
                  <a:pt x="4863830" y="350196"/>
                </a:cubicBezTo>
                <a:cubicBezTo>
                  <a:pt x="4857345" y="340468"/>
                  <a:pt x="4849603" y="331470"/>
                  <a:pt x="4844375" y="321013"/>
                </a:cubicBezTo>
                <a:cubicBezTo>
                  <a:pt x="4824478" y="281219"/>
                  <a:pt x="4847714" y="299814"/>
                  <a:pt x="4815192" y="262647"/>
                </a:cubicBezTo>
                <a:cubicBezTo>
                  <a:pt x="4800093" y="245392"/>
                  <a:pt x="4785631" y="226727"/>
                  <a:pt x="4766553" y="214009"/>
                </a:cubicBezTo>
                <a:lnTo>
                  <a:pt x="4679004" y="155643"/>
                </a:lnTo>
                <a:lnTo>
                  <a:pt x="4649821" y="136188"/>
                </a:lnTo>
                <a:cubicBezTo>
                  <a:pt x="4640093" y="129703"/>
                  <a:pt x="4631980" y="119567"/>
                  <a:pt x="4620638" y="116732"/>
                </a:cubicBezTo>
                <a:cubicBezTo>
                  <a:pt x="4607668" y="113490"/>
                  <a:pt x="4594411" y="111233"/>
                  <a:pt x="4581728" y="107005"/>
                </a:cubicBezTo>
                <a:cubicBezTo>
                  <a:pt x="4520011" y="86433"/>
                  <a:pt x="4551744" y="91490"/>
                  <a:pt x="4503906" y="77822"/>
                </a:cubicBezTo>
                <a:cubicBezTo>
                  <a:pt x="4491051" y="74149"/>
                  <a:pt x="4477801" y="71936"/>
                  <a:pt x="4464996" y="68094"/>
                </a:cubicBezTo>
                <a:cubicBezTo>
                  <a:pt x="4445353" y="62201"/>
                  <a:pt x="4426085" y="55124"/>
                  <a:pt x="4406630" y="48639"/>
                </a:cubicBezTo>
                <a:cubicBezTo>
                  <a:pt x="4396902" y="45396"/>
                  <a:pt x="4387395" y="41398"/>
                  <a:pt x="4377447" y="38911"/>
                </a:cubicBezTo>
                <a:lnTo>
                  <a:pt x="4338536" y="29183"/>
                </a:lnTo>
                <a:cubicBezTo>
                  <a:pt x="4267200" y="32426"/>
                  <a:pt x="4195727" y="33434"/>
                  <a:pt x="4124528" y="38911"/>
                </a:cubicBezTo>
                <a:cubicBezTo>
                  <a:pt x="4111198" y="39936"/>
                  <a:pt x="4085617" y="48639"/>
                  <a:pt x="4056434" y="58366"/>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82" name="Google Shape;982;p42"/>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 Example #1</a:t>
            </a:r>
            <a:endParaRPr/>
          </a:p>
        </p:txBody>
      </p:sp>
      <p:grpSp>
        <p:nvGrpSpPr>
          <p:cNvPr id="983" name="Google Shape;983;p42"/>
          <p:cNvGrpSpPr/>
          <p:nvPr/>
        </p:nvGrpSpPr>
        <p:grpSpPr>
          <a:xfrm>
            <a:off x="1751501" y="1368475"/>
            <a:ext cx="4726715" cy="2331624"/>
            <a:chOff x="-2863816" y="1556555"/>
            <a:chExt cx="3545036" cy="1748718"/>
          </a:xfrm>
        </p:grpSpPr>
        <p:sp>
          <p:nvSpPr>
            <p:cNvPr id="984" name="Google Shape;984;p42"/>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985" name="Google Shape;985;p42"/>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986" name="Google Shape;986;p42"/>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987" name="Google Shape;987;p42"/>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988" name="Google Shape;988;p42"/>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989" name="Google Shape;989;p42"/>
            <p:cNvSpPr/>
            <p:nvPr/>
          </p:nvSpPr>
          <p:spPr>
            <a:xfrm>
              <a:off x="39547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H</a:t>
              </a:r>
              <a:endParaRPr/>
            </a:p>
          </p:txBody>
        </p:sp>
        <p:sp>
          <p:nvSpPr>
            <p:cNvPr id="990" name="Google Shape;990;p42"/>
            <p:cNvSpPr/>
            <p:nvPr/>
          </p:nvSpPr>
          <p:spPr>
            <a:xfrm>
              <a:off x="-804680" y="28351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E</a:t>
              </a:r>
              <a:endParaRPr/>
            </a:p>
          </p:txBody>
        </p:sp>
        <p:sp>
          <p:nvSpPr>
            <p:cNvPr id="991" name="Google Shape;991;p42"/>
            <p:cNvSpPr/>
            <p:nvPr/>
          </p:nvSpPr>
          <p:spPr>
            <a:xfrm>
              <a:off x="-61730" y="23779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G</a:t>
              </a:r>
              <a:endParaRPr/>
            </a:p>
          </p:txBody>
        </p:sp>
        <p:cxnSp>
          <p:nvCxnSpPr>
            <p:cNvPr id="992" name="Google Shape;992;p42"/>
            <p:cNvCxnSpPr>
              <a:stCxn id="984" idx="6"/>
              <a:endCxn id="987"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993" name="Google Shape;993;p42"/>
            <p:cNvCxnSpPr>
              <a:stCxn id="987" idx="2"/>
              <a:endCxn id="984"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994" name="Google Shape;994;p42"/>
            <p:cNvCxnSpPr>
              <a:stCxn id="991" idx="2"/>
              <a:endCxn id="990" idx="0"/>
            </p:cNvCxnSpPr>
            <p:nvPr/>
          </p:nvCxnSpPr>
          <p:spPr>
            <a:xfrm flipH="1">
              <a:off x="-661730" y="25208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995" name="Google Shape;995;p42"/>
            <p:cNvCxnSpPr>
              <a:stCxn id="990" idx="6"/>
              <a:endCxn id="991" idx="4"/>
            </p:cNvCxnSpPr>
            <p:nvPr/>
          </p:nvCxnSpPr>
          <p:spPr>
            <a:xfrm rot="10800000" flipH="1">
              <a:off x="-518930" y="26636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996" name="Google Shape;996;p42"/>
            <p:cNvCxnSpPr>
              <a:stCxn id="984" idx="3"/>
              <a:endCxn id="986"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997" name="Google Shape;997;p42"/>
            <p:cNvCxnSpPr>
              <a:stCxn id="986" idx="6"/>
              <a:endCxn id="987"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998" name="Google Shape;998;p42"/>
            <p:cNvCxnSpPr>
              <a:stCxn id="984" idx="7"/>
              <a:endCxn id="985"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999" name="Google Shape;999;p42"/>
            <p:cNvCxnSpPr>
              <a:stCxn id="985" idx="6"/>
              <a:endCxn id="988"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1000" name="Google Shape;1000;p42"/>
            <p:cNvCxnSpPr>
              <a:stCxn id="988" idx="6"/>
              <a:endCxn id="989"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1001" name="Google Shape;1001;p42"/>
            <p:cNvCxnSpPr>
              <a:stCxn id="991" idx="1"/>
              <a:endCxn id="988" idx="4"/>
            </p:cNvCxnSpPr>
            <p:nvPr/>
          </p:nvCxnSpPr>
          <p:spPr>
            <a:xfrm rot="10800000">
              <a:off x="-204683" y="2092223"/>
              <a:ext cx="184800" cy="327600"/>
            </a:xfrm>
            <a:prstGeom prst="straightConnector1">
              <a:avLst/>
            </a:prstGeom>
            <a:noFill/>
            <a:ln w="9525" cap="flat" cmpd="sng">
              <a:solidFill>
                <a:srgbClr val="A5A5A5"/>
              </a:solidFill>
              <a:prstDash val="dash"/>
              <a:round/>
              <a:headEnd type="none" w="med" len="med"/>
              <a:tailEnd type="triangle" w="med" len="med"/>
            </a:ln>
          </p:spPr>
        </p:cxnSp>
        <p:cxnSp>
          <p:nvCxnSpPr>
            <p:cNvPr id="1002" name="Google Shape;1002;p42"/>
            <p:cNvCxnSpPr>
              <a:stCxn id="989" idx="4"/>
              <a:endCxn id="991" idx="7"/>
            </p:cNvCxnSpPr>
            <p:nvPr/>
          </p:nvCxnSpPr>
          <p:spPr>
            <a:xfrm flipH="1">
              <a:off x="182245" y="2092226"/>
              <a:ext cx="356100" cy="327600"/>
            </a:xfrm>
            <a:prstGeom prst="straightConnector1">
              <a:avLst/>
            </a:prstGeom>
            <a:noFill/>
            <a:ln w="9525" cap="flat" cmpd="sng">
              <a:solidFill>
                <a:srgbClr val="A5A5A5"/>
              </a:solidFill>
              <a:prstDash val="dash"/>
              <a:round/>
              <a:headEnd type="none" w="med" len="med"/>
              <a:tailEnd type="triangle" w="med" len="med"/>
            </a:ln>
          </p:spPr>
        </p:cxnSp>
        <p:cxnSp>
          <p:nvCxnSpPr>
            <p:cNvPr id="1003" name="Google Shape;1003;p42"/>
            <p:cNvCxnSpPr>
              <a:stCxn id="985" idx="5"/>
              <a:endCxn id="990"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1004" name="Google Shape;1004;p42"/>
            <p:cNvCxnSpPr>
              <a:stCxn id="985" idx="4"/>
              <a:endCxn id="987"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1005" name="Google Shape;1005;p42"/>
            <p:cNvCxnSpPr>
              <a:stCxn id="987" idx="5"/>
              <a:endCxn id="990"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1006" name="Google Shape;1006;p42"/>
            <p:cNvCxnSpPr>
              <a:stCxn id="990" idx="3"/>
              <a:endCxn id="986" idx="5"/>
            </p:cNvCxnSpPr>
            <p:nvPr/>
          </p:nvCxnSpPr>
          <p:spPr>
            <a:xfrm rot="10800000">
              <a:off x="-2446733" y="2964779"/>
              <a:ext cx="1683900" cy="114300"/>
            </a:xfrm>
            <a:prstGeom prst="straightConnector1">
              <a:avLst/>
            </a:prstGeom>
            <a:noFill/>
            <a:ln w="9525" cap="flat" cmpd="sng">
              <a:solidFill>
                <a:srgbClr val="A5A5A5"/>
              </a:solidFill>
              <a:prstDash val="dash"/>
              <a:round/>
              <a:headEnd type="none" w="med" len="med"/>
              <a:tailEnd type="triangle" w="med" len="med"/>
            </a:ln>
          </p:spPr>
        </p:cxnSp>
        <p:sp>
          <p:nvSpPr>
            <p:cNvPr id="1007" name="Google Shape;1007;p42"/>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08" name="Google Shape;1008;p42"/>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09" name="Google Shape;1009;p42"/>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1010" name="Google Shape;1010;p42"/>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11" name="Google Shape;1011;p42"/>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1012" name="Google Shape;1012;p42"/>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13" name="Google Shape;1013;p42"/>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1014" name="Google Shape;1014;p42"/>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15" name="Google Shape;1015;p42"/>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1016" name="Google Shape;1016;p42"/>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7</a:t>
              </a:r>
              <a:endParaRPr/>
            </a:p>
          </p:txBody>
        </p:sp>
        <p:sp>
          <p:nvSpPr>
            <p:cNvPr id="1017" name="Google Shape;1017;p42"/>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18" name="Google Shape;1018;p42"/>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1019" name="Google Shape;1019;p42"/>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20" name="Google Shape;1020;p42"/>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1021" name="Google Shape;1021;p42"/>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1022" name="Google Shape;1022;p42"/>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1023" name="Google Shape;1023;p42"/>
            <p:cNvSpPr txBox="1"/>
            <p:nvPr/>
          </p:nvSpPr>
          <p:spPr>
            <a:xfrm>
              <a:off x="-477173" y="160937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1024" name="Google Shape;1024;p42"/>
            <p:cNvSpPr txBox="1"/>
            <p:nvPr/>
          </p:nvSpPr>
          <p:spPr>
            <a:xfrm>
              <a:off x="248635" y="162332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1025" name="Google Shape;1025;p42"/>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1026" name="Google Shape;1026;p42"/>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1027" name="Google Shape;1027;p42"/>
            <p:cNvSpPr txBox="1"/>
            <p:nvPr/>
          </p:nvSpPr>
          <p:spPr>
            <a:xfrm>
              <a:off x="-122920" y="216935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1028" name="Google Shape;1028;p42"/>
            <p:cNvSpPr txBox="1"/>
            <p:nvPr/>
          </p:nvSpPr>
          <p:spPr>
            <a:xfrm>
              <a:off x="-865204" y="2562041"/>
              <a:ext cx="29479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11</a:t>
              </a:r>
              <a:endParaRPr sz="2000">
                <a:solidFill>
                  <a:srgbClr val="FF0000"/>
                </a:solidFill>
                <a:latin typeface="Calibri"/>
                <a:ea typeface="Calibri"/>
                <a:cs typeface="Calibri"/>
                <a:sym typeface="Calibri"/>
              </a:endParaRPr>
            </a:p>
          </p:txBody>
        </p:sp>
        <p:sp>
          <p:nvSpPr>
            <p:cNvPr id="1029" name="Google Shape;1029;p42"/>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030" name="Google Shape;1030;p42"/>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1031" name="Google Shape;1031;p42"/>
          <p:cNvGraphicFramePr/>
          <p:nvPr/>
        </p:nvGraphicFramePr>
        <p:xfrm>
          <a:off x="6316888" y="3054960"/>
          <a:ext cx="41236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a:solidFill>
                            <a:schemeClr val="lt1"/>
                          </a:solidFill>
                          <a:latin typeface="Quattrocento Sans"/>
                          <a:ea typeface="Quattrocento Sans"/>
                          <a:cs typeface="Quattrocento Sans"/>
                          <a:sym typeface="Quattrocento Sans"/>
                        </a:rPr>
                        <a:t>Vertex</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Known?</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distTo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edgeTo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11</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8</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7</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1032" name="Google Shape;1032;p42"/>
          <p:cNvSpPr txBox="1"/>
          <p:nvPr/>
        </p:nvSpPr>
        <p:spPr>
          <a:xfrm>
            <a:off x="1352173" y="4883675"/>
            <a:ext cx="41235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a:solidFill>
                  <a:schemeClr val="dk1"/>
                </a:solidFill>
                <a:latin typeface="Quattrocento Sans"/>
                <a:ea typeface="Quattrocento Sans"/>
                <a:cs typeface="Quattrocento Sans"/>
                <a:sym typeface="Quattrocento Sans"/>
              </a:rPr>
              <a:t>Order Added to Known Set:</a:t>
            </a:r>
            <a:endParaRPr>
              <a:latin typeface="Quattrocento Sans"/>
              <a:ea typeface="Quattrocento Sans"/>
              <a:cs typeface="Quattrocento Sans"/>
              <a:sym typeface="Quattrocento Sans"/>
            </a:endParaRPr>
          </a:p>
          <a:p>
            <a:pPr marL="0" marR="0" lvl="0" indent="0" algn="l" rtl="0">
              <a:spcBef>
                <a:spcPts val="0"/>
              </a:spcBef>
              <a:spcAft>
                <a:spcPts val="0"/>
              </a:spcAft>
              <a:buNone/>
            </a:pPr>
            <a:r>
              <a:rPr lang="en-US" sz="2400">
                <a:solidFill>
                  <a:schemeClr val="dk1"/>
                </a:solidFill>
                <a:latin typeface="Quattrocento Sans"/>
                <a:ea typeface="Quattrocento Sans"/>
                <a:cs typeface="Quattrocento Sans"/>
                <a:sym typeface="Quattrocento Sans"/>
              </a:rPr>
              <a:t>A, C, B, D, F, H, G, E</a:t>
            </a:r>
            <a:endParaRPr>
              <a:latin typeface="Quattrocento Sans"/>
              <a:ea typeface="Quattrocento Sans"/>
              <a:cs typeface="Quattrocento Sans"/>
              <a:sym typeface="Quattrocento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43"/>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 Interpreting the Results</a:t>
            </a:r>
            <a:endParaRPr/>
          </a:p>
        </p:txBody>
      </p:sp>
      <p:sp>
        <p:nvSpPr>
          <p:cNvPr id="1040" name="Google Shape;1040;p43"/>
          <p:cNvSpPr txBox="1">
            <a:spLocks noGrp="1"/>
          </p:cNvSpPr>
          <p:nvPr>
            <p:ph type="body" idx="1"/>
          </p:nvPr>
        </p:nvSpPr>
        <p:spPr>
          <a:xfrm>
            <a:off x="6682150" y="1329375"/>
            <a:ext cx="5286600" cy="1506600"/>
          </a:xfrm>
          <a:prstGeom prst="rect">
            <a:avLst/>
          </a:prstGeom>
          <a:noFill/>
          <a:ln>
            <a:noFill/>
          </a:ln>
        </p:spPr>
        <p:txBody>
          <a:bodyPr spcFirstLastPara="1" wrap="square" lIns="45700" tIns="45700" rIns="45700" bIns="45700" anchor="t" anchorCtr="0">
            <a:normAutofit fontScale="92500" lnSpcReduction="20000"/>
          </a:bodyPr>
          <a:lstStyle/>
          <a:p>
            <a:pPr marL="0" lvl="0" indent="0" algn="l" rtl="0">
              <a:lnSpc>
                <a:spcPct val="90000"/>
              </a:lnSpc>
              <a:spcBef>
                <a:spcPts val="0"/>
              </a:spcBef>
              <a:spcAft>
                <a:spcPts val="0"/>
              </a:spcAft>
              <a:buSzPct val="100000"/>
              <a:buNone/>
            </a:pPr>
            <a:r>
              <a:rPr lang="en-US" sz="2000"/>
              <a:t>Now that we’re done, how do we get the path from A to E?</a:t>
            </a:r>
            <a:endParaRPr/>
          </a:p>
          <a:p>
            <a:pPr marL="91440" lvl="0" indent="-98425" algn="l" rtl="0">
              <a:lnSpc>
                <a:spcPct val="90000"/>
              </a:lnSpc>
              <a:spcBef>
                <a:spcPts val="1400"/>
              </a:spcBef>
              <a:spcAft>
                <a:spcPts val="0"/>
              </a:spcAft>
              <a:buSzPct val="100000"/>
              <a:buChar char="●"/>
            </a:pPr>
            <a:r>
              <a:rPr lang="en-US" sz="2000"/>
              <a:t>Follow edgeTo backpointers!</a:t>
            </a:r>
            <a:endParaRPr/>
          </a:p>
          <a:p>
            <a:pPr marL="91440" lvl="0" indent="-98425" algn="l" rtl="0">
              <a:lnSpc>
                <a:spcPct val="90000"/>
              </a:lnSpc>
              <a:spcBef>
                <a:spcPts val="1400"/>
              </a:spcBef>
              <a:spcAft>
                <a:spcPts val="0"/>
              </a:spcAft>
              <a:buSzPct val="100000"/>
              <a:buChar char="●"/>
            </a:pPr>
            <a:r>
              <a:rPr lang="en-US" sz="2000"/>
              <a:t>distTo and edgeTo make up the </a:t>
            </a:r>
            <a:r>
              <a:rPr lang="en-US" sz="2000" b="1"/>
              <a:t>shortest path tree</a:t>
            </a:r>
            <a:endParaRPr sz="2000"/>
          </a:p>
          <a:p>
            <a:pPr marL="91440" lvl="0" indent="0" algn="l" rtl="0">
              <a:lnSpc>
                <a:spcPct val="90000"/>
              </a:lnSpc>
              <a:spcBef>
                <a:spcPts val="1400"/>
              </a:spcBef>
              <a:spcAft>
                <a:spcPts val="0"/>
              </a:spcAft>
              <a:buSzPct val="100000"/>
              <a:buNone/>
            </a:pPr>
            <a:endParaRPr sz="2000"/>
          </a:p>
        </p:txBody>
      </p:sp>
      <p:sp>
        <p:nvSpPr>
          <p:cNvPr id="1041" name="Google Shape;1041;p43"/>
          <p:cNvSpPr txBox="1"/>
          <p:nvPr/>
        </p:nvSpPr>
        <p:spPr>
          <a:xfrm>
            <a:off x="1352075" y="4883675"/>
            <a:ext cx="41235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a:solidFill>
                  <a:schemeClr val="dk1"/>
                </a:solidFill>
                <a:latin typeface="Quattrocento Sans"/>
                <a:ea typeface="Quattrocento Sans"/>
                <a:cs typeface="Quattrocento Sans"/>
                <a:sym typeface="Quattrocento Sans"/>
              </a:rPr>
              <a:t>Order Added to Known Set:</a:t>
            </a:r>
            <a:endParaRPr>
              <a:latin typeface="Quattrocento Sans"/>
              <a:ea typeface="Quattrocento Sans"/>
              <a:cs typeface="Quattrocento Sans"/>
              <a:sym typeface="Quattrocento Sans"/>
            </a:endParaRPr>
          </a:p>
          <a:p>
            <a:pPr marL="0" marR="0" lvl="0" indent="0" algn="l" rtl="0">
              <a:spcBef>
                <a:spcPts val="0"/>
              </a:spcBef>
              <a:spcAft>
                <a:spcPts val="0"/>
              </a:spcAft>
              <a:buNone/>
            </a:pPr>
            <a:r>
              <a:rPr lang="en-US" sz="2400">
                <a:solidFill>
                  <a:schemeClr val="dk1"/>
                </a:solidFill>
                <a:latin typeface="Quattrocento Sans"/>
                <a:ea typeface="Quattrocento Sans"/>
                <a:cs typeface="Quattrocento Sans"/>
                <a:sym typeface="Quattrocento Sans"/>
              </a:rPr>
              <a:t>A, C, B, D, F, H, G, E</a:t>
            </a:r>
            <a:endParaRPr>
              <a:latin typeface="Quattrocento Sans"/>
              <a:ea typeface="Quattrocento Sans"/>
              <a:cs typeface="Quattrocento Sans"/>
              <a:sym typeface="Quattrocento Sans"/>
            </a:endParaRPr>
          </a:p>
        </p:txBody>
      </p:sp>
      <p:grpSp>
        <p:nvGrpSpPr>
          <p:cNvPr id="1042" name="Google Shape;1042;p43"/>
          <p:cNvGrpSpPr/>
          <p:nvPr/>
        </p:nvGrpSpPr>
        <p:grpSpPr>
          <a:xfrm>
            <a:off x="1751501" y="1368475"/>
            <a:ext cx="4726715" cy="2331624"/>
            <a:chOff x="-2863816" y="1556555"/>
            <a:chExt cx="3545036" cy="1748718"/>
          </a:xfrm>
        </p:grpSpPr>
        <p:sp>
          <p:nvSpPr>
            <p:cNvPr id="1043" name="Google Shape;1043;p43"/>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1044" name="Google Shape;1044;p43"/>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1045" name="Google Shape;1045;p43"/>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1046" name="Google Shape;1046;p43"/>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1047" name="Google Shape;1047;p43"/>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1048" name="Google Shape;1048;p43"/>
            <p:cNvSpPr/>
            <p:nvPr/>
          </p:nvSpPr>
          <p:spPr>
            <a:xfrm>
              <a:off x="39547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H</a:t>
              </a:r>
              <a:endParaRPr/>
            </a:p>
          </p:txBody>
        </p:sp>
        <p:sp>
          <p:nvSpPr>
            <p:cNvPr id="1049" name="Google Shape;1049;p43"/>
            <p:cNvSpPr/>
            <p:nvPr/>
          </p:nvSpPr>
          <p:spPr>
            <a:xfrm>
              <a:off x="-804680" y="28351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E</a:t>
              </a:r>
              <a:endParaRPr/>
            </a:p>
          </p:txBody>
        </p:sp>
        <p:sp>
          <p:nvSpPr>
            <p:cNvPr id="1050" name="Google Shape;1050;p43"/>
            <p:cNvSpPr/>
            <p:nvPr/>
          </p:nvSpPr>
          <p:spPr>
            <a:xfrm>
              <a:off x="-61730" y="23779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G</a:t>
              </a:r>
              <a:endParaRPr/>
            </a:p>
          </p:txBody>
        </p:sp>
        <p:cxnSp>
          <p:nvCxnSpPr>
            <p:cNvPr id="1051" name="Google Shape;1051;p43"/>
            <p:cNvCxnSpPr>
              <a:stCxn id="1043" idx="6"/>
              <a:endCxn id="1046"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1052" name="Google Shape;1052;p43"/>
            <p:cNvCxnSpPr>
              <a:stCxn id="1046" idx="2"/>
              <a:endCxn id="1043"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1053" name="Google Shape;1053;p43"/>
            <p:cNvCxnSpPr>
              <a:stCxn id="1050" idx="2"/>
              <a:endCxn id="1049" idx="0"/>
            </p:cNvCxnSpPr>
            <p:nvPr/>
          </p:nvCxnSpPr>
          <p:spPr>
            <a:xfrm flipH="1">
              <a:off x="-661730" y="25208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1054" name="Google Shape;1054;p43"/>
            <p:cNvCxnSpPr>
              <a:stCxn id="1049" idx="6"/>
              <a:endCxn id="1050" idx="4"/>
            </p:cNvCxnSpPr>
            <p:nvPr/>
          </p:nvCxnSpPr>
          <p:spPr>
            <a:xfrm rot="10800000" flipH="1">
              <a:off x="-518930" y="26636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1055" name="Google Shape;1055;p43"/>
            <p:cNvCxnSpPr>
              <a:stCxn id="1043" idx="3"/>
              <a:endCxn id="1045"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1056" name="Google Shape;1056;p43"/>
            <p:cNvCxnSpPr>
              <a:stCxn id="1045" idx="6"/>
              <a:endCxn id="1046"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1057" name="Google Shape;1057;p43"/>
            <p:cNvCxnSpPr>
              <a:stCxn id="1043" idx="7"/>
              <a:endCxn id="1044"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1058" name="Google Shape;1058;p43"/>
            <p:cNvCxnSpPr>
              <a:stCxn id="1044" idx="6"/>
              <a:endCxn id="1047"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1059" name="Google Shape;1059;p43"/>
            <p:cNvCxnSpPr>
              <a:stCxn id="1047" idx="6"/>
              <a:endCxn id="1048"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1060" name="Google Shape;1060;p43"/>
            <p:cNvCxnSpPr>
              <a:stCxn id="1050" idx="1"/>
              <a:endCxn id="1047" idx="4"/>
            </p:cNvCxnSpPr>
            <p:nvPr/>
          </p:nvCxnSpPr>
          <p:spPr>
            <a:xfrm rot="10800000">
              <a:off x="-204683" y="2092223"/>
              <a:ext cx="184800" cy="327600"/>
            </a:xfrm>
            <a:prstGeom prst="straightConnector1">
              <a:avLst/>
            </a:prstGeom>
            <a:noFill/>
            <a:ln w="9525" cap="flat" cmpd="sng">
              <a:solidFill>
                <a:srgbClr val="A5A5A5"/>
              </a:solidFill>
              <a:prstDash val="dash"/>
              <a:round/>
              <a:headEnd type="none" w="med" len="med"/>
              <a:tailEnd type="triangle" w="med" len="med"/>
            </a:ln>
          </p:spPr>
        </p:cxnSp>
        <p:cxnSp>
          <p:nvCxnSpPr>
            <p:cNvPr id="1061" name="Google Shape;1061;p43"/>
            <p:cNvCxnSpPr>
              <a:stCxn id="1048" idx="4"/>
              <a:endCxn id="1050" idx="7"/>
            </p:cNvCxnSpPr>
            <p:nvPr/>
          </p:nvCxnSpPr>
          <p:spPr>
            <a:xfrm flipH="1">
              <a:off x="182245" y="2092226"/>
              <a:ext cx="356100" cy="327600"/>
            </a:xfrm>
            <a:prstGeom prst="straightConnector1">
              <a:avLst/>
            </a:prstGeom>
            <a:noFill/>
            <a:ln w="9525" cap="flat" cmpd="sng">
              <a:solidFill>
                <a:srgbClr val="A5A5A5"/>
              </a:solidFill>
              <a:prstDash val="dash"/>
              <a:round/>
              <a:headEnd type="none" w="med" len="med"/>
              <a:tailEnd type="triangle" w="med" len="med"/>
            </a:ln>
          </p:spPr>
        </p:cxnSp>
        <p:cxnSp>
          <p:nvCxnSpPr>
            <p:cNvPr id="1062" name="Google Shape;1062;p43"/>
            <p:cNvCxnSpPr>
              <a:stCxn id="1044" idx="5"/>
              <a:endCxn id="1049"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1063" name="Google Shape;1063;p43"/>
            <p:cNvCxnSpPr>
              <a:stCxn id="1044" idx="4"/>
              <a:endCxn id="1046"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1064" name="Google Shape;1064;p43"/>
            <p:cNvCxnSpPr>
              <a:stCxn id="1046" idx="5"/>
              <a:endCxn id="1049"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1065" name="Google Shape;1065;p43"/>
            <p:cNvCxnSpPr>
              <a:stCxn id="1049" idx="3"/>
              <a:endCxn id="1045" idx="5"/>
            </p:cNvCxnSpPr>
            <p:nvPr/>
          </p:nvCxnSpPr>
          <p:spPr>
            <a:xfrm rot="10800000">
              <a:off x="-2446733" y="2964779"/>
              <a:ext cx="1683900" cy="114300"/>
            </a:xfrm>
            <a:prstGeom prst="straightConnector1">
              <a:avLst/>
            </a:prstGeom>
            <a:noFill/>
            <a:ln w="9525" cap="flat" cmpd="sng">
              <a:solidFill>
                <a:srgbClr val="A5A5A5"/>
              </a:solidFill>
              <a:prstDash val="dash"/>
              <a:round/>
              <a:headEnd type="none" w="med" len="med"/>
              <a:tailEnd type="triangle" w="med" len="med"/>
            </a:ln>
          </p:spPr>
        </p:cxnSp>
        <p:sp>
          <p:nvSpPr>
            <p:cNvPr id="1066" name="Google Shape;1066;p43"/>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67" name="Google Shape;1067;p43"/>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68" name="Google Shape;1068;p43"/>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1069" name="Google Shape;1069;p43"/>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70" name="Google Shape;1070;p43"/>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1071" name="Google Shape;1071;p43"/>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72" name="Google Shape;1072;p43"/>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1073" name="Google Shape;1073;p43"/>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74" name="Google Shape;1074;p43"/>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1075" name="Google Shape;1075;p43"/>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7</a:t>
              </a:r>
              <a:endParaRPr/>
            </a:p>
          </p:txBody>
        </p:sp>
        <p:sp>
          <p:nvSpPr>
            <p:cNvPr id="1076" name="Google Shape;1076;p43"/>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77" name="Google Shape;1077;p43"/>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1078" name="Google Shape;1078;p43"/>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79" name="Google Shape;1079;p43"/>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1080" name="Google Shape;1080;p43"/>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1081" name="Google Shape;1081;p43"/>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1082" name="Google Shape;1082;p43"/>
            <p:cNvSpPr txBox="1"/>
            <p:nvPr/>
          </p:nvSpPr>
          <p:spPr>
            <a:xfrm>
              <a:off x="-477173" y="160937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1083" name="Google Shape;1083;p43"/>
            <p:cNvSpPr txBox="1"/>
            <p:nvPr/>
          </p:nvSpPr>
          <p:spPr>
            <a:xfrm>
              <a:off x="248635" y="162332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1084" name="Google Shape;1084;p43"/>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1085" name="Google Shape;1085;p43"/>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1086" name="Google Shape;1086;p43"/>
            <p:cNvSpPr txBox="1"/>
            <p:nvPr/>
          </p:nvSpPr>
          <p:spPr>
            <a:xfrm>
              <a:off x="-122920" y="216935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1087" name="Google Shape;1087;p43"/>
            <p:cNvSpPr txBox="1"/>
            <p:nvPr/>
          </p:nvSpPr>
          <p:spPr>
            <a:xfrm>
              <a:off x="-865204" y="2562041"/>
              <a:ext cx="29479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11</a:t>
              </a:r>
              <a:endParaRPr sz="2000">
                <a:solidFill>
                  <a:srgbClr val="FF0000"/>
                </a:solidFill>
                <a:latin typeface="Calibri"/>
                <a:ea typeface="Calibri"/>
                <a:cs typeface="Calibri"/>
                <a:sym typeface="Calibri"/>
              </a:endParaRPr>
            </a:p>
          </p:txBody>
        </p:sp>
        <p:sp>
          <p:nvSpPr>
            <p:cNvPr id="1088" name="Google Shape;1088;p43"/>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089" name="Google Shape;1089;p43"/>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1090" name="Google Shape;1090;p43"/>
          <p:cNvSpPr txBox="1"/>
          <p:nvPr/>
        </p:nvSpPr>
        <p:spPr>
          <a:xfrm>
            <a:off x="7202249" y="2331584"/>
            <a:ext cx="3396378" cy="813514"/>
          </a:xfrm>
          <a:prstGeom prst="rect">
            <a:avLst/>
          </a:prstGeom>
          <a:noFill/>
          <a:ln>
            <a:noFill/>
          </a:ln>
        </p:spPr>
        <p:txBody>
          <a:bodyPr spcFirstLastPara="1" wrap="square" lIns="91425" tIns="45700" rIns="91425" bIns="45700" anchor="t" anchorCtr="0">
            <a:normAutofit/>
          </a:bodyPr>
          <a:lstStyle/>
          <a:p>
            <a:pPr marL="228600" marR="0" lvl="0" indent="-101600" algn="l" rtl="0">
              <a:lnSpc>
                <a:spcPct val="90000"/>
              </a:lnSpc>
              <a:spcBef>
                <a:spcPts val="0"/>
              </a:spcBef>
              <a:spcAft>
                <a:spcPts val="0"/>
              </a:spcAft>
              <a:buClr>
                <a:schemeClr val="dk1"/>
              </a:buClr>
              <a:buSzPts val="2000"/>
              <a:buFont typeface="Arial"/>
              <a:buNone/>
            </a:pPr>
            <a:endParaRPr sz="2000">
              <a:solidFill>
                <a:schemeClr val="dk1"/>
              </a:solidFill>
              <a:latin typeface="Quattrocento Sans"/>
              <a:ea typeface="Quattrocento Sans"/>
              <a:cs typeface="Quattrocento Sans"/>
              <a:sym typeface="Quattrocento Sans"/>
            </a:endParaRPr>
          </a:p>
        </p:txBody>
      </p:sp>
      <p:graphicFrame>
        <p:nvGraphicFramePr>
          <p:cNvPr id="1091" name="Google Shape;1091;p43"/>
          <p:cNvGraphicFramePr/>
          <p:nvPr/>
        </p:nvGraphicFramePr>
        <p:xfrm>
          <a:off x="6316888" y="3054960"/>
          <a:ext cx="41236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a:solidFill>
                            <a:schemeClr val="lt1"/>
                          </a:solidFill>
                          <a:latin typeface="Quattrocento Sans"/>
                          <a:ea typeface="Quattrocento Sans"/>
                          <a:cs typeface="Quattrocento Sans"/>
                          <a:sym typeface="Quattrocento Sans"/>
                        </a:rPr>
                        <a:t>Vertex</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Known?</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distTo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edgeTo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11</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8</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7</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44"/>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Review: Key Features</a:t>
            </a:r>
            <a:endParaRPr/>
          </a:p>
        </p:txBody>
      </p:sp>
      <p:sp>
        <p:nvSpPr>
          <p:cNvPr id="1099" name="Google Shape;1099;p44"/>
          <p:cNvSpPr txBox="1">
            <a:spLocks noGrp="1"/>
          </p:cNvSpPr>
          <p:nvPr>
            <p:ph type="body" idx="1"/>
          </p:nvPr>
        </p:nvSpPr>
        <p:spPr>
          <a:xfrm>
            <a:off x="838200" y="1371600"/>
            <a:ext cx="10515600" cy="5321030"/>
          </a:xfrm>
          <a:prstGeom prst="rect">
            <a:avLst/>
          </a:prstGeom>
          <a:noFill/>
          <a:ln>
            <a:noFill/>
          </a:ln>
        </p:spPr>
        <p:txBody>
          <a:bodyPr spcFirstLastPara="1" wrap="square" lIns="45700" tIns="45700" rIns="45700" bIns="45700" anchor="t" anchorCtr="0">
            <a:normAutofit/>
          </a:bodyPr>
          <a:lstStyle/>
          <a:p>
            <a:pPr marL="457200" lvl="0" indent="-393700" algn="l" rtl="0">
              <a:lnSpc>
                <a:spcPct val="90000"/>
              </a:lnSpc>
              <a:spcBef>
                <a:spcPts val="0"/>
              </a:spcBef>
              <a:spcAft>
                <a:spcPts val="0"/>
              </a:spcAft>
              <a:buSzPts val="2600"/>
              <a:buChar char="●"/>
            </a:pPr>
            <a:r>
              <a:rPr lang="en-US"/>
              <a:t>Once a vertex is marked known, its shortest path is known</a:t>
            </a:r>
            <a:endParaRPr/>
          </a:p>
          <a:p>
            <a:pPr marL="914400" lvl="1" indent="-361950" algn="l" rtl="0">
              <a:lnSpc>
                <a:spcPct val="90000"/>
              </a:lnSpc>
              <a:spcBef>
                <a:spcPts val="0"/>
              </a:spcBef>
              <a:spcAft>
                <a:spcPts val="0"/>
              </a:spcAft>
              <a:buSzPts val="2100"/>
              <a:buChar char="○"/>
            </a:pPr>
            <a:r>
              <a:rPr lang="en-US"/>
              <a:t>Can reconstruct path by following backpointers</a:t>
            </a:r>
            <a:endParaRPr/>
          </a:p>
          <a:p>
            <a:pPr marL="457200" lvl="0" indent="-393700" algn="l" rtl="0">
              <a:lnSpc>
                <a:spcPct val="90000"/>
              </a:lnSpc>
              <a:spcBef>
                <a:spcPts val="1000"/>
              </a:spcBef>
              <a:spcAft>
                <a:spcPts val="0"/>
              </a:spcAft>
              <a:buSzPts val="2600"/>
              <a:buChar char="●"/>
            </a:pPr>
            <a:r>
              <a:rPr lang="en-US"/>
              <a:t>While a vertex is not known, another shorter path might be found!</a:t>
            </a:r>
            <a:endParaRPr/>
          </a:p>
          <a:p>
            <a:pPr marL="457200" lvl="0" indent="-393700" algn="l" rtl="0">
              <a:lnSpc>
                <a:spcPct val="90000"/>
              </a:lnSpc>
              <a:spcBef>
                <a:spcPts val="1000"/>
              </a:spcBef>
              <a:spcAft>
                <a:spcPts val="0"/>
              </a:spcAft>
              <a:buSzPts val="2600"/>
              <a:buChar char="●"/>
            </a:pPr>
            <a:r>
              <a:rPr lang="en-US"/>
              <a:t>The “Order Added to Known Set” is unimportant</a:t>
            </a:r>
            <a:endParaRPr/>
          </a:p>
          <a:p>
            <a:pPr marL="914400" lvl="1" indent="-361950" algn="l" rtl="0">
              <a:lnSpc>
                <a:spcPct val="90000"/>
              </a:lnSpc>
              <a:spcBef>
                <a:spcPts val="0"/>
              </a:spcBef>
              <a:spcAft>
                <a:spcPts val="0"/>
              </a:spcAft>
              <a:buSzPts val="2100"/>
              <a:buChar char="○"/>
            </a:pPr>
            <a:r>
              <a:rPr lang="en-US"/>
              <a:t>A detail about how the algorithm works </a:t>
            </a:r>
            <a:r>
              <a:rPr lang="en-US" i="1">
                <a:solidFill>
                  <a:srgbClr val="7F7F7F"/>
                </a:solidFill>
              </a:rPr>
              <a:t>(client doesn’t care)</a:t>
            </a:r>
            <a:endParaRPr/>
          </a:p>
          <a:p>
            <a:pPr marL="914400" lvl="1" indent="-361950" algn="l" rtl="0">
              <a:lnSpc>
                <a:spcPct val="90000"/>
              </a:lnSpc>
              <a:spcBef>
                <a:spcPts val="0"/>
              </a:spcBef>
              <a:spcAft>
                <a:spcPts val="0"/>
              </a:spcAft>
              <a:buSzPts val="2100"/>
              <a:buChar char="○"/>
            </a:pPr>
            <a:r>
              <a:rPr lang="en-US"/>
              <a:t>Not used by the algorithm </a:t>
            </a:r>
            <a:r>
              <a:rPr lang="en-US" i="1">
                <a:solidFill>
                  <a:srgbClr val="7F7F7F"/>
                </a:solidFill>
              </a:rPr>
              <a:t>(implementation doesn’t care)</a:t>
            </a:r>
            <a:endParaRPr/>
          </a:p>
          <a:p>
            <a:pPr marL="914400" lvl="1" indent="-361950" algn="l" rtl="0">
              <a:lnSpc>
                <a:spcPct val="90000"/>
              </a:lnSpc>
              <a:spcBef>
                <a:spcPts val="0"/>
              </a:spcBef>
              <a:spcAft>
                <a:spcPts val="0"/>
              </a:spcAft>
              <a:buSzPts val="2100"/>
              <a:buChar char="○"/>
            </a:pPr>
            <a:r>
              <a:rPr lang="en-US"/>
              <a:t>It is sorted by path-distance; ties are resolved “somehow”</a:t>
            </a:r>
            <a:endParaRPr/>
          </a:p>
          <a:p>
            <a:pPr marL="457200" lvl="0" indent="-393700" algn="l" rtl="0">
              <a:lnSpc>
                <a:spcPct val="90000"/>
              </a:lnSpc>
              <a:spcBef>
                <a:spcPts val="1000"/>
              </a:spcBef>
              <a:spcAft>
                <a:spcPts val="0"/>
              </a:spcAft>
              <a:buSzPts val="2600"/>
              <a:buChar char="●"/>
            </a:pPr>
            <a:r>
              <a:rPr lang="en-US"/>
              <a:t>If we only need path to a specific vertex, can stop early once that vertex is known</a:t>
            </a:r>
            <a:endParaRPr/>
          </a:p>
          <a:p>
            <a:pPr marL="914400" lvl="1" indent="-361950" algn="l" rtl="0">
              <a:lnSpc>
                <a:spcPct val="90000"/>
              </a:lnSpc>
              <a:spcBef>
                <a:spcPts val="0"/>
              </a:spcBef>
              <a:spcAft>
                <a:spcPts val="0"/>
              </a:spcAft>
              <a:buSzPts val="2100"/>
              <a:buChar char="○"/>
            </a:pPr>
            <a:r>
              <a:rPr lang="en-US"/>
              <a:t>Because its shortest path cannot change!</a:t>
            </a:r>
            <a:endParaRPr/>
          </a:p>
          <a:p>
            <a:pPr marL="914400" lvl="1" indent="-361950" algn="l" rtl="0">
              <a:lnSpc>
                <a:spcPct val="90000"/>
              </a:lnSpc>
              <a:spcBef>
                <a:spcPts val="0"/>
              </a:spcBef>
              <a:spcAft>
                <a:spcPts val="0"/>
              </a:spcAft>
              <a:buSzPts val="2100"/>
              <a:buChar char="○"/>
            </a:pPr>
            <a:r>
              <a:rPr lang="en-US"/>
              <a:t>Return a partial </a:t>
            </a:r>
            <a:r>
              <a:rPr lang="en-US" b="1"/>
              <a:t>shortest path tree</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45"/>
          <p:cNvSpPr txBox="1">
            <a:spLocks noGrp="1"/>
          </p:cNvSpPr>
          <p:nvPr>
            <p:ph type="title"/>
          </p:nvPr>
        </p:nvSpPr>
        <p:spPr>
          <a:xfrm>
            <a:off x="575239" y="26327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a:t>Greedy Algorithms</a:t>
            </a:r>
            <a:endParaRPr/>
          </a:p>
        </p:txBody>
      </p:sp>
      <p:sp>
        <p:nvSpPr>
          <p:cNvPr id="1106" name="Google Shape;1106;p45"/>
          <p:cNvSpPr txBox="1">
            <a:spLocks noGrp="1"/>
          </p:cNvSpPr>
          <p:nvPr>
            <p:ph type="body" idx="1"/>
          </p:nvPr>
        </p:nvSpPr>
        <p:spPr>
          <a:xfrm>
            <a:off x="746175" y="1568275"/>
            <a:ext cx="10801500" cy="2556600"/>
          </a:xfrm>
          <a:prstGeom prst="rect">
            <a:avLst/>
          </a:prstGeom>
        </p:spPr>
        <p:txBody>
          <a:bodyPr spcFirstLastPara="1" wrap="square" lIns="44175" tIns="44175" rIns="44175" bIns="44175" anchor="t" anchorCtr="0">
            <a:spAutoFit/>
          </a:bodyPr>
          <a:lstStyle/>
          <a:p>
            <a:pPr marL="457200" lvl="0" indent="-393700" algn="l" rtl="0">
              <a:spcBef>
                <a:spcPts val="1200"/>
              </a:spcBef>
              <a:spcAft>
                <a:spcPts val="0"/>
              </a:spcAft>
              <a:buSzPts val="2600"/>
              <a:buChar char="●"/>
            </a:pPr>
            <a:r>
              <a:rPr lang="en-US"/>
              <a:t>At each step, do what seems best at that step</a:t>
            </a:r>
            <a:endParaRPr/>
          </a:p>
          <a:p>
            <a:pPr marL="914400" lvl="1" indent="-361950" algn="l" rtl="0">
              <a:spcBef>
                <a:spcPts val="0"/>
              </a:spcBef>
              <a:spcAft>
                <a:spcPts val="0"/>
              </a:spcAft>
              <a:buSzPts val="2100"/>
              <a:buChar char="○"/>
            </a:pPr>
            <a:r>
              <a:rPr lang="en-US"/>
              <a:t>“instant gratification”</a:t>
            </a:r>
            <a:endParaRPr/>
          </a:p>
          <a:p>
            <a:pPr marL="914400" lvl="1" indent="-361950" algn="l" rtl="0">
              <a:spcBef>
                <a:spcPts val="0"/>
              </a:spcBef>
              <a:spcAft>
                <a:spcPts val="0"/>
              </a:spcAft>
              <a:buSzPts val="2100"/>
              <a:buChar char="○"/>
            </a:pPr>
            <a:r>
              <a:rPr lang="en-US"/>
              <a:t>“make the locally optimal choice at each stage”</a:t>
            </a:r>
            <a:endParaRPr/>
          </a:p>
          <a:p>
            <a:pPr marL="457200" lvl="0" indent="-393700" algn="l" rtl="0">
              <a:spcBef>
                <a:spcPts val="0"/>
              </a:spcBef>
              <a:spcAft>
                <a:spcPts val="0"/>
              </a:spcAft>
              <a:buSzPts val="2600"/>
              <a:buChar char="●"/>
            </a:pPr>
            <a:r>
              <a:rPr lang="en-US"/>
              <a:t>Dijkstra’s is “greedy” because once a vertex is marked as “processed” we never revisit</a:t>
            </a:r>
            <a:endParaRPr/>
          </a:p>
          <a:p>
            <a:pPr marL="914400" lvl="1" indent="-361950" algn="l" rtl="0">
              <a:spcBef>
                <a:spcPts val="0"/>
              </a:spcBef>
              <a:spcAft>
                <a:spcPts val="0"/>
              </a:spcAft>
              <a:buSzPts val="2100"/>
              <a:buChar char="○"/>
            </a:pPr>
            <a:r>
              <a:rPr lang="en-US"/>
              <a:t>This is why Dijkstra’s does not work with negative edge weights</a:t>
            </a:r>
            <a:endParaRPr/>
          </a:p>
          <a:p>
            <a:pPr marL="0" lvl="0" indent="0" algn="l" rtl="0">
              <a:spcBef>
                <a:spcPts val="1200"/>
              </a:spcBef>
              <a:spcAft>
                <a:spcPts val="0"/>
              </a:spcAft>
              <a:buNone/>
            </a:pPr>
            <a:endParaRPr/>
          </a:p>
        </p:txBody>
      </p:sp>
      <p:sp>
        <p:nvSpPr>
          <p:cNvPr id="1108" name="Google Shape;1108;p45"/>
          <p:cNvSpPr txBox="1"/>
          <p:nvPr/>
        </p:nvSpPr>
        <p:spPr>
          <a:xfrm>
            <a:off x="746175" y="3823175"/>
            <a:ext cx="10585440" cy="1572708"/>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200"/>
              </a:spcBef>
              <a:spcAft>
                <a:spcPts val="0"/>
              </a:spcAft>
              <a:buNone/>
            </a:pPr>
            <a:r>
              <a:rPr lang="en-US" sz="2600" dirty="0">
                <a:solidFill>
                  <a:schemeClr val="dk1"/>
                </a:solidFill>
                <a:latin typeface="Quattrocento Sans"/>
                <a:ea typeface="Quattrocento Sans"/>
                <a:cs typeface="Quattrocento Sans"/>
                <a:sym typeface="Quattrocento Sans"/>
              </a:rPr>
              <a:t>Other examples of greedy algorithms are:</a:t>
            </a:r>
            <a:endParaRPr sz="2600" dirty="0">
              <a:solidFill>
                <a:schemeClr val="dk1"/>
              </a:solidFill>
              <a:latin typeface="Quattrocento Sans"/>
              <a:ea typeface="Quattrocento Sans"/>
              <a:cs typeface="Quattrocento Sans"/>
              <a:sym typeface="Quattrocento Sans"/>
            </a:endParaRPr>
          </a:p>
          <a:p>
            <a:pPr marL="457200" lvl="0" indent="-393700" algn="l" rtl="0">
              <a:lnSpc>
                <a:spcPct val="90000"/>
              </a:lnSpc>
              <a:spcBef>
                <a:spcPts val="1200"/>
              </a:spcBef>
              <a:spcAft>
                <a:spcPts val="0"/>
              </a:spcAft>
              <a:buClr>
                <a:srgbClr val="4C3282"/>
              </a:buClr>
              <a:buSzPts val="2600"/>
              <a:buFont typeface="Twentieth Century"/>
              <a:buChar char="●"/>
            </a:pPr>
            <a:r>
              <a:rPr lang="en-US" sz="2600" dirty="0">
                <a:solidFill>
                  <a:schemeClr val="dk1"/>
                </a:solidFill>
                <a:latin typeface="Quattrocento Sans"/>
                <a:ea typeface="Quattrocento Sans"/>
                <a:cs typeface="Quattrocento Sans"/>
                <a:sym typeface="Quattrocento Sans"/>
              </a:rPr>
              <a:t>Kruskal and Prim’s minimum spanning tree algorithms (</a:t>
            </a:r>
            <a:r>
              <a:rPr lang="en-US" sz="2600" i="1" dirty="0">
                <a:solidFill>
                  <a:schemeClr val="dk1"/>
                </a:solidFill>
                <a:latin typeface="Quattrocento Sans"/>
                <a:ea typeface="Quattrocento Sans"/>
                <a:cs typeface="Quattrocento Sans"/>
                <a:sym typeface="Quattrocento Sans"/>
              </a:rPr>
              <a:t>next week</a:t>
            </a:r>
            <a:r>
              <a:rPr lang="en-US" sz="2600" dirty="0">
                <a:solidFill>
                  <a:schemeClr val="dk1"/>
                </a:solidFill>
                <a:latin typeface="Quattrocento Sans"/>
                <a:ea typeface="Quattrocento Sans"/>
                <a:cs typeface="Quattrocento Sans"/>
                <a:sym typeface="Quattrocento Sans"/>
              </a:rPr>
              <a:t>)</a:t>
            </a:r>
            <a:endParaRPr sz="2600" dirty="0">
              <a:solidFill>
                <a:schemeClr val="dk1"/>
              </a:solidFill>
              <a:latin typeface="Quattrocento Sans"/>
              <a:ea typeface="Quattrocento Sans"/>
              <a:cs typeface="Quattrocento Sans"/>
              <a:sym typeface="Quattrocento Sans"/>
            </a:endParaRPr>
          </a:p>
          <a:p>
            <a:pPr marL="457200" lvl="0" indent="-393700" algn="l" rtl="0">
              <a:lnSpc>
                <a:spcPct val="90000"/>
              </a:lnSpc>
              <a:spcBef>
                <a:spcPts val="0"/>
              </a:spcBef>
              <a:spcAft>
                <a:spcPts val="0"/>
              </a:spcAft>
              <a:buClr>
                <a:srgbClr val="4C3282"/>
              </a:buClr>
              <a:buSzPts val="2600"/>
              <a:buFont typeface="Twentieth Century"/>
              <a:buChar char="●"/>
            </a:pPr>
            <a:r>
              <a:rPr lang="en-US" sz="2600" dirty="0">
                <a:solidFill>
                  <a:schemeClr val="dk1"/>
                </a:solidFill>
                <a:latin typeface="Quattrocento Sans"/>
                <a:ea typeface="Quattrocento Sans"/>
                <a:cs typeface="Quattrocento Sans"/>
                <a:sym typeface="Quattrocento Sans"/>
              </a:rPr>
              <a:t>Huffman compression</a:t>
            </a:r>
            <a:endParaRPr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46"/>
          <p:cNvSpPr txBox="1">
            <a:spLocks noGrp="1"/>
          </p:cNvSpPr>
          <p:nvPr>
            <p:ph type="title"/>
          </p:nvPr>
        </p:nvSpPr>
        <p:spPr>
          <a:xfrm>
            <a:off x="575239" y="26327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a:t>Bellman-Ford Shortest Path</a:t>
            </a:r>
            <a:endParaRPr/>
          </a:p>
        </p:txBody>
      </p:sp>
      <p:sp>
        <p:nvSpPr>
          <p:cNvPr id="1115" name="Google Shape;1115;p46"/>
          <p:cNvSpPr txBox="1">
            <a:spLocks noGrp="1"/>
          </p:cNvSpPr>
          <p:nvPr>
            <p:ph type="body" idx="1"/>
          </p:nvPr>
        </p:nvSpPr>
        <p:spPr>
          <a:xfrm>
            <a:off x="491650" y="1568275"/>
            <a:ext cx="11572800" cy="2444400"/>
          </a:xfrm>
          <a:prstGeom prst="rect">
            <a:avLst/>
          </a:prstGeom>
        </p:spPr>
        <p:txBody>
          <a:bodyPr spcFirstLastPara="1" wrap="square" lIns="44175" tIns="44175" rIns="44175" bIns="44175" anchor="t" anchorCtr="0">
            <a:spAutoFit/>
          </a:bodyPr>
          <a:lstStyle/>
          <a:p>
            <a:pPr marL="457200" lvl="0" indent="-387350" algn="l" rtl="0">
              <a:spcBef>
                <a:spcPts val="1200"/>
              </a:spcBef>
              <a:spcAft>
                <a:spcPts val="0"/>
              </a:spcAft>
              <a:buSzPts val="2500"/>
              <a:buChar char="●"/>
            </a:pPr>
            <a:r>
              <a:rPr lang="en-US" sz="2500"/>
              <a:t>A shortest path algorithm that will work with negative edge weights</a:t>
            </a:r>
            <a:endParaRPr sz="2500"/>
          </a:p>
          <a:p>
            <a:pPr marL="914400" lvl="1" indent="-355600" algn="l" rtl="0">
              <a:spcBef>
                <a:spcPts val="0"/>
              </a:spcBef>
              <a:spcAft>
                <a:spcPts val="0"/>
              </a:spcAft>
              <a:buSzPts val="2000"/>
              <a:buChar char="○"/>
            </a:pPr>
            <a:r>
              <a:rPr lang="en-US" sz="2000"/>
              <a:t>Will </a:t>
            </a:r>
            <a:r>
              <a:rPr lang="en-US" sz="2000" b="1"/>
              <a:t>not</a:t>
            </a:r>
            <a:r>
              <a:rPr lang="en-US" sz="2000"/>
              <a:t> work if a negative cycle exists- in this case no shortest path exists</a:t>
            </a:r>
            <a:endParaRPr sz="2000"/>
          </a:p>
          <a:p>
            <a:pPr marL="457200" lvl="0" indent="-387350" algn="l" rtl="0">
              <a:spcBef>
                <a:spcPts val="0"/>
              </a:spcBef>
              <a:spcAft>
                <a:spcPts val="0"/>
              </a:spcAft>
              <a:buSzPts val="2500"/>
              <a:buChar char="●"/>
            </a:pPr>
            <a:r>
              <a:rPr lang="en-US" sz="2500" b="1"/>
              <a:t>Not</a:t>
            </a:r>
            <a:r>
              <a:rPr lang="en-US" sz="2500"/>
              <a:t> a greedy algorithm</a:t>
            </a:r>
            <a:endParaRPr sz="2500"/>
          </a:p>
          <a:p>
            <a:pPr marL="457200" lvl="0" indent="-387350" algn="l" rtl="0">
              <a:spcBef>
                <a:spcPts val="0"/>
              </a:spcBef>
              <a:spcAft>
                <a:spcPts val="0"/>
              </a:spcAft>
              <a:buSzPts val="2500"/>
              <a:buChar char="●"/>
            </a:pPr>
            <a:r>
              <a:rPr lang="en-US" sz="2500"/>
              <a:t>Originally proposed by Alfonso Shimbel, then published by Edward F. Moore (Moore’s Finite State Machine, not of Moore’s law), then republished by Lester Ford Jr and finally named after Richard Bellman (invented dynamic programming) who’s final publication built off of Ford’s</a:t>
            </a:r>
            <a:endParaRPr sz="25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47"/>
          <p:cNvSpPr txBox="1">
            <a:spLocks noGrp="1"/>
          </p:cNvSpPr>
          <p:nvPr>
            <p:ph type="title"/>
          </p:nvPr>
        </p:nvSpPr>
        <p:spPr>
          <a:xfrm>
            <a:off x="575239" y="26327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a:t>Bellman-Ford Basics</a:t>
            </a:r>
            <a:endParaRPr/>
          </a:p>
        </p:txBody>
      </p:sp>
      <p:sp>
        <p:nvSpPr>
          <p:cNvPr id="1122" name="Google Shape;1122;p47"/>
          <p:cNvSpPr txBox="1">
            <a:spLocks noGrp="1"/>
          </p:cNvSpPr>
          <p:nvPr>
            <p:ph type="body" idx="1"/>
          </p:nvPr>
        </p:nvSpPr>
        <p:spPr>
          <a:xfrm>
            <a:off x="746175" y="1568275"/>
            <a:ext cx="10189200" cy="2375100"/>
          </a:xfrm>
          <a:prstGeom prst="rect">
            <a:avLst/>
          </a:prstGeom>
        </p:spPr>
        <p:txBody>
          <a:bodyPr spcFirstLastPara="1" wrap="square" lIns="44175" tIns="44175" rIns="44175" bIns="44175" anchor="t" anchorCtr="0">
            <a:spAutoFit/>
          </a:bodyPr>
          <a:lstStyle/>
          <a:p>
            <a:pPr marL="457200" lvl="0" indent="-387350" algn="l" rtl="0">
              <a:spcBef>
                <a:spcPts val="1200"/>
              </a:spcBef>
              <a:spcAft>
                <a:spcPts val="0"/>
              </a:spcAft>
              <a:buSzPts val="2500"/>
              <a:buChar char="●"/>
            </a:pPr>
            <a:r>
              <a:rPr lang="en-US" sz="2500"/>
              <a:t>There can be at most |V| - 1 edges in our shortest path</a:t>
            </a:r>
            <a:endParaRPr sz="2500"/>
          </a:p>
          <a:p>
            <a:pPr marL="914400" lvl="1" indent="-355600" algn="l" rtl="0">
              <a:spcBef>
                <a:spcPts val="0"/>
              </a:spcBef>
              <a:spcAft>
                <a:spcPts val="0"/>
              </a:spcAft>
              <a:buSzPts val="2000"/>
              <a:buChar char="○"/>
            </a:pPr>
            <a:r>
              <a:rPr lang="en-US" sz="2000"/>
              <a:t>If there are |V| or more edges in a path that means there’s a cycle/repeated Vertex</a:t>
            </a:r>
            <a:endParaRPr sz="2000"/>
          </a:p>
          <a:p>
            <a:pPr marL="457200" lvl="0" indent="-387350" algn="l" rtl="0">
              <a:spcBef>
                <a:spcPts val="0"/>
              </a:spcBef>
              <a:spcAft>
                <a:spcPts val="0"/>
              </a:spcAft>
              <a:buSzPts val="2500"/>
              <a:buChar char="●"/>
            </a:pPr>
            <a:r>
              <a:rPr lang="en-US" sz="2500"/>
              <a:t>Run |V| - 1 iterations of shortest path analysis through the graph</a:t>
            </a:r>
            <a:endParaRPr sz="2500"/>
          </a:p>
          <a:p>
            <a:pPr marL="914400" lvl="1" indent="-355600" algn="l" rtl="0">
              <a:spcBef>
                <a:spcPts val="0"/>
              </a:spcBef>
              <a:spcAft>
                <a:spcPts val="0"/>
              </a:spcAft>
              <a:buSzPts val="2000"/>
              <a:buChar char="○"/>
            </a:pPr>
            <a:r>
              <a:rPr lang="en-US" sz="2000"/>
              <a:t>This means we will repeatedly revisit the “distance from” selected per vertex </a:t>
            </a:r>
            <a:endParaRPr sz="2000"/>
          </a:p>
          <a:p>
            <a:pPr marL="457200" lvl="0" indent="-387350" algn="l" rtl="0">
              <a:spcBef>
                <a:spcPts val="0"/>
              </a:spcBef>
              <a:spcAft>
                <a:spcPts val="0"/>
              </a:spcAft>
              <a:buSzPts val="2500"/>
              <a:buChar char="●"/>
            </a:pPr>
            <a:r>
              <a:rPr lang="en-US" sz="2500"/>
              <a:t>Look at each vertex’s outgoing edges in each iteration</a:t>
            </a:r>
            <a:endParaRPr sz="2500"/>
          </a:p>
          <a:p>
            <a:pPr marL="457200" lvl="0" indent="-387350" algn="l" rtl="0">
              <a:spcBef>
                <a:spcPts val="0"/>
              </a:spcBef>
              <a:spcAft>
                <a:spcPts val="0"/>
              </a:spcAft>
              <a:buSzPts val="2500"/>
              <a:buChar char="●"/>
            </a:pPr>
            <a:r>
              <a:rPr lang="en-US" sz="2500"/>
              <a:t>It is slower than Dijkstra’s for the same problem because it will revisit previously assessed vertices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48"/>
          <p:cNvSpPr txBox="1">
            <a:spLocks noGrp="1"/>
          </p:cNvSpPr>
          <p:nvPr>
            <p:ph type="title"/>
          </p:nvPr>
        </p:nvSpPr>
        <p:spPr>
          <a:xfrm>
            <a:off x="575239" y="26327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a:t>Bellman-Ford Example</a:t>
            </a:r>
            <a:endParaRPr/>
          </a:p>
        </p:txBody>
      </p:sp>
      <p:sp>
        <p:nvSpPr>
          <p:cNvPr id="1129" name="Google Shape;1129;p48"/>
          <p:cNvSpPr txBox="1">
            <a:spLocks noGrp="1"/>
          </p:cNvSpPr>
          <p:nvPr>
            <p:ph type="sldNum" idx="12"/>
          </p:nvPr>
        </p:nvSpPr>
        <p:spPr>
          <a:xfrm>
            <a:off x="6400800" y="4869657"/>
            <a:ext cx="4572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675" b="1" i="0" u="none" strike="noStrike" cap="none">
                <a:solidFill>
                  <a:srgbClr val="4B2A85"/>
                </a:solidFill>
                <a:latin typeface="Calibri"/>
                <a:ea typeface="Calibri"/>
                <a:cs typeface="Calibri"/>
                <a:sym typeface="Calibri"/>
              </a:rPr>
              <a:t>66</a:t>
            </a:fld>
            <a:endParaRPr sz="675" b="1" i="0" u="none" strike="noStrike" cap="none">
              <a:solidFill>
                <a:srgbClr val="4B2A85"/>
              </a:solidFill>
              <a:latin typeface="Calibri"/>
              <a:ea typeface="Calibri"/>
              <a:cs typeface="Calibri"/>
              <a:sym typeface="Calibri"/>
            </a:endParaRPr>
          </a:p>
        </p:txBody>
      </p:sp>
      <p:graphicFrame>
        <p:nvGraphicFramePr>
          <p:cNvPr id="1130" name="Google Shape;1130;p48"/>
          <p:cNvGraphicFramePr/>
          <p:nvPr/>
        </p:nvGraphicFramePr>
        <p:xfrm>
          <a:off x="6316888" y="3054960"/>
          <a:ext cx="3000000" cy="300000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tblGrid>
              <a:tr h="406400">
                <a:tc>
                  <a:txBody>
                    <a:bodyPr/>
                    <a:lstStyle/>
                    <a:p>
                      <a:pPr marL="0" lvl="0" indent="0" algn="ctr" rtl="0">
                        <a:spcBef>
                          <a:spcPts val="0"/>
                        </a:spcBef>
                        <a:spcAft>
                          <a:spcPts val="0"/>
                        </a:spcAft>
                        <a:buClr>
                          <a:schemeClr val="dk1"/>
                        </a:buClr>
                        <a:buFont typeface="Arial"/>
                        <a:buNone/>
                      </a:pPr>
                      <a:r>
                        <a:rPr lang="en-US" sz="1900">
                          <a:solidFill>
                            <a:schemeClr val="lt1"/>
                          </a:solidFill>
                          <a:latin typeface="Quattrocento Sans"/>
                          <a:ea typeface="Quattrocento Sans"/>
                          <a:cs typeface="Quattrocento Sans"/>
                          <a:sym typeface="Quattrocento Sans"/>
                        </a:rPr>
                        <a:t>Vertex</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distTo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edgeTo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S</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1131" name="Google Shape;1131;p48"/>
          <p:cNvSpPr txBox="1"/>
          <p:nvPr/>
        </p:nvSpPr>
        <p:spPr>
          <a:xfrm>
            <a:off x="1134936" y="1631014"/>
            <a:ext cx="965100"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pSp>
        <p:nvGrpSpPr>
          <p:cNvPr id="1132" name="Google Shape;1132;p48"/>
          <p:cNvGrpSpPr/>
          <p:nvPr/>
        </p:nvGrpSpPr>
        <p:grpSpPr>
          <a:xfrm>
            <a:off x="1701172" y="1426148"/>
            <a:ext cx="4030525" cy="2771785"/>
            <a:chOff x="-2863816" y="1556555"/>
            <a:chExt cx="3022969" cy="2078891"/>
          </a:xfrm>
        </p:grpSpPr>
        <p:sp>
          <p:nvSpPr>
            <p:cNvPr id="1133" name="Google Shape;1133;p48"/>
            <p:cNvSpPr/>
            <p:nvPr/>
          </p:nvSpPr>
          <p:spPr>
            <a:xfrm>
              <a:off x="-2576330" y="1806476"/>
              <a:ext cx="285900" cy="285900"/>
            </a:xfrm>
            <a:prstGeom prst="ellipse">
              <a:avLst/>
            </a:prstGeom>
            <a:solidFill>
              <a:srgbClr val="7DC49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S</a:t>
              </a:r>
              <a:endParaRPr/>
            </a:p>
          </p:txBody>
        </p:sp>
        <p:sp>
          <p:nvSpPr>
            <p:cNvPr id="1134" name="Google Shape;1134;p48"/>
            <p:cNvSpPr/>
            <p:nvPr/>
          </p:nvSpPr>
          <p:spPr>
            <a:xfrm>
              <a:off x="-1319030" y="174932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A</a:t>
              </a:r>
              <a:endParaRPr/>
            </a:p>
          </p:txBody>
        </p:sp>
        <p:sp>
          <p:nvSpPr>
            <p:cNvPr id="1135" name="Google Shape;1135;p48"/>
            <p:cNvSpPr/>
            <p:nvPr/>
          </p:nvSpPr>
          <p:spPr>
            <a:xfrm>
              <a:off x="-2690630" y="27208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1136" name="Google Shape;1136;p48"/>
            <p:cNvSpPr/>
            <p:nvPr/>
          </p:nvSpPr>
          <p:spPr>
            <a:xfrm>
              <a:off x="-1661934" y="334954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1137" name="Google Shape;1137;p48"/>
            <p:cNvSpPr/>
            <p:nvPr/>
          </p:nvSpPr>
          <p:spPr>
            <a:xfrm>
              <a:off x="-347480" y="18064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1138" name="Google Shape;1138;p48"/>
            <p:cNvSpPr/>
            <p:nvPr/>
          </p:nvSpPr>
          <p:spPr>
            <a:xfrm>
              <a:off x="-576074" y="3120933"/>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cxnSp>
          <p:nvCxnSpPr>
            <p:cNvPr id="1139" name="Google Shape;1139;p48"/>
            <p:cNvCxnSpPr>
              <a:stCxn id="1133" idx="3"/>
              <a:endCxn id="1135" idx="0"/>
            </p:cNvCxnSpPr>
            <p:nvPr/>
          </p:nvCxnSpPr>
          <p:spPr>
            <a:xfrm flipH="1">
              <a:off x="-2547661" y="2050507"/>
              <a:ext cx="13200" cy="670500"/>
            </a:xfrm>
            <a:prstGeom prst="straightConnector1">
              <a:avLst/>
            </a:prstGeom>
            <a:noFill/>
            <a:ln w="9525" cap="flat" cmpd="sng">
              <a:solidFill>
                <a:schemeClr val="dk1"/>
              </a:solidFill>
              <a:prstDash val="solid"/>
              <a:round/>
              <a:headEnd type="none" w="med" len="med"/>
              <a:tailEnd type="triangle" w="med" len="med"/>
            </a:ln>
          </p:spPr>
        </p:cxnSp>
        <p:cxnSp>
          <p:nvCxnSpPr>
            <p:cNvPr id="1140" name="Google Shape;1140;p48"/>
            <p:cNvCxnSpPr>
              <a:stCxn id="1135" idx="5"/>
              <a:endCxn id="1136" idx="2"/>
            </p:cNvCxnSpPr>
            <p:nvPr/>
          </p:nvCxnSpPr>
          <p:spPr>
            <a:xfrm>
              <a:off x="-2446599" y="2964907"/>
              <a:ext cx="784800" cy="527700"/>
            </a:xfrm>
            <a:prstGeom prst="straightConnector1">
              <a:avLst/>
            </a:prstGeom>
            <a:noFill/>
            <a:ln w="9525" cap="flat" cmpd="sng">
              <a:solidFill>
                <a:schemeClr val="dk1"/>
              </a:solidFill>
              <a:prstDash val="solid"/>
              <a:round/>
              <a:headEnd type="none" w="med" len="med"/>
              <a:tailEnd type="triangle" w="med" len="med"/>
            </a:ln>
          </p:spPr>
        </p:cxnSp>
        <p:cxnSp>
          <p:nvCxnSpPr>
            <p:cNvPr id="1141" name="Google Shape;1141;p48"/>
            <p:cNvCxnSpPr>
              <a:stCxn id="1133" idx="7"/>
              <a:endCxn id="1134" idx="2"/>
            </p:cNvCxnSpPr>
            <p:nvPr/>
          </p:nvCxnSpPr>
          <p:spPr>
            <a:xfrm>
              <a:off x="-2332299" y="1848345"/>
              <a:ext cx="1013400" cy="43800"/>
            </a:xfrm>
            <a:prstGeom prst="straightConnector1">
              <a:avLst/>
            </a:prstGeom>
            <a:noFill/>
            <a:ln w="9525" cap="flat" cmpd="sng">
              <a:solidFill>
                <a:schemeClr val="dk1"/>
              </a:solidFill>
              <a:prstDash val="solid"/>
              <a:round/>
              <a:headEnd type="none" w="med" len="med"/>
              <a:tailEnd type="triangle" w="med" len="med"/>
            </a:ln>
          </p:spPr>
        </p:cxnSp>
        <p:cxnSp>
          <p:nvCxnSpPr>
            <p:cNvPr id="1142" name="Google Shape;1142;p48"/>
            <p:cNvCxnSpPr>
              <a:endCxn id="1134" idx="6"/>
            </p:cNvCxnSpPr>
            <p:nvPr/>
          </p:nvCxnSpPr>
          <p:spPr>
            <a:xfrm rot="10800000">
              <a:off x="-1033130" y="1892276"/>
              <a:ext cx="681000" cy="57900"/>
            </a:xfrm>
            <a:prstGeom prst="straightConnector1">
              <a:avLst/>
            </a:prstGeom>
            <a:noFill/>
            <a:ln w="9525" cap="flat" cmpd="sng">
              <a:solidFill>
                <a:schemeClr val="dk1"/>
              </a:solidFill>
              <a:prstDash val="solid"/>
              <a:round/>
              <a:headEnd type="none" w="med" len="med"/>
              <a:tailEnd type="triangle" w="med" len="med"/>
            </a:ln>
          </p:spPr>
        </p:cxnSp>
        <p:cxnSp>
          <p:nvCxnSpPr>
            <p:cNvPr id="1143" name="Google Shape;1143;p48"/>
            <p:cNvCxnSpPr>
              <a:stCxn id="1138" idx="7"/>
              <a:endCxn id="1137" idx="4"/>
            </p:cNvCxnSpPr>
            <p:nvPr/>
          </p:nvCxnSpPr>
          <p:spPr>
            <a:xfrm rot="10800000" flipH="1">
              <a:off x="-332043" y="2092402"/>
              <a:ext cx="127500" cy="1070400"/>
            </a:xfrm>
            <a:prstGeom prst="straightConnector1">
              <a:avLst/>
            </a:prstGeom>
            <a:noFill/>
            <a:ln w="9525" cap="flat" cmpd="sng">
              <a:solidFill>
                <a:schemeClr val="dk1"/>
              </a:solidFill>
              <a:prstDash val="solid"/>
              <a:round/>
              <a:headEnd type="none" w="med" len="med"/>
              <a:tailEnd type="triangle" w="med" len="med"/>
            </a:ln>
          </p:spPr>
        </p:cxnSp>
        <p:cxnSp>
          <p:nvCxnSpPr>
            <p:cNvPr id="1144" name="Google Shape;1144;p48"/>
            <p:cNvCxnSpPr>
              <a:stCxn id="1134" idx="5"/>
              <a:endCxn id="1138" idx="1"/>
            </p:cNvCxnSpPr>
            <p:nvPr/>
          </p:nvCxnSpPr>
          <p:spPr>
            <a:xfrm>
              <a:off x="-1074999" y="1993357"/>
              <a:ext cx="540900" cy="1169400"/>
            </a:xfrm>
            <a:prstGeom prst="straightConnector1">
              <a:avLst/>
            </a:prstGeom>
            <a:noFill/>
            <a:ln w="9525" cap="flat" cmpd="sng">
              <a:solidFill>
                <a:schemeClr val="dk1"/>
              </a:solidFill>
              <a:prstDash val="solid"/>
              <a:round/>
              <a:headEnd type="none" w="med" len="med"/>
              <a:tailEnd type="triangle" w="med" len="med"/>
            </a:ln>
          </p:spPr>
        </p:cxnSp>
        <p:cxnSp>
          <p:nvCxnSpPr>
            <p:cNvPr id="1145" name="Google Shape;1145;p48"/>
            <p:cNvCxnSpPr>
              <a:stCxn id="1136" idx="0"/>
              <a:endCxn id="1134" idx="4"/>
            </p:cNvCxnSpPr>
            <p:nvPr/>
          </p:nvCxnSpPr>
          <p:spPr>
            <a:xfrm rot="10800000" flipH="1">
              <a:off x="-1518984" y="2035246"/>
              <a:ext cx="342900" cy="1314300"/>
            </a:xfrm>
            <a:prstGeom prst="straightConnector1">
              <a:avLst/>
            </a:prstGeom>
            <a:noFill/>
            <a:ln w="9525" cap="flat" cmpd="sng">
              <a:solidFill>
                <a:schemeClr val="dk1"/>
              </a:solidFill>
              <a:prstDash val="solid"/>
              <a:round/>
              <a:headEnd type="none" w="med" len="med"/>
              <a:tailEnd type="triangle" w="med" len="med"/>
            </a:ln>
          </p:spPr>
        </p:cxnSp>
        <p:cxnSp>
          <p:nvCxnSpPr>
            <p:cNvPr id="1146" name="Google Shape;1146;p48"/>
            <p:cNvCxnSpPr>
              <a:stCxn id="1136" idx="6"/>
              <a:endCxn id="1138" idx="3"/>
            </p:cNvCxnSpPr>
            <p:nvPr/>
          </p:nvCxnSpPr>
          <p:spPr>
            <a:xfrm rot="10800000" flipH="1">
              <a:off x="-1376034" y="3364996"/>
              <a:ext cx="841800" cy="127500"/>
            </a:xfrm>
            <a:prstGeom prst="straightConnector1">
              <a:avLst/>
            </a:prstGeom>
            <a:noFill/>
            <a:ln w="9525" cap="flat" cmpd="sng">
              <a:solidFill>
                <a:schemeClr val="dk1"/>
              </a:solidFill>
              <a:prstDash val="solid"/>
              <a:round/>
              <a:headEnd type="none" w="med" len="med"/>
              <a:tailEnd type="triangle" w="med" len="med"/>
            </a:ln>
          </p:spPr>
        </p:cxnSp>
        <p:sp>
          <p:nvSpPr>
            <p:cNvPr id="1147" name="Google Shape;1147;p48"/>
            <p:cNvSpPr txBox="1"/>
            <p:nvPr/>
          </p:nvSpPr>
          <p:spPr>
            <a:xfrm>
              <a:off x="-1987620" y="162640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1148" name="Google Shape;1148;p48"/>
            <p:cNvSpPr txBox="1"/>
            <p:nvPr/>
          </p:nvSpPr>
          <p:spPr>
            <a:xfrm>
              <a:off x="-817810" y="1568004"/>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149" name="Google Shape;1149;p48"/>
            <p:cNvSpPr txBox="1"/>
            <p:nvPr/>
          </p:nvSpPr>
          <p:spPr>
            <a:xfrm>
              <a:off x="-834471" y="237143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150" name="Google Shape;1150;p48"/>
            <p:cNvSpPr txBox="1"/>
            <p:nvPr/>
          </p:nvSpPr>
          <p:spPr>
            <a:xfrm>
              <a:off x="-297747" y="2604201"/>
              <a:ext cx="4569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151" name="Google Shape;1151;p48"/>
            <p:cNvSpPr txBox="1"/>
            <p:nvPr/>
          </p:nvSpPr>
          <p:spPr>
            <a:xfrm>
              <a:off x="-1224216" y="3169970"/>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152" name="Google Shape;1152;p48"/>
            <p:cNvSpPr txBox="1"/>
            <p:nvPr/>
          </p:nvSpPr>
          <p:spPr>
            <a:xfrm>
              <a:off x="-2189718" y="2889961"/>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153" name="Google Shape;1153;p48"/>
            <p:cNvSpPr txBox="1"/>
            <p:nvPr/>
          </p:nvSpPr>
          <p:spPr>
            <a:xfrm>
              <a:off x="-2735082" y="2243287"/>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8</a:t>
              </a:r>
              <a:endParaRPr/>
            </a:p>
          </p:txBody>
        </p:sp>
        <p:sp>
          <p:nvSpPr>
            <p:cNvPr id="1154" name="Google Shape;1154;p48"/>
            <p:cNvSpPr txBox="1"/>
            <p:nvPr/>
          </p:nvSpPr>
          <p:spPr>
            <a:xfrm>
              <a:off x="-1643741" y="2512549"/>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1155" name="Google Shape;1155;p48"/>
            <p:cNvSpPr txBox="1"/>
            <p:nvPr/>
          </p:nvSpPr>
          <p:spPr>
            <a:xfrm>
              <a:off x="-1417640" y="1556555"/>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1156" name="Google Shape;1156;p48"/>
            <p:cNvSpPr txBox="1"/>
            <p:nvPr/>
          </p:nvSpPr>
          <p:spPr>
            <a:xfrm>
              <a:off x="-297056" y="1600699"/>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1157" name="Google Shape;1157;p48"/>
            <p:cNvSpPr txBox="1"/>
            <p:nvPr/>
          </p:nvSpPr>
          <p:spPr>
            <a:xfrm>
              <a:off x="-1760246" y="3184081"/>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1158" name="Google Shape;1158;p48"/>
            <p:cNvSpPr txBox="1"/>
            <p:nvPr/>
          </p:nvSpPr>
          <p:spPr>
            <a:xfrm>
              <a:off x="-2863816" y="2543734"/>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1159" name="Google Shape;1159;p48"/>
            <p:cNvSpPr txBox="1"/>
            <p:nvPr/>
          </p:nvSpPr>
          <p:spPr>
            <a:xfrm>
              <a:off x="-576109" y="2937462"/>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1160" name="Google Shape;1160;p48"/>
            <p:cNvSpPr txBox="1"/>
            <p:nvPr/>
          </p:nvSpPr>
          <p:spPr>
            <a:xfrm>
              <a:off x="-2684397" y="1600695"/>
              <a:ext cx="2166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161" name="Google Shape;1161;p48"/>
          <p:cNvSpPr txBox="1"/>
          <p:nvPr/>
        </p:nvSpPr>
        <p:spPr>
          <a:xfrm>
            <a:off x="1134925" y="6402775"/>
            <a:ext cx="365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u="sng">
                <a:solidFill>
                  <a:schemeClr val="hlink"/>
                </a:solidFill>
                <a:hlinkClick r:id="rId3"/>
              </a:rPr>
              <a:t>Example Walk Through Video (5min)</a:t>
            </a:r>
            <a:r>
              <a:rPr lang="en-US"/>
              <a:t>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p49"/>
          <p:cNvSpPr txBox="1">
            <a:spLocks noGrp="1"/>
          </p:cNvSpPr>
          <p:nvPr>
            <p:ph type="title"/>
          </p:nvPr>
        </p:nvSpPr>
        <p:spPr>
          <a:xfrm>
            <a:off x="575239" y="26327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a:t>Bellman-Ford Example</a:t>
            </a:r>
            <a:endParaRPr/>
          </a:p>
        </p:txBody>
      </p:sp>
      <p:sp>
        <p:nvSpPr>
          <p:cNvPr id="1168" name="Google Shape;1168;p49"/>
          <p:cNvSpPr txBox="1">
            <a:spLocks noGrp="1"/>
          </p:cNvSpPr>
          <p:nvPr>
            <p:ph type="sldNum" idx="12"/>
          </p:nvPr>
        </p:nvSpPr>
        <p:spPr>
          <a:xfrm>
            <a:off x="6400800" y="4869657"/>
            <a:ext cx="4572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675" b="1" i="0" u="none" strike="noStrike" cap="none">
                <a:solidFill>
                  <a:srgbClr val="4B2A85"/>
                </a:solidFill>
                <a:latin typeface="Calibri"/>
                <a:ea typeface="Calibri"/>
                <a:cs typeface="Calibri"/>
                <a:sym typeface="Calibri"/>
              </a:rPr>
              <a:t>67</a:t>
            </a:fld>
            <a:endParaRPr sz="675" b="1" i="0" u="none" strike="noStrike" cap="none">
              <a:solidFill>
                <a:srgbClr val="4B2A85"/>
              </a:solidFill>
              <a:latin typeface="Calibri"/>
              <a:ea typeface="Calibri"/>
              <a:cs typeface="Calibri"/>
              <a:sym typeface="Calibri"/>
            </a:endParaRPr>
          </a:p>
        </p:txBody>
      </p:sp>
      <p:graphicFrame>
        <p:nvGraphicFramePr>
          <p:cNvPr id="1169" name="Google Shape;1169;p49"/>
          <p:cNvGraphicFramePr/>
          <p:nvPr/>
        </p:nvGraphicFramePr>
        <p:xfrm>
          <a:off x="6316888" y="3054960"/>
          <a:ext cx="3000000" cy="300000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tblGrid>
              <a:tr h="406400">
                <a:tc>
                  <a:txBody>
                    <a:bodyPr/>
                    <a:lstStyle/>
                    <a:p>
                      <a:pPr marL="0" lvl="0" indent="0" algn="ctr" rtl="0">
                        <a:spcBef>
                          <a:spcPts val="0"/>
                        </a:spcBef>
                        <a:spcAft>
                          <a:spcPts val="0"/>
                        </a:spcAft>
                        <a:buClr>
                          <a:schemeClr val="dk1"/>
                        </a:buClr>
                        <a:buFont typeface="Arial"/>
                        <a:buNone/>
                      </a:pPr>
                      <a:r>
                        <a:rPr lang="en-US" sz="1900">
                          <a:solidFill>
                            <a:schemeClr val="lt1"/>
                          </a:solidFill>
                          <a:latin typeface="Quattrocento Sans"/>
                          <a:ea typeface="Quattrocento Sans"/>
                          <a:cs typeface="Quattrocento Sans"/>
                          <a:sym typeface="Quattrocento Sans"/>
                        </a:rPr>
                        <a:t>Vertex</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distTo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edgeTo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S</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10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S</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10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12</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9</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8</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1170" name="Google Shape;1170;p49"/>
          <p:cNvSpPr txBox="1"/>
          <p:nvPr/>
        </p:nvSpPr>
        <p:spPr>
          <a:xfrm>
            <a:off x="1134936" y="1631014"/>
            <a:ext cx="965100"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pSp>
        <p:nvGrpSpPr>
          <p:cNvPr id="1171" name="Google Shape;1171;p49"/>
          <p:cNvGrpSpPr/>
          <p:nvPr/>
        </p:nvGrpSpPr>
        <p:grpSpPr>
          <a:xfrm>
            <a:off x="1701172" y="1426150"/>
            <a:ext cx="4030525" cy="2771784"/>
            <a:chOff x="-2863816" y="1556556"/>
            <a:chExt cx="3022969" cy="2078890"/>
          </a:xfrm>
        </p:grpSpPr>
        <p:sp>
          <p:nvSpPr>
            <p:cNvPr id="1172" name="Google Shape;1172;p49"/>
            <p:cNvSpPr/>
            <p:nvPr/>
          </p:nvSpPr>
          <p:spPr>
            <a:xfrm>
              <a:off x="-2576330" y="1806476"/>
              <a:ext cx="285900" cy="285900"/>
            </a:xfrm>
            <a:prstGeom prst="ellipse">
              <a:avLst/>
            </a:prstGeom>
            <a:solidFill>
              <a:srgbClr val="7DC49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S</a:t>
              </a:r>
              <a:endParaRPr/>
            </a:p>
          </p:txBody>
        </p:sp>
        <p:sp>
          <p:nvSpPr>
            <p:cNvPr id="1173" name="Google Shape;1173;p49"/>
            <p:cNvSpPr/>
            <p:nvPr/>
          </p:nvSpPr>
          <p:spPr>
            <a:xfrm>
              <a:off x="-1319030" y="174932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A</a:t>
              </a:r>
              <a:endParaRPr/>
            </a:p>
          </p:txBody>
        </p:sp>
        <p:sp>
          <p:nvSpPr>
            <p:cNvPr id="1174" name="Google Shape;1174;p49"/>
            <p:cNvSpPr/>
            <p:nvPr/>
          </p:nvSpPr>
          <p:spPr>
            <a:xfrm>
              <a:off x="-2690630" y="27208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1175" name="Google Shape;1175;p49"/>
            <p:cNvSpPr/>
            <p:nvPr/>
          </p:nvSpPr>
          <p:spPr>
            <a:xfrm>
              <a:off x="-1661934" y="334954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1176" name="Google Shape;1176;p49"/>
            <p:cNvSpPr/>
            <p:nvPr/>
          </p:nvSpPr>
          <p:spPr>
            <a:xfrm>
              <a:off x="-347480" y="18064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1177" name="Google Shape;1177;p49"/>
            <p:cNvSpPr/>
            <p:nvPr/>
          </p:nvSpPr>
          <p:spPr>
            <a:xfrm>
              <a:off x="-576074" y="3120933"/>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cxnSp>
          <p:nvCxnSpPr>
            <p:cNvPr id="1178" name="Google Shape;1178;p49"/>
            <p:cNvCxnSpPr>
              <a:stCxn id="1172" idx="3"/>
              <a:endCxn id="1174" idx="0"/>
            </p:cNvCxnSpPr>
            <p:nvPr/>
          </p:nvCxnSpPr>
          <p:spPr>
            <a:xfrm flipH="1">
              <a:off x="-2547661" y="2050507"/>
              <a:ext cx="13200" cy="670500"/>
            </a:xfrm>
            <a:prstGeom prst="straightConnector1">
              <a:avLst/>
            </a:prstGeom>
            <a:noFill/>
            <a:ln w="19050" cap="flat" cmpd="sng">
              <a:solidFill>
                <a:srgbClr val="FF0000"/>
              </a:solidFill>
              <a:prstDash val="solid"/>
              <a:round/>
              <a:headEnd type="none" w="med" len="med"/>
              <a:tailEnd type="triangle" w="med" len="med"/>
            </a:ln>
          </p:spPr>
        </p:cxnSp>
        <p:cxnSp>
          <p:nvCxnSpPr>
            <p:cNvPr id="1179" name="Google Shape;1179;p49"/>
            <p:cNvCxnSpPr>
              <a:stCxn id="1174" idx="5"/>
              <a:endCxn id="1175" idx="2"/>
            </p:cNvCxnSpPr>
            <p:nvPr/>
          </p:nvCxnSpPr>
          <p:spPr>
            <a:xfrm>
              <a:off x="-2446599" y="2964907"/>
              <a:ext cx="784800" cy="527700"/>
            </a:xfrm>
            <a:prstGeom prst="straightConnector1">
              <a:avLst/>
            </a:prstGeom>
            <a:noFill/>
            <a:ln w="19050" cap="flat" cmpd="sng">
              <a:solidFill>
                <a:srgbClr val="FF0000"/>
              </a:solidFill>
              <a:prstDash val="solid"/>
              <a:round/>
              <a:headEnd type="none" w="med" len="med"/>
              <a:tailEnd type="triangle" w="med" len="med"/>
            </a:ln>
          </p:spPr>
        </p:cxnSp>
        <p:cxnSp>
          <p:nvCxnSpPr>
            <p:cNvPr id="1180" name="Google Shape;1180;p49"/>
            <p:cNvCxnSpPr>
              <a:stCxn id="1172" idx="7"/>
              <a:endCxn id="1173" idx="2"/>
            </p:cNvCxnSpPr>
            <p:nvPr/>
          </p:nvCxnSpPr>
          <p:spPr>
            <a:xfrm>
              <a:off x="-2332299" y="1848345"/>
              <a:ext cx="1013400" cy="43800"/>
            </a:xfrm>
            <a:prstGeom prst="straightConnector1">
              <a:avLst/>
            </a:prstGeom>
            <a:noFill/>
            <a:ln w="19050" cap="flat" cmpd="sng">
              <a:solidFill>
                <a:srgbClr val="FF0000"/>
              </a:solidFill>
              <a:prstDash val="solid"/>
              <a:round/>
              <a:headEnd type="none" w="med" len="med"/>
              <a:tailEnd type="triangle" w="med" len="med"/>
            </a:ln>
          </p:spPr>
        </p:cxnSp>
        <p:cxnSp>
          <p:nvCxnSpPr>
            <p:cNvPr id="1181" name="Google Shape;1181;p49"/>
            <p:cNvCxnSpPr>
              <a:endCxn id="1173" idx="6"/>
            </p:cNvCxnSpPr>
            <p:nvPr/>
          </p:nvCxnSpPr>
          <p:spPr>
            <a:xfrm rot="10800000">
              <a:off x="-1033130" y="1892276"/>
              <a:ext cx="681000" cy="57900"/>
            </a:xfrm>
            <a:prstGeom prst="straightConnector1">
              <a:avLst/>
            </a:prstGeom>
            <a:noFill/>
            <a:ln w="9525" cap="flat" cmpd="sng">
              <a:solidFill>
                <a:schemeClr val="dk1"/>
              </a:solidFill>
              <a:prstDash val="solid"/>
              <a:round/>
              <a:headEnd type="none" w="med" len="med"/>
              <a:tailEnd type="triangle" w="med" len="med"/>
            </a:ln>
          </p:spPr>
        </p:cxnSp>
        <p:cxnSp>
          <p:nvCxnSpPr>
            <p:cNvPr id="1182" name="Google Shape;1182;p49"/>
            <p:cNvCxnSpPr>
              <a:stCxn id="1177" idx="7"/>
              <a:endCxn id="1176" idx="4"/>
            </p:cNvCxnSpPr>
            <p:nvPr/>
          </p:nvCxnSpPr>
          <p:spPr>
            <a:xfrm rot="10800000" flipH="1">
              <a:off x="-332043" y="2092402"/>
              <a:ext cx="127500" cy="1070400"/>
            </a:xfrm>
            <a:prstGeom prst="straightConnector1">
              <a:avLst/>
            </a:prstGeom>
            <a:noFill/>
            <a:ln w="19050" cap="flat" cmpd="sng">
              <a:solidFill>
                <a:srgbClr val="FF0000"/>
              </a:solidFill>
              <a:prstDash val="solid"/>
              <a:round/>
              <a:headEnd type="none" w="med" len="med"/>
              <a:tailEnd type="triangle" w="med" len="med"/>
            </a:ln>
          </p:spPr>
        </p:cxnSp>
        <p:cxnSp>
          <p:nvCxnSpPr>
            <p:cNvPr id="1183" name="Google Shape;1183;p49"/>
            <p:cNvCxnSpPr>
              <a:stCxn id="1173" idx="5"/>
              <a:endCxn id="1177" idx="1"/>
            </p:cNvCxnSpPr>
            <p:nvPr/>
          </p:nvCxnSpPr>
          <p:spPr>
            <a:xfrm>
              <a:off x="-1074999" y="1993357"/>
              <a:ext cx="540900" cy="1169400"/>
            </a:xfrm>
            <a:prstGeom prst="straightConnector1">
              <a:avLst/>
            </a:prstGeom>
            <a:noFill/>
            <a:ln w="19050" cap="flat" cmpd="sng">
              <a:solidFill>
                <a:srgbClr val="FF0000"/>
              </a:solidFill>
              <a:prstDash val="solid"/>
              <a:round/>
              <a:headEnd type="none" w="med" len="med"/>
              <a:tailEnd type="triangle" w="med" len="med"/>
            </a:ln>
          </p:spPr>
        </p:cxnSp>
        <p:cxnSp>
          <p:nvCxnSpPr>
            <p:cNvPr id="1184" name="Google Shape;1184;p49"/>
            <p:cNvCxnSpPr>
              <a:stCxn id="1175" idx="0"/>
              <a:endCxn id="1173" idx="4"/>
            </p:cNvCxnSpPr>
            <p:nvPr/>
          </p:nvCxnSpPr>
          <p:spPr>
            <a:xfrm rot="10800000" flipH="1">
              <a:off x="-1518984" y="2035246"/>
              <a:ext cx="342900" cy="1314300"/>
            </a:xfrm>
            <a:prstGeom prst="straightConnector1">
              <a:avLst/>
            </a:prstGeom>
            <a:noFill/>
            <a:ln w="9525" cap="flat" cmpd="sng">
              <a:solidFill>
                <a:schemeClr val="dk1"/>
              </a:solidFill>
              <a:prstDash val="solid"/>
              <a:round/>
              <a:headEnd type="none" w="med" len="med"/>
              <a:tailEnd type="triangle" w="med" len="med"/>
            </a:ln>
          </p:spPr>
        </p:cxnSp>
        <p:cxnSp>
          <p:nvCxnSpPr>
            <p:cNvPr id="1185" name="Google Shape;1185;p49"/>
            <p:cNvCxnSpPr>
              <a:stCxn id="1175" idx="6"/>
              <a:endCxn id="1177" idx="3"/>
            </p:cNvCxnSpPr>
            <p:nvPr/>
          </p:nvCxnSpPr>
          <p:spPr>
            <a:xfrm rot="10800000" flipH="1">
              <a:off x="-1376034" y="3364996"/>
              <a:ext cx="841800" cy="127500"/>
            </a:xfrm>
            <a:prstGeom prst="straightConnector1">
              <a:avLst/>
            </a:prstGeom>
            <a:noFill/>
            <a:ln w="9525" cap="flat" cmpd="sng">
              <a:solidFill>
                <a:schemeClr val="dk1"/>
              </a:solidFill>
              <a:prstDash val="solid"/>
              <a:round/>
              <a:headEnd type="none" w="med" len="med"/>
              <a:tailEnd type="triangle" w="med" len="med"/>
            </a:ln>
          </p:spPr>
        </p:cxnSp>
        <p:sp>
          <p:nvSpPr>
            <p:cNvPr id="1186" name="Google Shape;1186;p49"/>
            <p:cNvSpPr txBox="1"/>
            <p:nvPr/>
          </p:nvSpPr>
          <p:spPr>
            <a:xfrm>
              <a:off x="-1987620" y="162640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1187" name="Google Shape;1187;p49"/>
            <p:cNvSpPr txBox="1"/>
            <p:nvPr/>
          </p:nvSpPr>
          <p:spPr>
            <a:xfrm>
              <a:off x="-817810" y="1568004"/>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188" name="Google Shape;1188;p49"/>
            <p:cNvSpPr txBox="1"/>
            <p:nvPr/>
          </p:nvSpPr>
          <p:spPr>
            <a:xfrm>
              <a:off x="-834471" y="237143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189" name="Google Shape;1189;p49"/>
            <p:cNvSpPr txBox="1"/>
            <p:nvPr/>
          </p:nvSpPr>
          <p:spPr>
            <a:xfrm>
              <a:off x="-297747" y="2604201"/>
              <a:ext cx="4569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190" name="Google Shape;1190;p49"/>
            <p:cNvSpPr txBox="1"/>
            <p:nvPr/>
          </p:nvSpPr>
          <p:spPr>
            <a:xfrm>
              <a:off x="-1224216" y="3169970"/>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191" name="Google Shape;1191;p49"/>
            <p:cNvSpPr txBox="1"/>
            <p:nvPr/>
          </p:nvSpPr>
          <p:spPr>
            <a:xfrm>
              <a:off x="-2189718" y="2889961"/>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192" name="Google Shape;1192;p49"/>
            <p:cNvSpPr txBox="1"/>
            <p:nvPr/>
          </p:nvSpPr>
          <p:spPr>
            <a:xfrm>
              <a:off x="-2735082" y="2243287"/>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8</a:t>
              </a:r>
              <a:endParaRPr/>
            </a:p>
          </p:txBody>
        </p:sp>
        <p:sp>
          <p:nvSpPr>
            <p:cNvPr id="1193" name="Google Shape;1193;p49"/>
            <p:cNvSpPr txBox="1"/>
            <p:nvPr/>
          </p:nvSpPr>
          <p:spPr>
            <a:xfrm>
              <a:off x="-1643741" y="2512549"/>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1194" name="Google Shape;1194;p49"/>
            <p:cNvSpPr txBox="1"/>
            <p:nvPr/>
          </p:nvSpPr>
          <p:spPr>
            <a:xfrm>
              <a:off x="-1417649" y="1556556"/>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195" name="Google Shape;1195;p49"/>
            <p:cNvSpPr txBox="1"/>
            <p:nvPr/>
          </p:nvSpPr>
          <p:spPr>
            <a:xfrm>
              <a:off x="-297064" y="1600695"/>
              <a:ext cx="3429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196" name="Google Shape;1196;p49"/>
            <p:cNvSpPr txBox="1"/>
            <p:nvPr/>
          </p:nvSpPr>
          <p:spPr>
            <a:xfrm>
              <a:off x="-1760246" y="3184081"/>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9</a:t>
              </a:r>
              <a:endParaRPr sz="2000">
                <a:solidFill>
                  <a:srgbClr val="FF0000"/>
                </a:solidFill>
                <a:latin typeface="Calibri"/>
                <a:ea typeface="Calibri"/>
                <a:cs typeface="Calibri"/>
                <a:sym typeface="Calibri"/>
              </a:endParaRPr>
            </a:p>
          </p:txBody>
        </p:sp>
        <p:sp>
          <p:nvSpPr>
            <p:cNvPr id="1197" name="Google Shape;1197;p49"/>
            <p:cNvSpPr txBox="1"/>
            <p:nvPr/>
          </p:nvSpPr>
          <p:spPr>
            <a:xfrm>
              <a:off x="-2863816" y="2543734"/>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1198" name="Google Shape;1198;p49"/>
            <p:cNvSpPr txBox="1"/>
            <p:nvPr/>
          </p:nvSpPr>
          <p:spPr>
            <a:xfrm>
              <a:off x="-576105" y="2937453"/>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1199" name="Google Shape;1199;p49"/>
            <p:cNvSpPr txBox="1"/>
            <p:nvPr/>
          </p:nvSpPr>
          <p:spPr>
            <a:xfrm>
              <a:off x="-2684397" y="1600695"/>
              <a:ext cx="2166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200" name="Google Shape;1200;p49"/>
          <p:cNvSpPr txBox="1"/>
          <p:nvPr/>
        </p:nvSpPr>
        <p:spPr>
          <a:xfrm>
            <a:off x="6316900" y="2419925"/>
            <a:ext cx="53064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a:latin typeface="Quattrocento Sans"/>
                <a:ea typeface="Quattrocento Sans"/>
                <a:cs typeface="Quattrocento Sans"/>
                <a:sym typeface="Quattrocento Sans"/>
              </a:rPr>
              <a:t>Iteration 1 - for each Vertex’s outgoing edge, does that give us a shorter way to get to a new vertex?</a:t>
            </a:r>
            <a:endParaRPr sz="1700" b="1">
              <a:latin typeface="Quattrocento Sans"/>
              <a:ea typeface="Quattrocento Sans"/>
              <a:cs typeface="Quattrocento Sans"/>
              <a:sym typeface="Quattrocento Sans"/>
            </a:endParaRPr>
          </a:p>
        </p:txBody>
      </p:sp>
      <p:sp>
        <p:nvSpPr>
          <p:cNvPr id="1201" name="Google Shape;1201;p49"/>
          <p:cNvSpPr txBox="1"/>
          <p:nvPr/>
        </p:nvSpPr>
        <p:spPr>
          <a:xfrm>
            <a:off x="1134925" y="6402775"/>
            <a:ext cx="365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u="sng">
                <a:solidFill>
                  <a:schemeClr val="hlink"/>
                </a:solidFill>
                <a:hlinkClick r:id="rId3"/>
              </a:rPr>
              <a:t>Example Walk Through Video (5min)</a:t>
            </a:r>
            <a:r>
              <a:rPr lang="en-US"/>
              <a:t>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sp>
        <p:nvSpPr>
          <p:cNvPr id="1207" name="Google Shape;1207;p50"/>
          <p:cNvSpPr txBox="1">
            <a:spLocks noGrp="1"/>
          </p:cNvSpPr>
          <p:nvPr>
            <p:ph type="title"/>
          </p:nvPr>
        </p:nvSpPr>
        <p:spPr>
          <a:xfrm>
            <a:off x="575239" y="26327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a:t>Bellman-Ford Example</a:t>
            </a:r>
            <a:endParaRPr/>
          </a:p>
        </p:txBody>
      </p:sp>
      <p:sp>
        <p:nvSpPr>
          <p:cNvPr id="1208" name="Google Shape;1208;p50"/>
          <p:cNvSpPr txBox="1">
            <a:spLocks noGrp="1"/>
          </p:cNvSpPr>
          <p:nvPr>
            <p:ph type="sldNum" idx="12"/>
          </p:nvPr>
        </p:nvSpPr>
        <p:spPr>
          <a:xfrm>
            <a:off x="6400800" y="4869657"/>
            <a:ext cx="4572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675" b="1" i="0" u="none" strike="noStrike" cap="none">
                <a:solidFill>
                  <a:srgbClr val="4B2A85"/>
                </a:solidFill>
                <a:latin typeface="Calibri"/>
                <a:ea typeface="Calibri"/>
                <a:cs typeface="Calibri"/>
                <a:sym typeface="Calibri"/>
              </a:rPr>
              <a:t>68</a:t>
            </a:fld>
            <a:endParaRPr sz="675" b="1" i="0" u="none" strike="noStrike" cap="none">
              <a:solidFill>
                <a:srgbClr val="4B2A85"/>
              </a:solidFill>
              <a:latin typeface="Calibri"/>
              <a:ea typeface="Calibri"/>
              <a:cs typeface="Calibri"/>
              <a:sym typeface="Calibri"/>
            </a:endParaRPr>
          </a:p>
        </p:txBody>
      </p:sp>
      <p:graphicFrame>
        <p:nvGraphicFramePr>
          <p:cNvPr id="1209" name="Google Shape;1209;p50"/>
          <p:cNvGraphicFramePr/>
          <p:nvPr/>
        </p:nvGraphicFramePr>
        <p:xfrm>
          <a:off x="6316888" y="3054960"/>
          <a:ext cx="3000000" cy="300000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tblGrid>
              <a:tr h="406400">
                <a:tc>
                  <a:txBody>
                    <a:bodyPr/>
                    <a:lstStyle/>
                    <a:p>
                      <a:pPr marL="0" lvl="0" indent="0" algn="ctr" rtl="0">
                        <a:spcBef>
                          <a:spcPts val="0"/>
                        </a:spcBef>
                        <a:spcAft>
                          <a:spcPts val="0"/>
                        </a:spcAft>
                        <a:buClr>
                          <a:schemeClr val="dk1"/>
                        </a:buClr>
                        <a:buFont typeface="Arial"/>
                        <a:buNone/>
                      </a:pPr>
                      <a:r>
                        <a:rPr lang="en-US" sz="1900">
                          <a:solidFill>
                            <a:schemeClr val="lt1"/>
                          </a:solidFill>
                          <a:latin typeface="Quattrocento Sans"/>
                          <a:ea typeface="Quattrocento Sans"/>
                          <a:cs typeface="Quattrocento Sans"/>
                          <a:sym typeface="Quattrocento Sans"/>
                        </a:rPr>
                        <a:t>Vertex</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distTo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edgeTo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S</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strike="sngStrike">
                          <a:solidFill>
                            <a:srgbClr val="0C0C0C"/>
                          </a:solidFill>
                          <a:latin typeface="Quattrocento Sans"/>
                          <a:ea typeface="Quattrocento Sans"/>
                          <a:cs typeface="Quattrocento Sans"/>
                          <a:sym typeface="Quattrocento Sans"/>
                        </a:rPr>
                        <a:t>10</a:t>
                      </a:r>
                      <a:endParaRPr sz="1600" strike="sngStrike">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sngStrike">
                          <a:solidFill>
                            <a:srgbClr val="0C0C0C"/>
                          </a:solidFill>
                          <a:latin typeface="Quattrocento Sans"/>
                          <a:ea typeface="Quattrocento Sans"/>
                          <a:cs typeface="Quattrocento Sans"/>
                          <a:sym typeface="Quattrocento Sans"/>
                        </a:rPr>
                        <a:t>S</a:t>
                      </a:r>
                      <a:endParaRPr sz="1600" strike="sngStrike">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10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strike="sngStrike">
                          <a:solidFill>
                            <a:srgbClr val="0C0C0C"/>
                          </a:solidFill>
                          <a:latin typeface="Quattrocento Sans"/>
                          <a:ea typeface="Quattrocento Sans"/>
                          <a:cs typeface="Quattrocento Sans"/>
                          <a:sym typeface="Quattrocento Sans"/>
                        </a:rPr>
                        <a:t>12</a:t>
                      </a:r>
                      <a:endParaRPr sz="1600" strike="sngStrike">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sngStrike">
                          <a:solidFill>
                            <a:srgbClr val="0C0C0C"/>
                          </a:solidFill>
                          <a:latin typeface="Quattrocento Sans"/>
                          <a:ea typeface="Quattrocento Sans"/>
                          <a:cs typeface="Quattrocento Sans"/>
                          <a:sym typeface="Quattrocento Sans"/>
                        </a:rPr>
                        <a:t>A</a:t>
                      </a:r>
                      <a:endParaRPr sz="1600" strike="sngStrike">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9</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8</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1210" name="Google Shape;1210;p50"/>
          <p:cNvSpPr txBox="1"/>
          <p:nvPr/>
        </p:nvSpPr>
        <p:spPr>
          <a:xfrm>
            <a:off x="1134936" y="1631014"/>
            <a:ext cx="965100"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pSp>
        <p:nvGrpSpPr>
          <p:cNvPr id="1211" name="Google Shape;1211;p50"/>
          <p:cNvGrpSpPr/>
          <p:nvPr/>
        </p:nvGrpSpPr>
        <p:grpSpPr>
          <a:xfrm>
            <a:off x="1701172" y="1426150"/>
            <a:ext cx="4030525" cy="2771784"/>
            <a:chOff x="-2863816" y="1556556"/>
            <a:chExt cx="3022969" cy="2078890"/>
          </a:xfrm>
        </p:grpSpPr>
        <p:sp>
          <p:nvSpPr>
            <p:cNvPr id="1212" name="Google Shape;1212;p50"/>
            <p:cNvSpPr/>
            <p:nvPr/>
          </p:nvSpPr>
          <p:spPr>
            <a:xfrm>
              <a:off x="-2576330" y="1806476"/>
              <a:ext cx="285900" cy="285900"/>
            </a:xfrm>
            <a:prstGeom prst="ellipse">
              <a:avLst/>
            </a:prstGeom>
            <a:solidFill>
              <a:srgbClr val="7DC49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S</a:t>
              </a:r>
              <a:endParaRPr/>
            </a:p>
          </p:txBody>
        </p:sp>
        <p:sp>
          <p:nvSpPr>
            <p:cNvPr id="1213" name="Google Shape;1213;p50"/>
            <p:cNvSpPr/>
            <p:nvPr/>
          </p:nvSpPr>
          <p:spPr>
            <a:xfrm>
              <a:off x="-1319030" y="174932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A</a:t>
              </a:r>
              <a:endParaRPr/>
            </a:p>
          </p:txBody>
        </p:sp>
        <p:sp>
          <p:nvSpPr>
            <p:cNvPr id="1214" name="Google Shape;1214;p50"/>
            <p:cNvSpPr/>
            <p:nvPr/>
          </p:nvSpPr>
          <p:spPr>
            <a:xfrm>
              <a:off x="-2690630" y="27208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1215" name="Google Shape;1215;p50"/>
            <p:cNvSpPr/>
            <p:nvPr/>
          </p:nvSpPr>
          <p:spPr>
            <a:xfrm>
              <a:off x="-1661934" y="334954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1216" name="Google Shape;1216;p50"/>
            <p:cNvSpPr/>
            <p:nvPr/>
          </p:nvSpPr>
          <p:spPr>
            <a:xfrm>
              <a:off x="-347480" y="18064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1217" name="Google Shape;1217;p50"/>
            <p:cNvSpPr/>
            <p:nvPr/>
          </p:nvSpPr>
          <p:spPr>
            <a:xfrm>
              <a:off x="-576074" y="3120933"/>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cxnSp>
          <p:nvCxnSpPr>
            <p:cNvPr id="1218" name="Google Shape;1218;p50"/>
            <p:cNvCxnSpPr>
              <a:stCxn id="1212" idx="3"/>
              <a:endCxn id="1214" idx="0"/>
            </p:cNvCxnSpPr>
            <p:nvPr/>
          </p:nvCxnSpPr>
          <p:spPr>
            <a:xfrm flipH="1">
              <a:off x="-2547661" y="2050507"/>
              <a:ext cx="13200" cy="670500"/>
            </a:xfrm>
            <a:prstGeom prst="straightConnector1">
              <a:avLst/>
            </a:prstGeom>
            <a:noFill/>
            <a:ln w="19050" cap="flat" cmpd="sng">
              <a:solidFill>
                <a:srgbClr val="FF0000"/>
              </a:solidFill>
              <a:prstDash val="solid"/>
              <a:round/>
              <a:headEnd type="none" w="med" len="med"/>
              <a:tailEnd type="triangle" w="med" len="med"/>
            </a:ln>
          </p:spPr>
        </p:cxnSp>
        <p:cxnSp>
          <p:nvCxnSpPr>
            <p:cNvPr id="1219" name="Google Shape;1219;p50"/>
            <p:cNvCxnSpPr>
              <a:stCxn id="1214" idx="5"/>
              <a:endCxn id="1215" idx="2"/>
            </p:cNvCxnSpPr>
            <p:nvPr/>
          </p:nvCxnSpPr>
          <p:spPr>
            <a:xfrm>
              <a:off x="-2446599" y="2964907"/>
              <a:ext cx="784800" cy="527700"/>
            </a:xfrm>
            <a:prstGeom prst="straightConnector1">
              <a:avLst/>
            </a:prstGeom>
            <a:noFill/>
            <a:ln w="19050" cap="flat" cmpd="sng">
              <a:solidFill>
                <a:srgbClr val="FF0000"/>
              </a:solidFill>
              <a:prstDash val="solid"/>
              <a:round/>
              <a:headEnd type="none" w="med" len="med"/>
              <a:tailEnd type="triangle" w="med" len="med"/>
            </a:ln>
          </p:spPr>
        </p:cxnSp>
        <p:cxnSp>
          <p:nvCxnSpPr>
            <p:cNvPr id="1220" name="Google Shape;1220;p50"/>
            <p:cNvCxnSpPr>
              <a:stCxn id="1212" idx="7"/>
              <a:endCxn id="1213" idx="2"/>
            </p:cNvCxnSpPr>
            <p:nvPr/>
          </p:nvCxnSpPr>
          <p:spPr>
            <a:xfrm>
              <a:off x="-2332299" y="1848345"/>
              <a:ext cx="1013400" cy="43800"/>
            </a:xfrm>
            <a:prstGeom prst="straightConnector1">
              <a:avLst/>
            </a:prstGeom>
            <a:noFill/>
            <a:ln w="19050" cap="flat" cmpd="sng">
              <a:solidFill>
                <a:srgbClr val="FF0000"/>
              </a:solidFill>
              <a:prstDash val="solid"/>
              <a:round/>
              <a:headEnd type="none" w="med" len="med"/>
              <a:tailEnd type="triangle" w="med" len="med"/>
            </a:ln>
          </p:spPr>
        </p:cxnSp>
        <p:cxnSp>
          <p:nvCxnSpPr>
            <p:cNvPr id="1221" name="Google Shape;1221;p50"/>
            <p:cNvCxnSpPr>
              <a:endCxn id="1213" idx="6"/>
            </p:cNvCxnSpPr>
            <p:nvPr/>
          </p:nvCxnSpPr>
          <p:spPr>
            <a:xfrm rot="10800000">
              <a:off x="-1033130" y="1892276"/>
              <a:ext cx="681000" cy="57900"/>
            </a:xfrm>
            <a:prstGeom prst="straightConnector1">
              <a:avLst/>
            </a:prstGeom>
            <a:noFill/>
            <a:ln w="9525" cap="flat" cmpd="sng">
              <a:solidFill>
                <a:schemeClr val="dk1"/>
              </a:solidFill>
              <a:prstDash val="solid"/>
              <a:round/>
              <a:headEnd type="none" w="med" len="med"/>
              <a:tailEnd type="triangle" w="med" len="med"/>
            </a:ln>
          </p:spPr>
        </p:cxnSp>
        <p:cxnSp>
          <p:nvCxnSpPr>
            <p:cNvPr id="1222" name="Google Shape;1222;p50"/>
            <p:cNvCxnSpPr>
              <a:stCxn id="1217" idx="7"/>
              <a:endCxn id="1216" idx="4"/>
            </p:cNvCxnSpPr>
            <p:nvPr/>
          </p:nvCxnSpPr>
          <p:spPr>
            <a:xfrm rot="10800000" flipH="1">
              <a:off x="-332043" y="2092402"/>
              <a:ext cx="127500" cy="1070400"/>
            </a:xfrm>
            <a:prstGeom prst="straightConnector1">
              <a:avLst/>
            </a:prstGeom>
            <a:noFill/>
            <a:ln w="19050" cap="flat" cmpd="sng">
              <a:solidFill>
                <a:srgbClr val="FF0000"/>
              </a:solidFill>
              <a:prstDash val="solid"/>
              <a:round/>
              <a:headEnd type="none" w="med" len="med"/>
              <a:tailEnd type="triangle" w="med" len="med"/>
            </a:ln>
          </p:spPr>
        </p:cxnSp>
        <p:cxnSp>
          <p:nvCxnSpPr>
            <p:cNvPr id="1223" name="Google Shape;1223;p50"/>
            <p:cNvCxnSpPr>
              <a:stCxn id="1213" idx="5"/>
              <a:endCxn id="1217" idx="1"/>
            </p:cNvCxnSpPr>
            <p:nvPr/>
          </p:nvCxnSpPr>
          <p:spPr>
            <a:xfrm>
              <a:off x="-1074999" y="1993357"/>
              <a:ext cx="540900" cy="1169400"/>
            </a:xfrm>
            <a:prstGeom prst="straightConnector1">
              <a:avLst/>
            </a:prstGeom>
            <a:noFill/>
            <a:ln w="19050" cap="flat" cmpd="sng">
              <a:solidFill>
                <a:srgbClr val="FF0000"/>
              </a:solidFill>
              <a:prstDash val="solid"/>
              <a:round/>
              <a:headEnd type="none" w="med" len="med"/>
              <a:tailEnd type="triangle" w="med" len="med"/>
            </a:ln>
          </p:spPr>
        </p:cxnSp>
        <p:cxnSp>
          <p:nvCxnSpPr>
            <p:cNvPr id="1224" name="Google Shape;1224;p50"/>
            <p:cNvCxnSpPr>
              <a:stCxn id="1215" idx="0"/>
              <a:endCxn id="1213" idx="4"/>
            </p:cNvCxnSpPr>
            <p:nvPr/>
          </p:nvCxnSpPr>
          <p:spPr>
            <a:xfrm rot="10800000" flipH="1">
              <a:off x="-1518984" y="2035246"/>
              <a:ext cx="342900" cy="1314300"/>
            </a:xfrm>
            <a:prstGeom prst="straightConnector1">
              <a:avLst/>
            </a:prstGeom>
            <a:noFill/>
            <a:ln w="19050" cap="flat" cmpd="sng">
              <a:solidFill>
                <a:srgbClr val="FF0000"/>
              </a:solidFill>
              <a:prstDash val="solid"/>
              <a:round/>
              <a:headEnd type="none" w="med" len="med"/>
              <a:tailEnd type="triangle" w="med" len="med"/>
            </a:ln>
          </p:spPr>
        </p:cxnSp>
        <p:cxnSp>
          <p:nvCxnSpPr>
            <p:cNvPr id="1225" name="Google Shape;1225;p50"/>
            <p:cNvCxnSpPr>
              <a:stCxn id="1215" idx="6"/>
              <a:endCxn id="1217" idx="3"/>
            </p:cNvCxnSpPr>
            <p:nvPr/>
          </p:nvCxnSpPr>
          <p:spPr>
            <a:xfrm rot="10800000" flipH="1">
              <a:off x="-1376034" y="3364996"/>
              <a:ext cx="841800" cy="127500"/>
            </a:xfrm>
            <a:prstGeom prst="straightConnector1">
              <a:avLst/>
            </a:prstGeom>
            <a:noFill/>
            <a:ln w="19050" cap="flat" cmpd="sng">
              <a:solidFill>
                <a:srgbClr val="FF0000"/>
              </a:solidFill>
              <a:prstDash val="solid"/>
              <a:round/>
              <a:headEnd type="none" w="med" len="med"/>
              <a:tailEnd type="triangle" w="med" len="med"/>
            </a:ln>
          </p:spPr>
        </p:cxnSp>
        <p:sp>
          <p:nvSpPr>
            <p:cNvPr id="1226" name="Google Shape;1226;p50"/>
            <p:cNvSpPr txBox="1"/>
            <p:nvPr/>
          </p:nvSpPr>
          <p:spPr>
            <a:xfrm>
              <a:off x="-1987620" y="162640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1227" name="Google Shape;1227;p50"/>
            <p:cNvSpPr txBox="1"/>
            <p:nvPr/>
          </p:nvSpPr>
          <p:spPr>
            <a:xfrm>
              <a:off x="-817810" y="1568004"/>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228" name="Google Shape;1228;p50"/>
            <p:cNvSpPr txBox="1"/>
            <p:nvPr/>
          </p:nvSpPr>
          <p:spPr>
            <a:xfrm>
              <a:off x="-834471" y="237143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229" name="Google Shape;1229;p50"/>
            <p:cNvSpPr txBox="1"/>
            <p:nvPr/>
          </p:nvSpPr>
          <p:spPr>
            <a:xfrm>
              <a:off x="-297747" y="2604201"/>
              <a:ext cx="4569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230" name="Google Shape;1230;p50"/>
            <p:cNvSpPr txBox="1"/>
            <p:nvPr/>
          </p:nvSpPr>
          <p:spPr>
            <a:xfrm>
              <a:off x="-1224216" y="3169970"/>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231" name="Google Shape;1231;p50"/>
            <p:cNvSpPr txBox="1"/>
            <p:nvPr/>
          </p:nvSpPr>
          <p:spPr>
            <a:xfrm>
              <a:off x="-2189718" y="2889961"/>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232" name="Google Shape;1232;p50"/>
            <p:cNvSpPr txBox="1"/>
            <p:nvPr/>
          </p:nvSpPr>
          <p:spPr>
            <a:xfrm>
              <a:off x="-2735082" y="2243287"/>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8</a:t>
              </a:r>
              <a:endParaRPr/>
            </a:p>
          </p:txBody>
        </p:sp>
        <p:sp>
          <p:nvSpPr>
            <p:cNvPr id="1233" name="Google Shape;1233;p50"/>
            <p:cNvSpPr txBox="1"/>
            <p:nvPr/>
          </p:nvSpPr>
          <p:spPr>
            <a:xfrm>
              <a:off x="-1643741" y="2512549"/>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1234" name="Google Shape;1234;p50"/>
            <p:cNvSpPr txBox="1"/>
            <p:nvPr/>
          </p:nvSpPr>
          <p:spPr>
            <a:xfrm>
              <a:off x="-1417649" y="1556556"/>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235" name="Google Shape;1235;p50"/>
            <p:cNvSpPr txBox="1"/>
            <p:nvPr/>
          </p:nvSpPr>
          <p:spPr>
            <a:xfrm>
              <a:off x="-297064" y="1600695"/>
              <a:ext cx="3429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236" name="Google Shape;1236;p50"/>
            <p:cNvSpPr txBox="1"/>
            <p:nvPr/>
          </p:nvSpPr>
          <p:spPr>
            <a:xfrm>
              <a:off x="-1760246" y="3184081"/>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9</a:t>
              </a:r>
              <a:endParaRPr sz="2000">
                <a:solidFill>
                  <a:srgbClr val="FF0000"/>
                </a:solidFill>
                <a:latin typeface="Calibri"/>
                <a:ea typeface="Calibri"/>
                <a:cs typeface="Calibri"/>
                <a:sym typeface="Calibri"/>
              </a:endParaRPr>
            </a:p>
          </p:txBody>
        </p:sp>
        <p:sp>
          <p:nvSpPr>
            <p:cNvPr id="1237" name="Google Shape;1237;p50"/>
            <p:cNvSpPr txBox="1"/>
            <p:nvPr/>
          </p:nvSpPr>
          <p:spPr>
            <a:xfrm>
              <a:off x="-2863816" y="2543734"/>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1238" name="Google Shape;1238;p50"/>
            <p:cNvSpPr txBox="1"/>
            <p:nvPr/>
          </p:nvSpPr>
          <p:spPr>
            <a:xfrm>
              <a:off x="-576105" y="2880302"/>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1239" name="Google Shape;1239;p50"/>
            <p:cNvSpPr txBox="1"/>
            <p:nvPr/>
          </p:nvSpPr>
          <p:spPr>
            <a:xfrm>
              <a:off x="-2684397" y="1600695"/>
              <a:ext cx="2166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240" name="Google Shape;1240;p50"/>
          <p:cNvSpPr txBox="1"/>
          <p:nvPr/>
        </p:nvSpPr>
        <p:spPr>
          <a:xfrm>
            <a:off x="6240700" y="2419925"/>
            <a:ext cx="56847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a:latin typeface="Quattrocento Sans"/>
                <a:ea typeface="Quattrocento Sans"/>
                <a:cs typeface="Quattrocento Sans"/>
                <a:sym typeface="Quattrocento Sans"/>
              </a:rPr>
              <a:t>Iteration 2 - re-examining outgoing edges, can we improve the distance to any given Vertex?</a:t>
            </a:r>
            <a:endParaRPr sz="1700" b="1">
              <a:latin typeface="Quattrocento Sans"/>
              <a:ea typeface="Quattrocento Sans"/>
              <a:cs typeface="Quattrocento Sans"/>
              <a:sym typeface="Quattrocento Sans"/>
            </a:endParaRPr>
          </a:p>
        </p:txBody>
      </p:sp>
      <p:sp>
        <p:nvSpPr>
          <p:cNvPr id="1241" name="Google Shape;1241;p50"/>
          <p:cNvSpPr txBox="1"/>
          <p:nvPr/>
        </p:nvSpPr>
        <p:spPr>
          <a:xfrm>
            <a:off x="7992575" y="3806962"/>
            <a:ext cx="32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latin typeface="Quattrocento Sans"/>
                <a:ea typeface="Quattrocento Sans"/>
                <a:cs typeface="Quattrocento Sans"/>
                <a:sym typeface="Quattrocento Sans"/>
              </a:rPr>
              <a:t>5</a:t>
            </a:r>
            <a:endParaRPr sz="1600" b="1">
              <a:latin typeface="Quattrocento Sans"/>
              <a:ea typeface="Quattrocento Sans"/>
              <a:cs typeface="Quattrocento Sans"/>
              <a:sym typeface="Quattrocento Sans"/>
            </a:endParaRPr>
          </a:p>
        </p:txBody>
      </p:sp>
      <p:sp>
        <p:nvSpPr>
          <p:cNvPr id="1242" name="Google Shape;1242;p50"/>
          <p:cNvSpPr txBox="1"/>
          <p:nvPr/>
        </p:nvSpPr>
        <p:spPr>
          <a:xfrm>
            <a:off x="9081700" y="3806962"/>
            <a:ext cx="32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latin typeface="Quattrocento Sans"/>
                <a:ea typeface="Quattrocento Sans"/>
                <a:cs typeface="Quattrocento Sans"/>
                <a:sym typeface="Quattrocento Sans"/>
              </a:rPr>
              <a:t>D</a:t>
            </a:r>
            <a:endParaRPr sz="1600" b="1">
              <a:latin typeface="Quattrocento Sans"/>
              <a:ea typeface="Quattrocento Sans"/>
              <a:cs typeface="Quattrocento Sans"/>
              <a:sym typeface="Quattrocento Sans"/>
            </a:endParaRPr>
          </a:p>
        </p:txBody>
      </p:sp>
      <p:sp>
        <p:nvSpPr>
          <p:cNvPr id="1243" name="Google Shape;1243;p50"/>
          <p:cNvSpPr txBox="1"/>
          <p:nvPr/>
        </p:nvSpPr>
        <p:spPr>
          <a:xfrm>
            <a:off x="7992575" y="4531142"/>
            <a:ext cx="32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latin typeface="Quattrocento Sans"/>
                <a:ea typeface="Quattrocento Sans"/>
                <a:cs typeface="Quattrocento Sans"/>
                <a:sym typeface="Quattrocento Sans"/>
              </a:rPr>
              <a:t>8</a:t>
            </a:r>
            <a:endParaRPr sz="1600" b="1">
              <a:latin typeface="Quattrocento Sans"/>
              <a:ea typeface="Quattrocento Sans"/>
              <a:cs typeface="Quattrocento Sans"/>
              <a:sym typeface="Quattrocento Sans"/>
            </a:endParaRPr>
          </a:p>
        </p:txBody>
      </p:sp>
      <p:sp>
        <p:nvSpPr>
          <p:cNvPr id="1244" name="Google Shape;1244;p50"/>
          <p:cNvSpPr txBox="1"/>
          <p:nvPr/>
        </p:nvSpPr>
        <p:spPr>
          <a:xfrm>
            <a:off x="9081700" y="4531142"/>
            <a:ext cx="32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latin typeface="Quattrocento Sans"/>
                <a:ea typeface="Quattrocento Sans"/>
                <a:cs typeface="Quattrocento Sans"/>
                <a:sym typeface="Quattrocento Sans"/>
              </a:rPr>
              <a:t>D</a:t>
            </a:r>
            <a:endParaRPr sz="1600" b="1">
              <a:latin typeface="Quattrocento Sans"/>
              <a:ea typeface="Quattrocento Sans"/>
              <a:cs typeface="Quattrocento Sans"/>
              <a:sym typeface="Quattrocento Sans"/>
            </a:endParaRPr>
          </a:p>
        </p:txBody>
      </p:sp>
      <p:sp>
        <p:nvSpPr>
          <p:cNvPr id="1245" name="Google Shape;1245;p50"/>
          <p:cNvSpPr txBox="1"/>
          <p:nvPr/>
        </p:nvSpPr>
        <p:spPr>
          <a:xfrm>
            <a:off x="9492375" y="3881450"/>
            <a:ext cx="23700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Quattrocento Sans"/>
                <a:ea typeface="Quattrocento Sans"/>
                <a:cs typeface="Quattrocento Sans"/>
                <a:sym typeface="Quattrocento Sans"/>
              </a:rPr>
              <a:t>* Because a distance to D is known by the time we process D we can include D’s outgoing edges for consideration</a:t>
            </a:r>
            <a:endParaRPr>
              <a:latin typeface="Quattrocento Sans"/>
              <a:ea typeface="Quattrocento Sans"/>
              <a:cs typeface="Quattrocento Sans"/>
              <a:sym typeface="Quattrocento Sans"/>
            </a:endParaRPr>
          </a:p>
        </p:txBody>
      </p:sp>
      <p:sp>
        <p:nvSpPr>
          <p:cNvPr id="1246" name="Google Shape;1246;p50"/>
          <p:cNvSpPr txBox="1"/>
          <p:nvPr/>
        </p:nvSpPr>
        <p:spPr>
          <a:xfrm>
            <a:off x="1134925" y="6402775"/>
            <a:ext cx="365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u="sng">
                <a:solidFill>
                  <a:schemeClr val="hlink"/>
                </a:solidFill>
                <a:hlinkClick r:id="rId3"/>
              </a:rPr>
              <a:t>Example Walk Through Video (5min)</a:t>
            </a:r>
            <a:r>
              <a:rPr lang="en-US"/>
              <a:t>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1252" name="Google Shape;1252;p51"/>
          <p:cNvSpPr txBox="1">
            <a:spLocks noGrp="1"/>
          </p:cNvSpPr>
          <p:nvPr>
            <p:ph type="title"/>
          </p:nvPr>
        </p:nvSpPr>
        <p:spPr>
          <a:xfrm>
            <a:off x="575239" y="26327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a:t>Bellman-Ford Example</a:t>
            </a:r>
            <a:endParaRPr/>
          </a:p>
        </p:txBody>
      </p:sp>
      <p:sp>
        <p:nvSpPr>
          <p:cNvPr id="1253" name="Google Shape;1253;p51"/>
          <p:cNvSpPr txBox="1">
            <a:spLocks noGrp="1"/>
          </p:cNvSpPr>
          <p:nvPr>
            <p:ph type="sldNum" idx="12"/>
          </p:nvPr>
        </p:nvSpPr>
        <p:spPr>
          <a:xfrm>
            <a:off x="6400800" y="4869657"/>
            <a:ext cx="4572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675" b="1" i="0" u="none" strike="noStrike" cap="none">
                <a:solidFill>
                  <a:srgbClr val="4B2A85"/>
                </a:solidFill>
                <a:latin typeface="Calibri"/>
                <a:ea typeface="Calibri"/>
                <a:cs typeface="Calibri"/>
                <a:sym typeface="Calibri"/>
              </a:rPr>
              <a:t>69</a:t>
            </a:fld>
            <a:endParaRPr sz="675" b="1" i="0" u="none" strike="noStrike" cap="none">
              <a:solidFill>
                <a:srgbClr val="4B2A85"/>
              </a:solidFill>
              <a:latin typeface="Calibri"/>
              <a:ea typeface="Calibri"/>
              <a:cs typeface="Calibri"/>
              <a:sym typeface="Calibri"/>
            </a:endParaRPr>
          </a:p>
        </p:txBody>
      </p:sp>
      <p:graphicFrame>
        <p:nvGraphicFramePr>
          <p:cNvPr id="1254" name="Google Shape;1254;p51"/>
          <p:cNvGraphicFramePr/>
          <p:nvPr/>
        </p:nvGraphicFramePr>
        <p:xfrm>
          <a:off x="6316888" y="3054960"/>
          <a:ext cx="3000000" cy="300000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tblGrid>
              <a:tr h="406400">
                <a:tc>
                  <a:txBody>
                    <a:bodyPr/>
                    <a:lstStyle/>
                    <a:p>
                      <a:pPr marL="0" lvl="0" indent="0" algn="ctr" rtl="0">
                        <a:spcBef>
                          <a:spcPts val="0"/>
                        </a:spcBef>
                        <a:spcAft>
                          <a:spcPts val="0"/>
                        </a:spcAft>
                        <a:buClr>
                          <a:schemeClr val="dk1"/>
                        </a:buClr>
                        <a:buFont typeface="Arial"/>
                        <a:buNone/>
                      </a:pPr>
                      <a:r>
                        <a:rPr lang="en-US" sz="1900">
                          <a:solidFill>
                            <a:schemeClr val="lt1"/>
                          </a:solidFill>
                          <a:latin typeface="Quattrocento Sans"/>
                          <a:ea typeface="Quattrocento Sans"/>
                          <a:cs typeface="Quattrocento Sans"/>
                          <a:sym typeface="Quattrocento Sans"/>
                        </a:rPr>
                        <a:t>Vertex</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distTo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edgeTo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S</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5</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strike="sngStrike">
                          <a:solidFill>
                            <a:srgbClr val="0C0C0C"/>
                          </a:solidFill>
                          <a:latin typeface="Quattrocento Sans"/>
                          <a:ea typeface="Quattrocento Sans"/>
                          <a:cs typeface="Quattrocento Sans"/>
                          <a:sym typeface="Quattrocento Sans"/>
                        </a:rPr>
                        <a:t>10</a:t>
                      </a:r>
                      <a:endParaRPr sz="1600" strike="sngStrike">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strike="sngStrike">
                          <a:solidFill>
                            <a:srgbClr val="0C0C0C"/>
                          </a:solidFill>
                          <a:latin typeface="Quattrocento Sans"/>
                          <a:ea typeface="Quattrocento Sans"/>
                          <a:cs typeface="Quattrocento Sans"/>
                          <a:sym typeface="Quattrocento Sans"/>
                        </a:rPr>
                        <a:t>8</a:t>
                      </a:r>
                      <a:endParaRPr sz="1600" strike="sngStrike">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9</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8</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1255" name="Google Shape;1255;p51"/>
          <p:cNvSpPr txBox="1"/>
          <p:nvPr/>
        </p:nvSpPr>
        <p:spPr>
          <a:xfrm>
            <a:off x="1134936" y="1631014"/>
            <a:ext cx="965100"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pSp>
        <p:nvGrpSpPr>
          <p:cNvPr id="1256" name="Google Shape;1256;p51"/>
          <p:cNvGrpSpPr/>
          <p:nvPr/>
        </p:nvGrpSpPr>
        <p:grpSpPr>
          <a:xfrm>
            <a:off x="1701172" y="1426150"/>
            <a:ext cx="4030525" cy="2771784"/>
            <a:chOff x="-2863816" y="1556556"/>
            <a:chExt cx="3022969" cy="2078890"/>
          </a:xfrm>
        </p:grpSpPr>
        <p:sp>
          <p:nvSpPr>
            <p:cNvPr id="1257" name="Google Shape;1257;p51"/>
            <p:cNvSpPr/>
            <p:nvPr/>
          </p:nvSpPr>
          <p:spPr>
            <a:xfrm>
              <a:off x="-2576330" y="1806476"/>
              <a:ext cx="285900" cy="285900"/>
            </a:xfrm>
            <a:prstGeom prst="ellipse">
              <a:avLst/>
            </a:prstGeom>
            <a:solidFill>
              <a:srgbClr val="7DC49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S</a:t>
              </a:r>
              <a:endParaRPr/>
            </a:p>
          </p:txBody>
        </p:sp>
        <p:sp>
          <p:nvSpPr>
            <p:cNvPr id="1258" name="Google Shape;1258;p51"/>
            <p:cNvSpPr/>
            <p:nvPr/>
          </p:nvSpPr>
          <p:spPr>
            <a:xfrm>
              <a:off x="-1319030" y="174932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A</a:t>
              </a:r>
              <a:endParaRPr/>
            </a:p>
          </p:txBody>
        </p:sp>
        <p:sp>
          <p:nvSpPr>
            <p:cNvPr id="1259" name="Google Shape;1259;p51"/>
            <p:cNvSpPr/>
            <p:nvPr/>
          </p:nvSpPr>
          <p:spPr>
            <a:xfrm>
              <a:off x="-2690630" y="27208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1260" name="Google Shape;1260;p51"/>
            <p:cNvSpPr/>
            <p:nvPr/>
          </p:nvSpPr>
          <p:spPr>
            <a:xfrm>
              <a:off x="-1661934" y="334954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1261" name="Google Shape;1261;p51"/>
            <p:cNvSpPr/>
            <p:nvPr/>
          </p:nvSpPr>
          <p:spPr>
            <a:xfrm>
              <a:off x="-347480" y="18064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1262" name="Google Shape;1262;p51"/>
            <p:cNvSpPr/>
            <p:nvPr/>
          </p:nvSpPr>
          <p:spPr>
            <a:xfrm>
              <a:off x="-576074" y="3120933"/>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cxnSp>
          <p:nvCxnSpPr>
            <p:cNvPr id="1263" name="Google Shape;1263;p51"/>
            <p:cNvCxnSpPr>
              <a:stCxn id="1257" idx="3"/>
              <a:endCxn id="1259" idx="0"/>
            </p:cNvCxnSpPr>
            <p:nvPr/>
          </p:nvCxnSpPr>
          <p:spPr>
            <a:xfrm flipH="1">
              <a:off x="-2547661" y="2050507"/>
              <a:ext cx="13200" cy="670500"/>
            </a:xfrm>
            <a:prstGeom prst="straightConnector1">
              <a:avLst/>
            </a:prstGeom>
            <a:noFill/>
            <a:ln w="19050" cap="flat" cmpd="sng">
              <a:solidFill>
                <a:srgbClr val="FF0000"/>
              </a:solidFill>
              <a:prstDash val="solid"/>
              <a:round/>
              <a:headEnd type="none" w="med" len="med"/>
              <a:tailEnd type="triangle" w="med" len="med"/>
            </a:ln>
          </p:spPr>
        </p:cxnSp>
        <p:cxnSp>
          <p:nvCxnSpPr>
            <p:cNvPr id="1264" name="Google Shape;1264;p51"/>
            <p:cNvCxnSpPr>
              <a:stCxn id="1259" idx="5"/>
              <a:endCxn id="1260" idx="2"/>
            </p:cNvCxnSpPr>
            <p:nvPr/>
          </p:nvCxnSpPr>
          <p:spPr>
            <a:xfrm>
              <a:off x="-2446599" y="2964907"/>
              <a:ext cx="784800" cy="527700"/>
            </a:xfrm>
            <a:prstGeom prst="straightConnector1">
              <a:avLst/>
            </a:prstGeom>
            <a:noFill/>
            <a:ln w="19050" cap="flat" cmpd="sng">
              <a:solidFill>
                <a:srgbClr val="FF0000"/>
              </a:solidFill>
              <a:prstDash val="solid"/>
              <a:round/>
              <a:headEnd type="none" w="med" len="med"/>
              <a:tailEnd type="triangle" w="med" len="med"/>
            </a:ln>
          </p:spPr>
        </p:cxnSp>
        <p:cxnSp>
          <p:nvCxnSpPr>
            <p:cNvPr id="1265" name="Google Shape;1265;p51"/>
            <p:cNvCxnSpPr>
              <a:stCxn id="1257" idx="7"/>
              <a:endCxn id="1258" idx="2"/>
            </p:cNvCxnSpPr>
            <p:nvPr/>
          </p:nvCxnSpPr>
          <p:spPr>
            <a:xfrm>
              <a:off x="-2332299" y="1848345"/>
              <a:ext cx="1013400" cy="43800"/>
            </a:xfrm>
            <a:prstGeom prst="straightConnector1">
              <a:avLst/>
            </a:prstGeom>
            <a:noFill/>
            <a:ln w="19050" cap="flat" cmpd="sng">
              <a:solidFill>
                <a:srgbClr val="FF0000"/>
              </a:solidFill>
              <a:prstDash val="solid"/>
              <a:round/>
              <a:headEnd type="none" w="med" len="med"/>
              <a:tailEnd type="triangle" w="med" len="med"/>
            </a:ln>
          </p:spPr>
        </p:cxnSp>
        <p:cxnSp>
          <p:nvCxnSpPr>
            <p:cNvPr id="1266" name="Google Shape;1266;p51"/>
            <p:cNvCxnSpPr>
              <a:endCxn id="1258" idx="6"/>
            </p:cNvCxnSpPr>
            <p:nvPr/>
          </p:nvCxnSpPr>
          <p:spPr>
            <a:xfrm rot="10800000">
              <a:off x="-1033130" y="1892276"/>
              <a:ext cx="681000" cy="57900"/>
            </a:xfrm>
            <a:prstGeom prst="straightConnector1">
              <a:avLst/>
            </a:prstGeom>
            <a:noFill/>
            <a:ln w="9525" cap="flat" cmpd="sng">
              <a:solidFill>
                <a:schemeClr val="dk1"/>
              </a:solidFill>
              <a:prstDash val="solid"/>
              <a:round/>
              <a:headEnd type="none" w="med" len="med"/>
              <a:tailEnd type="triangle" w="med" len="med"/>
            </a:ln>
          </p:spPr>
        </p:cxnSp>
        <p:cxnSp>
          <p:nvCxnSpPr>
            <p:cNvPr id="1267" name="Google Shape;1267;p51"/>
            <p:cNvCxnSpPr>
              <a:stCxn id="1262" idx="7"/>
              <a:endCxn id="1261" idx="4"/>
            </p:cNvCxnSpPr>
            <p:nvPr/>
          </p:nvCxnSpPr>
          <p:spPr>
            <a:xfrm rot="10800000" flipH="1">
              <a:off x="-332043" y="2092402"/>
              <a:ext cx="127500" cy="1070400"/>
            </a:xfrm>
            <a:prstGeom prst="straightConnector1">
              <a:avLst/>
            </a:prstGeom>
            <a:noFill/>
            <a:ln w="19050" cap="flat" cmpd="sng">
              <a:solidFill>
                <a:srgbClr val="FF0000"/>
              </a:solidFill>
              <a:prstDash val="solid"/>
              <a:round/>
              <a:headEnd type="none" w="med" len="med"/>
              <a:tailEnd type="triangle" w="med" len="med"/>
            </a:ln>
          </p:spPr>
        </p:cxnSp>
        <p:cxnSp>
          <p:nvCxnSpPr>
            <p:cNvPr id="1268" name="Google Shape;1268;p51"/>
            <p:cNvCxnSpPr>
              <a:stCxn id="1258" idx="5"/>
              <a:endCxn id="1262" idx="1"/>
            </p:cNvCxnSpPr>
            <p:nvPr/>
          </p:nvCxnSpPr>
          <p:spPr>
            <a:xfrm>
              <a:off x="-1074999" y="1993357"/>
              <a:ext cx="540900" cy="1169400"/>
            </a:xfrm>
            <a:prstGeom prst="straightConnector1">
              <a:avLst/>
            </a:prstGeom>
            <a:noFill/>
            <a:ln w="19050" cap="flat" cmpd="sng">
              <a:solidFill>
                <a:srgbClr val="FF0000"/>
              </a:solidFill>
              <a:prstDash val="solid"/>
              <a:round/>
              <a:headEnd type="none" w="med" len="med"/>
              <a:tailEnd type="triangle" w="med" len="med"/>
            </a:ln>
          </p:spPr>
        </p:cxnSp>
        <p:cxnSp>
          <p:nvCxnSpPr>
            <p:cNvPr id="1269" name="Google Shape;1269;p51"/>
            <p:cNvCxnSpPr>
              <a:stCxn id="1260" idx="0"/>
              <a:endCxn id="1258" idx="4"/>
            </p:cNvCxnSpPr>
            <p:nvPr/>
          </p:nvCxnSpPr>
          <p:spPr>
            <a:xfrm rot="10800000" flipH="1">
              <a:off x="-1518984" y="2035246"/>
              <a:ext cx="342900" cy="1314300"/>
            </a:xfrm>
            <a:prstGeom prst="straightConnector1">
              <a:avLst/>
            </a:prstGeom>
            <a:noFill/>
            <a:ln w="19050" cap="flat" cmpd="sng">
              <a:solidFill>
                <a:srgbClr val="FF0000"/>
              </a:solidFill>
              <a:prstDash val="solid"/>
              <a:round/>
              <a:headEnd type="none" w="med" len="med"/>
              <a:tailEnd type="triangle" w="med" len="med"/>
            </a:ln>
          </p:spPr>
        </p:cxnSp>
        <p:cxnSp>
          <p:nvCxnSpPr>
            <p:cNvPr id="1270" name="Google Shape;1270;p51"/>
            <p:cNvCxnSpPr>
              <a:stCxn id="1260" idx="6"/>
              <a:endCxn id="1262" idx="3"/>
            </p:cNvCxnSpPr>
            <p:nvPr/>
          </p:nvCxnSpPr>
          <p:spPr>
            <a:xfrm rot="10800000" flipH="1">
              <a:off x="-1376034" y="3364996"/>
              <a:ext cx="841800" cy="127500"/>
            </a:xfrm>
            <a:prstGeom prst="straightConnector1">
              <a:avLst/>
            </a:prstGeom>
            <a:noFill/>
            <a:ln w="19050" cap="flat" cmpd="sng">
              <a:solidFill>
                <a:srgbClr val="FF0000"/>
              </a:solidFill>
              <a:prstDash val="solid"/>
              <a:round/>
              <a:headEnd type="none" w="med" len="med"/>
              <a:tailEnd type="triangle" w="med" len="med"/>
            </a:ln>
          </p:spPr>
        </p:cxnSp>
        <p:sp>
          <p:nvSpPr>
            <p:cNvPr id="1271" name="Google Shape;1271;p51"/>
            <p:cNvSpPr txBox="1"/>
            <p:nvPr/>
          </p:nvSpPr>
          <p:spPr>
            <a:xfrm>
              <a:off x="-1987620" y="162640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1272" name="Google Shape;1272;p51"/>
            <p:cNvSpPr txBox="1"/>
            <p:nvPr/>
          </p:nvSpPr>
          <p:spPr>
            <a:xfrm>
              <a:off x="-817810" y="1568004"/>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273" name="Google Shape;1273;p51"/>
            <p:cNvSpPr txBox="1"/>
            <p:nvPr/>
          </p:nvSpPr>
          <p:spPr>
            <a:xfrm>
              <a:off x="-834471" y="237143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274" name="Google Shape;1274;p51"/>
            <p:cNvSpPr txBox="1"/>
            <p:nvPr/>
          </p:nvSpPr>
          <p:spPr>
            <a:xfrm>
              <a:off x="-297747" y="2604201"/>
              <a:ext cx="4569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275" name="Google Shape;1275;p51"/>
            <p:cNvSpPr txBox="1"/>
            <p:nvPr/>
          </p:nvSpPr>
          <p:spPr>
            <a:xfrm>
              <a:off x="-1224216" y="3169970"/>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276" name="Google Shape;1276;p51"/>
            <p:cNvSpPr txBox="1"/>
            <p:nvPr/>
          </p:nvSpPr>
          <p:spPr>
            <a:xfrm>
              <a:off x="-2189718" y="2889961"/>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277" name="Google Shape;1277;p51"/>
            <p:cNvSpPr txBox="1"/>
            <p:nvPr/>
          </p:nvSpPr>
          <p:spPr>
            <a:xfrm>
              <a:off x="-2735082" y="2243287"/>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8</a:t>
              </a:r>
              <a:endParaRPr/>
            </a:p>
          </p:txBody>
        </p:sp>
        <p:sp>
          <p:nvSpPr>
            <p:cNvPr id="1278" name="Google Shape;1278;p51"/>
            <p:cNvSpPr txBox="1"/>
            <p:nvPr/>
          </p:nvSpPr>
          <p:spPr>
            <a:xfrm>
              <a:off x="-1643741" y="2512549"/>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1279" name="Google Shape;1279;p51"/>
            <p:cNvSpPr txBox="1"/>
            <p:nvPr/>
          </p:nvSpPr>
          <p:spPr>
            <a:xfrm>
              <a:off x="-1417649" y="1556556"/>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280" name="Google Shape;1280;p51"/>
            <p:cNvSpPr txBox="1"/>
            <p:nvPr/>
          </p:nvSpPr>
          <p:spPr>
            <a:xfrm>
              <a:off x="-297064" y="1600695"/>
              <a:ext cx="3429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281" name="Google Shape;1281;p51"/>
            <p:cNvSpPr txBox="1"/>
            <p:nvPr/>
          </p:nvSpPr>
          <p:spPr>
            <a:xfrm>
              <a:off x="-1760246" y="3184081"/>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9</a:t>
              </a:r>
              <a:endParaRPr sz="2000">
                <a:solidFill>
                  <a:srgbClr val="FF0000"/>
                </a:solidFill>
                <a:latin typeface="Calibri"/>
                <a:ea typeface="Calibri"/>
                <a:cs typeface="Calibri"/>
                <a:sym typeface="Calibri"/>
              </a:endParaRPr>
            </a:p>
          </p:txBody>
        </p:sp>
        <p:sp>
          <p:nvSpPr>
            <p:cNvPr id="1282" name="Google Shape;1282;p51"/>
            <p:cNvSpPr txBox="1"/>
            <p:nvPr/>
          </p:nvSpPr>
          <p:spPr>
            <a:xfrm>
              <a:off x="-2863816" y="2543734"/>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1283" name="Google Shape;1283;p51"/>
            <p:cNvSpPr txBox="1"/>
            <p:nvPr/>
          </p:nvSpPr>
          <p:spPr>
            <a:xfrm>
              <a:off x="-576105" y="2880302"/>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1284" name="Google Shape;1284;p51"/>
            <p:cNvSpPr txBox="1"/>
            <p:nvPr/>
          </p:nvSpPr>
          <p:spPr>
            <a:xfrm>
              <a:off x="-2684397" y="1600695"/>
              <a:ext cx="2166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285" name="Google Shape;1285;p51"/>
          <p:cNvSpPr txBox="1"/>
          <p:nvPr/>
        </p:nvSpPr>
        <p:spPr>
          <a:xfrm>
            <a:off x="6240700" y="2419925"/>
            <a:ext cx="56847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a:latin typeface="Quattrocento Sans"/>
                <a:ea typeface="Quattrocento Sans"/>
                <a:cs typeface="Quattrocento Sans"/>
                <a:sym typeface="Quattrocento Sans"/>
              </a:rPr>
              <a:t>Iteration 3 - repeat!</a:t>
            </a:r>
            <a:endParaRPr sz="1700" b="1">
              <a:latin typeface="Quattrocento Sans"/>
              <a:ea typeface="Quattrocento Sans"/>
              <a:cs typeface="Quattrocento Sans"/>
              <a:sym typeface="Quattrocento Sans"/>
            </a:endParaRPr>
          </a:p>
        </p:txBody>
      </p:sp>
      <p:sp>
        <p:nvSpPr>
          <p:cNvPr id="1286" name="Google Shape;1286;p51"/>
          <p:cNvSpPr txBox="1"/>
          <p:nvPr/>
        </p:nvSpPr>
        <p:spPr>
          <a:xfrm>
            <a:off x="7992575" y="4531142"/>
            <a:ext cx="32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latin typeface="Quattrocento Sans"/>
                <a:ea typeface="Quattrocento Sans"/>
                <a:cs typeface="Quattrocento Sans"/>
                <a:sym typeface="Quattrocento Sans"/>
              </a:rPr>
              <a:t>7</a:t>
            </a:r>
            <a:endParaRPr sz="1600" b="1">
              <a:latin typeface="Quattrocento Sans"/>
              <a:ea typeface="Quattrocento Sans"/>
              <a:cs typeface="Quattrocento Sans"/>
              <a:sym typeface="Quattrocento Sans"/>
            </a:endParaRPr>
          </a:p>
        </p:txBody>
      </p:sp>
      <p:sp>
        <p:nvSpPr>
          <p:cNvPr id="1287" name="Google Shape;1287;p51"/>
          <p:cNvSpPr txBox="1"/>
          <p:nvPr/>
        </p:nvSpPr>
        <p:spPr>
          <a:xfrm>
            <a:off x="9455050" y="4590950"/>
            <a:ext cx="27369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Quattrocento Sans"/>
                <a:ea typeface="Quattrocento Sans"/>
                <a:cs typeface="Quattrocento Sans"/>
                <a:sym typeface="Quattrocento Sans"/>
              </a:rPr>
              <a:t>* With a shortened distance to A from iteration 2 we can improve the distance to C</a:t>
            </a:r>
            <a:endParaRPr>
              <a:latin typeface="Quattrocento Sans"/>
              <a:ea typeface="Quattrocento Sans"/>
              <a:cs typeface="Quattrocento Sans"/>
              <a:sym typeface="Quattrocento Sans"/>
            </a:endParaRPr>
          </a:p>
        </p:txBody>
      </p:sp>
      <p:sp>
        <p:nvSpPr>
          <p:cNvPr id="1288" name="Google Shape;1288;p51"/>
          <p:cNvSpPr txBox="1"/>
          <p:nvPr/>
        </p:nvSpPr>
        <p:spPr>
          <a:xfrm>
            <a:off x="8017788" y="4162749"/>
            <a:ext cx="32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latin typeface="Quattrocento Sans"/>
                <a:ea typeface="Quattrocento Sans"/>
                <a:cs typeface="Quattrocento Sans"/>
                <a:sym typeface="Quattrocento Sans"/>
              </a:rPr>
              <a:t>5</a:t>
            </a:r>
            <a:endParaRPr sz="1600" b="1">
              <a:latin typeface="Quattrocento Sans"/>
              <a:ea typeface="Quattrocento Sans"/>
              <a:cs typeface="Quattrocento Sans"/>
              <a:sym typeface="Quattrocento Sans"/>
            </a:endParaRPr>
          </a:p>
        </p:txBody>
      </p:sp>
      <p:sp>
        <p:nvSpPr>
          <p:cNvPr id="1289" name="Google Shape;1289;p51"/>
          <p:cNvSpPr txBox="1"/>
          <p:nvPr/>
        </p:nvSpPr>
        <p:spPr>
          <a:xfrm>
            <a:off x="9455050" y="3832175"/>
            <a:ext cx="2849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Quattrocento Sans"/>
                <a:ea typeface="Quattrocento Sans"/>
                <a:cs typeface="Quattrocento Sans"/>
                <a:sym typeface="Quattrocento Sans"/>
              </a:rPr>
              <a:t>* With a shortened distance to C from this iteration we can improve distance to B</a:t>
            </a:r>
            <a:endParaRPr>
              <a:latin typeface="Quattrocento Sans"/>
              <a:ea typeface="Quattrocento Sans"/>
              <a:cs typeface="Quattrocento Sans"/>
              <a:sym typeface="Quattrocento Sans"/>
            </a:endParaRPr>
          </a:p>
        </p:txBody>
      </p:sp>
      <p:sp>
        <p:nvSpPr>
          <p:cNvPr id="1290" name="Google Shape;1290;p51"/>
          <p:cNvSpPr txBox="1"/>
          <p:nvPr/>
        </p:nvSpPr>
        <p:spPr>
          <a:xfrm>
            <a:off x="1134925" y="6402775"/>
            <a:ext cx="365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u="sng">
                <a:solidFill>
                  <a:schemeClr val="hlink"/>
                </a:solidFill>
                <a:hlinkClick r:id="rId3"/>
              </a:rPr>
              <a:t>Example Walk Through Video (5min)</a:t>
            </a:r>
            <a:r>
              <a:rPr lang="en-US"/>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6"/>
          <p:cNvSpPr txBox="1">
            <a:spLocks noGrp="1"/>
          </p:cNvSpPr>
          <p:nvPr>
            <p:ph type="title"/>
          </p:nvPr>
        </p:nvSpPr>
        <p:spPr>
          <a:xfrm>
            <a:off x="575239" y="263276"/>
            <a:ext cx="11187000" cy="1014900"/>
          </a:xfrm>
          <a:prstGeom prst="rect">
            <a:avLst/>
          </a:prstGeom>
          <a:noFill/>
          <a:ln>
            <a:noFill/>
          </a:ln>
        </p:spPr>
        <p:txBody>
          <a:bodyPr spcFirstLastPara="1" wrap="square" lIns="91425" tIns="91425" rIns="91425" bIns="91425" anchor="b" anchorCtr="0">
            <a:noAutofit/>
          </a:bodyPr>
          <a:lstStyle/>
          <a:p>
            <a:pPr marL="0" lvl="0" indent="0" algn="l" rtl="0">
              <a:lnSpc>
                <a:spcPct val="80000"/>
              </a:lnSpc>
              <a:spcBef>
                <a:spcPts val="0"/>
              </a:spcBef>
              <a:spcAft>
                <a:spcPts val="0"/>
              </a:spcAft>
              <a:buClr>
                <a:srgbClr val="0C0C0C"/>
              </a:buClr>
              <a:buSzPts val="4400"/>
              <a:buFont typeface="Quattrocento Sans"/>
              <a:buNone/>
            </a:pPr>
            <a:r>
              <a:rPr lang="en-US"/>
              <a:t>Directed vs Undirected; Acyclic vs Cyclic</a:t>
            </a:r>
            <a:endParaRPr/>
          </a:p>
        </p:txBody>
      </p:sp>
      <p:sp>
        <p:nvSpPr>
          <p:cNvPr id="322" name="Google Shape;322;p26"/>
          <p:cNvSpPr/>
          <p:nvPr/>
        </p:nvSpPr>
        <p:spPr>
          <a:xfrm>
            <a:off x="3688848" y="274140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sp>
        <p:nvSpPr>
          <p:cNvPr id="323" name="Google Shape;323;p26"/>
          <p:cNvSpPr/>
          <p:nvPr/>
        </p:nvSpPr>
        <p:spPr>
          <a:xfrm>
            <a:off x="4238424" y="218252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324" name="Google Shape;324;p26"/>
          <p:cNvSpPr/>
          <p:nvPr/>
        </p:nvSpPr>
        <p:spPr>
          <a:xfrm>
            <a:off x="4788000" y="274140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325" name="Google Shape;325;p26"/>
          <p:cNvSpPr/>
          <p:nvPr/>
        </p:nvSpPr>
        <p:spPr>
          <a:xfrm>
            <a:off x="4238424" y="3248830"/>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326" name="Google Shape;326;p26"/>
          <p:cNvCxnSpPr>
            <a:stCxn id="322" idx="7"/>
            <a:endCxn id="323" idx="3"/>
          </p:cNvCxnSpPr>
          <p:nvPr/>
        </p:nvCxnSpPr>
        <p:spPr>
          <a:xfrm rot="10800000" flipH="1">
            <a:off x="4024294" y="2517856"/>
            <a:ext cx="271800" cy="281100"/>
          </a:xfrm>
          <a:prstGeom prst="straightConnector1">
            <a:avLst/>
          </a:prstGeom>
          <a:noFill/>
          <a:ln w="28575" cap="flat" cmpd="sng">
            <a:solidFill>
              <a:srgbClr val="B6A479"/>
            </a:solidFill>
            <a:prstDash val="solid"/>
            <a:round/>
            <a:headEnd type="none" w="sm" len="sm"/>
            <a:tailEnd type="triangle" w="med" len="med"/>
          </a:ln>
        </p:spPr>
      </p:cxnSp>
      <p:cxnSp>
        <p:nvCxnSpPr>
          <p:cNvPr id="327" name="Google Shape;327;p26"/>
          <p:cNvCxnSpPr>
            <a:stCxn id="322" idx="5"/>
            <a:endCxn id="325" idx="1"/>
          </p:cNvCxnSpPr>
          <p:nvPr/>
        </p:nvCxnSpPr>
        <p:spPr>
          <a:xfrm>
            <a:off x="4024294" y="3076848"/>
            <a:ext cx="271800" cy="229500"/>
          </a:xfrm>
          <a:prstGeom prst="straightConnector1">
            <a:avLst/>
          </a:prstGeom>
          <a:noFill/>
          <a:ln w="28575" cap="flat" cmpd="sng">
            <a:solidFill>
              <a:srgbClr val="B6A479"/>
            </a:solidFill>
            <a:prstDash val="solid"/>
            <a:round/>
            <a:headEnd type="none" w="sm" len="sm"/>
            <a:tailEnd type="triangle" w="med" len="med"/>
          </a:ln>
        </p:spPr>
      </p:cxnSp>
      <p:cxnSp>
        <p:nvCxnSpPr>
          <p:cNvPr id="328" name="Google Shape;328;p26"/>
          <p:cNvCxnSpPr>
            <a:stCxn id="323" idx="5"/>
            <a:endCxn id="324" idx="1"/>
          </p:cNvCxnSpPr>
          <p:nvPr/>
        </p:nvCxnSpPr>
        <p:spPr>
          <a:xfrm>
            <a:off x="4573870" y="2517968"/>
            <a:ext cx="271800" cy="281100"/>
          </a:xfrm>
          <a:prstGeom prst="straightConnector1">
            <a:avLst/>
          </a:prstGeom>
          <a:noFill/>
          <a:ln w="28575" cap="flat" cmpd="sng">
            <a:solidFill>
              <a:srgbClr val="B6A479"/>
            </a:solidFill>
            <a:prstDash val="solid"/>
            <a:round/>
            <a:headEnd type="none" w="sm" len="sm"/>
            <a:tailEnd type="triangle" w="med" len="med"/>
          </a:ln>
        </p:spPr>
      </p:cxnSp>
      <p:cxnSp>
        <p:nvCxnSpPr>
          <p:cNvPr id="329" name="Google Shape;329;p26"/>
          <p:cNvCxnSpPr>
            <a:stCxn id="325" idx="7"/>
            <a:endCxn id="324" idx="3"/>
          </p:cNvCxnSpPr>
          <p:nvPr/>
        </p:nvCxnSpPr>
        <p:spPr>
          <a:xfrm rot="10800000" flipH="1">
            <a:off x="4573870" y="3076884"/>
            <a:ext cx="271800" cy="229500"/>
          </a:xfrm>
          <a:prstGeom prst="straightConnector1">
            <a:avLst/>
          </a:prstGeom>
          <a:noFill/>
          <a:ln w="28575" cap="flat" cmpd="sng">
            <a:solidFill>
              <a:srgbClr val="B6A479"/>
            </a:solidFill>
            <a:prstDash val="solid"/>
            <a:round/>
            <a:headEnd type="none" w="sm" len="sm"/>
            <a:tailEnd type="triangle" w="med" len="med"/>
          </a:ln>
        </p:spPr>
      </p:cxnSp>
      <p:sp>
        <p:nvSpPr>
          <p:cNvPr id="330" name="Google Shape;330;p26"/>
          <p:cNvSpPr/>
          <p:nvPr/>
        </p:nvSpPr>
        <p:spPr>
          <a:xfrm>
            <a:off x="6900841" y="2753808"/>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sp>
        <p:nvSpPr>
          <p:cNvPr id="331" name="Google Shape;331;p26"/>
          <p:cNvSpPr/>
          <p:nvPr/>
        </p:nvSpPr>
        <p:spPr>
          <a:xfrm>
            <a:off x="7450417" y="2194928"/>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332" name="Google Shape;332;p26"/>
          <p:cNvSpPr/>
          <p:nvPr/>
        </p:nvSpPr>
        <p:spPr>
          <a:xfrm>
            <a:off x="7999992" y="2753808"/>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333" name="Google Shape;333;p26"/>
          <p:cNvSpPr/>
          <p:nvPr/>
        </p:nvSpPr>
        <p:spPr>
          <a:xfrm>
            <a:off x="7450417" y="3261236"/>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334" name="Google Shape;334;p26"/>
          <p:cNvCxnSpPr>
            <a:stCxn id="330" idx="7"/>
            <a:endCxn id="331" idx="3"/>
          </p:cNvCxnSpPr>
          <p:nvPr/>
        </p:nvCxnSpPr>
        <p:spPr>
          <a:xfrm rot="10800000" flipH="1">
            <a:off x="7236287" y="2530262"/>
            <a:ext cx="271800" cy="281100"/>
          </a:xfrm>
          <a:prstGeom prst="straightConnector1">
            <a:avLst/>
          </a:prstGeom>
          <a:noFill/>
          <a:ln w="28575" cap="flat" cmpd="sng">
            <a:solidFill>
              <a:srgbClr val="B6A479"/>
            </a:solidFill>
            <a:prstDash val="solid"/>
            <a:round/>
            <a:headEnd type="none" w="sm" len="sm"/>
            <a:tailEnd type="none" w="sm" len="sm"/>
          </a:ln>
        </p:spPr>
      </p:cxnSp>
      <p:cxnSp>
        <p:nvCxnSpPr>
          <p:cNvPr id="335" name="Google Shape;335;p26"/>
          <p:cNvCxnSpPr>
            <a:stCxn id="331" idx="5"/>
            <a:endCxn id="332" idx="1"/>
          </p:cNvCxnSpPr>
          <p:nvPr/>
        </p:nvCxnSpPr>
        <p:spPr>
          <a:xfrm>
            <a:off x="7785863" y="2530374"/>
            <a:ext cx="271800" cy="281100"/>
          </a:xfrm>
          <a:prstGeom prst="straightConnector1">
            <a:avLst/>
          </a:prstGeom>
          <a:noFill/>
          <a:ln w="28575" cap="flat" cmpd="sng">
            <a:solidFill>
              <a:srgbClr val="B6A479"/>
            </a:solidFill>
            <a:prstDash val="solid"/>
            <a:round/>
            <a:headEnd type="none" w="sm" len="sm"/>
            <a:tailEnd type="none" w="sm" len="sm"/>
          </a:ln>
        </p:spPr>
      </p:cxnSp>
      <p:cxnSp>
        <p:nvCxnSpPr>
          <p:cNvPr id="336" name="Google Shape;336;p26"/>
          <p:cNvCxnSpPr>
            <a:stCxn id="333" idx="7"/>
            <a:endCxn id="332" idx="3"/>
          </p:cNvCxnSpPr>
          <p:nvPr/>
        </p:nvCxnSpPr>
        <p:spPr>
          <a:xfrm rot="10800000" flipH="1">
            <a:off x="7785863" y="3089290"/>
            <a:ext cx="271800" cy="229500"/>
          </a:xfrm>
          <a:prstGeom prst="straightConnector1">
            <a:avLst/>
          </a:prstGeom>
          <a:noFill/>
          <a:ln w="28575" cap="flat" cmpd="sng">
            <a:solidFill>
              <a:srgbClr val="B6A479"/>
            </a:solidFill>
            <a:prstDash val="solid"/>
            <a:round/>
            <a:headEnd type="none" w="sm" len="sm"/>
            <a:tailEnd type="none" w="sm" len="sm"/>
          </a:ln>
        </p:spPr>
      </p:cxnSp>
      <p:sp>
        <p:nvSpPr>
          <p:cNvPr id="337" name="Google Shape;337;p26"/>
          <p:cNvSpPr/>
          <p:nvPr/>
        </p:nvSpPr>
        <p:spPr>
          <a:xfrm>
            <a:off x="8451013" y="2194921"/>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e</a:t>
            </a:r>
            <a:endParaRPr sz="1600" b="1">
              <a:solidFill>
                <a:schemeClr val="dk1"/>
              </a:solidFill>
              <a:latin typeface="Consolas"/>
              <a:ea typeface="Consolas"/>
              <a:cs typeface="Consolas"/>
              <a:sym typeface="Consolas"/>
            </a:endParaRPr>
          </a:p>
        </p:txBody>
      </p:sp>
      <p:cxnSp>
        <p:nvCxnSpPr>
          <p:cNvPr id="338" name="Google Shape;338;p26"/>
          <p:cNvCxnSpPr>
            <a:stCxn id="331" idx="6"/>
            <a:endCxn id="337" idx="2"/>
          </p:cNvCxnSpPr>
          <p:nvPr/>
        </p:nvCxnSpPr>
        <p:spPr>
          <a:xfrm>
            <a:off x="7843417" y="2391428"/>
            <a:ext cx="607500" cy="0"/>
          </a:xfrm>
          <a:prstGeom prst="straightConnector1">
            <a:avLst/>
          </a:prstGeom>
          <a:noFill/>
          <a:ln w="28575" cap="flat" cmpd="sng">
            <a:solidFill>
              <a:srgbClr val="B6A479"/>
            </a:solidFill>
            <a:prstDash val="solid"/>
            <a:round/>
            <a:headEnd type="none" w="sm" len="sm"/>
            <a:tailEnd type="none" w="sm" len="sm"/>
          </a:ln>
        </p:spPr>
      </p:cxnSp>
      <p:sp>
        <p:nvSpPr>
          <p:cNvPr id="339" name="Google Shape;339;p26"/>
          <p:cNvSpPr/>
          <p:nvPr/>
        </p:nvSpPr>
        <p:spPr>
          <a:xfrm>
            <a:off x="3688848" y="4779546"/>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sp>
        <p:nvSpPr>
          <p:cNvPr id="340" name="Google Shape;340;p26"/>
          <p:cNvSpPr/>
          <p:nvPr/>
        </p:nvSpPr>
        <p:spPr>
          <a:xfrm>
            <a:off x="4238424" y="4220666"/>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341" name="Google Shape;341;p26"/>
          <p:cNvSpPr/>
          <p:nvPr/>
        </p:nvSpPr>
        <p:spPr>
          <a:xfrm>
            <a:off x="4788000" y="4779546"/>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342" name="Google Shape;342;p26"/>
          <p:cNvSpPr/>
          <p:nvPr/>
        </p:nvSpPr>
        <p:spPr>
          <a:xfrm>
            <a:off x="4238424" y="5286976"/>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343" name="Google Shape;343;p26"/>
          <p:cNvCxnSpPr>
            <a:stCxn id="339" idx="7"/>
            <a:endCxn id="340" idx="3"/>
          </p:cNvCxnSpPr>
          <p:nvPr/>
        </p:nvCxnSpPr>
        <p:spPr>
          <a:xfrm rot="10800000" flipH="1">
            <a:off x="4024294" y="4556000"/>
            <a:ext cx="271800" cy="281100"/>
          </a:xfrm>
          <a:prstGeom prst="straightConnector1">
            <a:avLst/>
          </a:prstGeom>
          <a:noFill/>
          <a:ln w="28575" cap="flat" cmpd="sng">
            <a:solidFill>
              <a:srgbClr val="B6A479"/>
            </a:solidFill>
            <a:prstDash val="solid"/>
            <a:round/>
            <a:headEnd type="none" w="sm" len="sm"/>
            <a:tailEnd type="triangle" w="med" len="med"/>
          </a:ln>
        </p:spPr>
      </p:cxnSp>
      <p:cxnSp>
        <p:nvCxnSpPr>
          <p:cNvPr id="344" name="Google Shape;344;p26"/>
          <p:cNvCxnSpPr>
            <a:stCxn id="339" idx="5"/>
            <a:endCxn id="342" idx="1"/>
          </p:cNvCxnSpPr>
          <p:nvPr/>
        </p:nvCxnSpPr>
        <p:spPr>
          <a:xfrm>
            <a:off x="4024294" y="5114992"/>
            <a:ext cx="271800" cy="229500"/>
          </a:xfrm>
          <a:prstGeom prst="straightConnector1">
            <a:avLst/>
          </a:prstGeom>
          <a:noFill/>
          <a:ln w="28575" cap="flat" cmpd="sng">
            <a:solidFill>
              <a:srgbClr val="B6A479"/>
            </a:solidFill>
            <a:prstDash val="solid"/>
            <a:round/>
            <a:headEnd type="triangle" w="med" len="med"/>
            <a:tailEnd type="none" w="sm" len="sm"/>
          </a:ln>
        </p:spPr>
      </p:cxnSp>
      <p:cxnSp>
        <p:nvCxnSpPr>
          <p:cNvPr id="345" name="Google Shape;345;p26"/>
          <p:cNvCxnSpPr>
            <a:stCxn id="340" idx="5"/>
            <a:endCxn id="341" idx="1"/>
          </p:cNvCxnSpPr>
          <p:nvPr/>
        </p:nvCxnSpPr>
        <p:spPr>
          <a:xfrm>
            <a:off x="4573870" y="4556112"/>
            <a:ext cx="271800" cy="281100"/>
          </a:xfrm>
          <a:prstGeom prst="straightConnector1">
            <a:avLst/>
          </a:prstGeom>
          <a:noFill/>
          <a:ln w="28575" cap="flat" cmpd="sng">
            <a:solidFill>
              <a:srgbClr val="B6A479"/>
            </a:solidFill>
            <a:prstDash val="solid"/>
            <a:round/>
            <a:headEnd type="none" w="sm" len="sm"/>
            <a:tailEnd type="triangle" w="med" len="med"/>
          </a:ln>
        </p:spPr>
      </p:cxnSp>
      <p:cxnSp>
        <p:nvCxnSpPr>
          <p:cNvPr id="346" name="Google Shape;346;p26"/>
          <p:cNvCxnSpPr>
            <a:stCxn id="342" idx="7"/>
            <a:endCxn id="341" idx="3"/>
          </p:cNvCxnSpPr>
          <p:nvPr/>
        </p:nvCxnSpPr>
        <p:spPr>
          <a:xfrm rot="10800000" flipH="1">
            <a:off x="4573870" y="5115030"/>
            <a:ext cx="271800" cy="229500"/>
          </a:xfrm>
          <a:prstGeom prst="straightConnector1">
            <a:avLst/>
          </a:prstGeom>
          <a:noFill/>
          <a:ln w="28575" cap="flat" cmpd="sng">
            <a:solidFill>
              <a:srgbClr val="B6A479"/>
            </a:solidFill>
            <a:prstDash val="solid"/>
            <a:round/>
            <a:headEnd type="triangle" w="med" len="med"/>
            <a:tailEnd type="none" w="sm" len="sm"/>
          </a:ln>
        </p:spPr>
      </p:cxnSp>
      <p:sp>
        <p:nvSpPr>
          <p:cNvPr id="347" name="Google Shape;347;p26"/>
          <p:cNvSpPr/>
          <p:nvPr/>
        </p:nvSpPr>
        <p:spPr>
          <a:xfrm>
            <a:off x="7175602" y="479195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sp>
        <p:nvSpPr>
          <p:cNvPr id="348" name="Google Shape;348;p26"/>
          <p:cNvSpPr/>
          <p:nvPr/>
        </p:nvSpPr>
        <p:spPr>
          <a:xfrm>
            <a:off x="7725178" y="423307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349" name="Google Shape;349;p26"/>
          <p:cNvSpPr/>
          <p:nvPr/>
        </p:nvSpPr>
        <p:spPr>
          <a:xfrm>
            <a:off x="8274753" y="479195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350" name="Google Shape;350;p26"/>
          <p:cNvSpPr/>
          <p:nvPr/>
        </p:nvSpPr>
        <p:spPr>
          <a:xfrm>
            <a:off x="7725178" y="5299381"/>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351" name="Google Shape;351;p26"/>
          <p:cNvCxnSpPr>
            <a:stCxn id="347" idx="7"/>
            <a:endCxn id="348" idx="3"/>
          </p:cNvCxnSpPr>
          <p:nvPr/>
        </p:nvCxnSpPr>
        <p:spPr>
          <a:xfrm rot="10800000" flipH="1">
            <a:off x="7511048" y="4568406"/>
            <a:ext cx="271800" cy="281100"/>
          </a:xfrm>
          <a:prstGeom prst="straightConnector1">
            <a:avLst/>
          </a:prstGeom>
          <a:noFill/>
          <a:ln w="28575" cap="flat" cmpd="sng">
            <a:solidFill>
              <a:srgbClr val="B6A479"/>
            </a:solidFill>
            <a:prstDash val="solid"/>
            <a:round/>
            <a:headEnd type="none" w="sm" len="sm"/>
            <a:tailEnd type="none" w="sm" len="sm"/>
          </a:ln>
        </p:spPr>
      </p:cxnSp>
      <p:cxnSp>
        <p:nvCxnSpPr>
          <p:cNvPr id="352" name="Google Shape;352;p26"/>
          <p:cNvCxnSpPr>
            <a:stCxn id="347" idx="5"/>
            <a:endCxn id="350" idx="1"/>
          </p:cNvCxnSpPr>
          <p:nvPr/>
        </p:nvCxnSpPr>
        <p:spPr>
          <a:xfrm>
            <a:off x="7511048" y="5127398"/>
            <a:ext cx="271800" cy="229500"/>
          </a:xfrm>
          <a:prstGeom prst="straightConnector1">
            <a:avLst/>
          </a:prstGeom>
          <a:noFill/>
          <a:ln w="28575" cap="flat" cmpd="sng">
            <a:solidFill>
              <a:srgbClr val="B6A479"/>
            </a:solidFill>
            <a:prstDash val="solid"/>
            <a:round/>
            <a:headEnd type="none" w="sm" len="sm"/>
            <a:tailEnd type="none" w="sm" len="sm"/>
          </a:ln>
        </p:spPr>
      </p:cxnSp>
      <p:cxnSp>
        <p:nvCxnSpPr>
          <p:cNvPr id="353" name="Google Shape;353;p26"/>
          <p:cNvCxnSpPr>
            <a:stCxn id="348" idx="5"/>
            <a:endCxn id="349" idx="1"/>
          </p:cNvCxnSpPr>
          <p:nvPr/>
        </p:nvCxnSpPr>
        <p:spPr>
          <a:xfrm>
            <a:off x="8060624" y="4568518"/>
            <a:ext cx="271800" cy="281100"/>
          </a:xfrm>
          <a:prstGeom prst="straightConnector1">
            <a:avLst/>
          </a:prstGeom>
          <a:noFill/>
          <a:ln w="28575" cap="flat" cmpd="sng">
            <a:solidFill>
              <a:srgbClr val="B6A479"/>
            </a:solidFill>
            <a:prstDash val="solid"/>
            <a:round/>
            <a:headEnd type="none" w="sm" len="sm"/>
            <a:tailEnd type="none" w="sm" len="sm"/>
          </a:ln>
        </p:spPr>
      </p:cxnSp>
      <p:cxnSp>
        <p:nvCxnSpPr>
          <p:cNvPr id="354" name="Google Shape;354;p26"/>
          <p:cNvCxnSpPr>
            <a:stCxn id="350" idx="7"/>
            <a:endCxn id="349" idx="3"/>
          </p:cNvCxnSpPr>
          <p:nvPr/>
        </p:nvCxnSpPr>
        <p:spPr>
          <a:xfrm rot="10800000" flipH="1">
            <a:off x="8060624" y="5127435"/>
            <a:ext cx="271800" cy="229500"/>
          </a:xfrm>
          <a:prstGeom prst="straightConnector1">
            <a:avLst/>
          </a:prstGeom>
          <a:noFill/>
          <a:ln w="28575" cap="flat" cmpd="sng">
            <a:solidFill>
              <a:srgbClr val="B6A479"/>
            </a:solidFill>
            <a:prstDash val="solid"/>
            <a:round/>
            <a:headEnd type="none" w="sm" len="sm"/>
            <a:tailEnd type="none" w="sm" len="sm"/>
          </a:ln>
        </p:spPr>
      </p:cxnSp>
      <p:sp>
        <p:nvSpPr>
          <p:cNvPr id="355" name="Google Shape;355;p26"/>
          <p:cNvSpPr txBox="1"/>
          <p:nvPr/>
        </p:nvSpPr>
        <p:spPr>
          <a:xfrm>
            <a:off x="1974748" y="2637442"/>
            <a:ext cx="1212600" cy="668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2400" b="1">
                <a:solidFill>
                  <a:srgbClr val="4C3283"/>
                </a:solidFill>
                <a:latin typeface="Calibri"/>
                <a:ea typeface="Calibri"/>
                <a:cs typeface="Calibri"/>
                <a:sym typeface="Calibri"/>
              </a:rPr>
              <a:t>Acyclic:</a:t>
            </a:r>
            <a:endParaRPr sz="2400" b="1">
              <a:solidFill>
                <a:srgbClr val="4C3283"/>
              </a:solidFill>
              <a:latin typeface="Calibri"/>
              <a:ea typeface="Calibri"/>
              <a:cs typeface="Calibri"/>
              <a:sym typeface="Calibri"/>
            </a:endParaRPr>
          </a:p>
        </p:txBody>
      </p:sp>
      <p:sp>
        <p:nvSpPr>
          <p:cNvPr id="356" name="Google Shape;356;p26"/>
          <p:cNvSpPr txBox="1"/>
          <p:nvPr/>
        </p:nvSpPr>
        <p:spPr>
          <a:xfrm>
            <a:off x="2051348" y="4641992"/>
            <a:ext cx="1212600" cy="668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2400" b="1">
                <a:solidFill>
                  <a:srgbClr val="4C3283"/>
                </a:solidFill>
                <a:latin typeface="Calibri"/>
                <a:ea typeface="Calibri"/>
                <a:cs typeface="Calibri"/>
                <a:sym typeface="Calibri"/>
              </a:rPr>
              <a:t>Cyclic:</a:t>
            </a:r>
            <a:endParaRPr sz="2400" b="1">
              <a:solidFill>
                <a:srgbClr val="4C3283"/>
              </a:solidFill>
              <a:latin typeface="Calibri"/>
              <a:ea typeface="Calibri"/>
              <a:cs typeface="Calibri"/>
              <a:sym typeface="Calibri"/>
            </a:endParaRPr>
          </a:p>
        </p:txBody>
      </p:sp>
      <p:sp>
        <p:nvSpPr>
          <p:cNvPr id="357" name="Google Shape;357;p26"/>
          <p:cNvSpPr txBox="1"/>
          <p:nvPr/>
        </p:nvSpPr>
        <p:spPr>
          <a:xfrm>
            <a:off x="3828624" y="1495542"/>
            <a:ext cx="1403700" cy="668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2400" b="1">
                <a:solidFill>
                  <a:srgbClr val="4C3283"/>
                </a:solidFill>
                <a:latin typeface="Calibri"/>
                <a:ea typeface="Calibri"/>
                <a:cs typeface="Calibri"/>
                <a:sym typeface="Calibri"/>
              </a:rPr>
              <a:t>Directed:</a:t>
            </a:r>
            <a:endParaRPr sz="2400" b="1">
              <a:solidFill>
                <a:srgbClr val="4C3283"/>
              </a:solidFill>
              <a:latin typeface="Calibri"/>
              <a:ea typeface="Calibri"/>
              <a:cs typeface="Calibri"/>
              <a:sym typeface="Calibri"/>
            </a:endParaRPr>
          </a:p>
        </p:txBody>
      </p:sp>
      <p:sp>
        <p:nvSpPr>
          <p:cNvPr id="358" name="Google Shape;358;p26"/>
          <p:cNvSpPr txBox="1"/>
          <p:nvPr/>
        </p:nvSpPr>
        <p:spPr>
          <a:xfrm>
            <a:off x="7103000" y="1444546"/>
            <a:ext cx="2088336" cy="668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2400" b="1">
                <a:solidFill>
                  <a:srgbClr val="4C3283"/>
                </a:solidFill>
                <a:latin typeface="Calibri"/>
                <a:ea typeface="Calibri"/>
                <a:cs typeface="Calibri"/>
                <a:sym typeface="Calibri"/>
              </a:rPr>
              <a:t>Undirected:</a:t>
            </a:r>
            <a:endParaRPr sz="2400" b="1">
              <a:solidFill>
                <a:srgbClr val="4C3283"/>
              </a:solidFill>
              <a:latin typeface="Calibri"/>
              <a:ea typeface="Calibri"/>
              <a:cs typeface="Calibri"/>
              <a:sym typeface="Calibri"/>
            </a:endParaRPr>
          </a:p>
        </p:txBody>
      </p:sp>
      <p:cxnSp>
        <p:nvCxnSpPr>
          <p:cNvPr id="359" name="Google Shape;359;p26"/>
          <p:cNvCxnSpPr/>
          <p:nvPr/>
        </p:nvCxnSpPr>
        <p:spPr>
          <a:xfrm>
            <a:off x="6096000" y="1495542"/>
            <a:ext cx="0" cy="4433918"/>
          </a:xfrm>
          <a:prstGeom prst="straightConnector1">
            <a:avLst/>
          </a:prstGeom>
          <a:noFill/>
          <a:ln w="9525" cap="flat" cmpd="sng">
            <a:solidFill>
              <a:srgbClr val="6EA0C0"/>
            </a:solidFill>
            <a:prstDash val="solid"/>
            <a:round/>
            <a:headEnd type="none" w="sm" len="sm"/>
            <a:tailEnd type="none" w="sm" len="sm"/>
          </a:ln>
        </p:spPr>
      </p:cxnSp>
      <p:cxnSp>
        <p:nvCxnSpPr>
          <p:cNvPr id="360" name="Google Shape;360;p26"/>
          <p:cNvCxnSpPr/>
          <p:nvPr/>
        </p:nvCxnSpPr>
        <p:spPr>
          <a:xfrm rot="10800000">
            <a:off x="2051348" y="3955179"/>
            <a:ext cx="7139988" cy="0"/>
          </a:xfrm>
          <a:prstGeom prst="straightConnector1">
            <a:avLst/>
          </a:prstGeom>
          <a:noFill/>
          <a:ln w="9525" cap="flat" cmpd="sng">
            <a:solidFill>
              <a:srgbClr val="6EA0C0"/>
            </a:solidFill>
            <a:prstDash val="solid"/>
            <a:round/>
            <a:headEnd type="none" w="sm" len="sm"/>
            <a:tailEnd type="none" w="sm" len="sm"/>
          </a:ln>
        </p:spPr>
      </p:cxn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2"/>
          <p:cNvSpPr txBox="1">
            <a:spLocks noGrp="1"/>
          </p:cNvSpPr>
          <p:nvPr>
            <p:ph type="title"/>
          </p:nvPr>
        </p:nvSpPr>
        <p:spPr>
          <a:xfrm>
            <a:off x="575239" y="26327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a:t>Bellman-Ford Example</a:t>
            </a:r>
            <a:endParaRPr/>
          </a:p>
        </p:txBody>
      </p:sp>
      <p:sp>
        <p:nvSpPr>
          <p:cNvPr id="1297" name="Google Shape;1297;p52"/>
          <p:cNvSpPr txBox="1">
            <a:spLocks noGrp="1"/>
          </p:cNvSpPr>
          <p:nvPr>
            <p:ph type="sldNum" idx="12"/>
          </p:nvPr>
        </p:nvSpPr>
        <p:spPr>
          <a:xfrm>
            <a:off x="6400800" y="4869657"/>
            <a:ext cx="4572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675" b="1" i="0" u="none" strike="noStrike" cap="none">
                <a:solidFill>
                  <a:srgbClr val="4B2A85"/>
                </a:solidFill>
                <a:latin typeface="Calibri"/>
                <a:ea typeface="Calibri"/>
                <a:cs typeface="Calibri"/>
                <a:sym typeface="Calibri"/>
              </a:rPr>
              <a:t>70</a:t>
            </a:fld>
            <a:endParaRPr sz="675" b="1" i="0" u="none" strike="noStrike" cap="none">
              <a:solidFill>
                <a:srgbClr val="4B2A85"/>
              </a:solidFill>
              <a:latin typeface="Calibri"/>
              <a:ea typeface="Calibri"/>
              <a:cs typeface="Calibri"/>
              <a:sym typeface="Calibri"/>
            </a:endParaRPr>
          </a:p>
        </p:txBody>
      </p:sp>
      <p:graphicFrame>
        <p:nvGraphicFramePr>
          <p:cNvPr id="1298" name="Google Shape;1298;p52"/>
          <p:cNvGraphicFramePr/>
          <p:nvPr/>
        </p:nvGraphicFramePr>
        <p:xfrm>
          <a:off x="6316888" y="3054960"/>
          <a:ext cx="3000000" cy="300000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tblGrid>
              <a:tr h="406400">
                <a:tc>
                  <a:txBody>
                    <a:bodyPr/>
                    <a:lstStyle/>
                    <a:p>
                      <a:pPr marL="0" lvl="0" indent="0" algn="ctr" rtl="0">
                        <a:spcBef>
                          <a:spcPts val="0"/>
                        </a:spcBef>
                        <a:spcAft>
                          <a:spcPts val="0"/>
                        </a:spcAft>
                        <a:buClr>
                          <a:schemeClr val="dk1"/>
                        </a:buClr>
                        <a:buFont typeface="Arial"/>
                        <a:buNone/>
                      </a:pPr>
                      <a:r>
                        <a:rPr lang="en-US" sz="1900">
                          <a:solidFill>
                            <a:schemeClr val="lt1"/>
                          </a:solidFill>
                          <a:latin typeface="Quattrocento Sans"/>
                          <a:ea typeface="Quattrocento Sans"/>
                          <a:cs typeface="Quattrocento Sans"/>
                          <a:sym typeface="Quattrocento Sans"/>
                        </a:rPr>
                        <a:t>Vertex</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distTo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edgeTo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S</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5</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5</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7</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9</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8</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1299" name="Google Shape;1299;p52"/>
          <p:cNvSpPr txBox="1"/>
          <p:nvPr/>
        </p:nvSpPr>
        <p:spPr>
          <a:xfrm>
            <a:off x="1134936" y="1631014"/>
            <a:ext cx="965100"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pSp>
        <p:nvGrpSpPr>
          <p:cNvPr id="1300" name="Google Shape;1300;p52"/>
          <p:cNvGrpSpPr/>
          <p:nvPr/>
        </p:nvGrpSpPr>
        <p:grpSpPr>
          <a:xfrm>
            <a:off x="1701172" y="1426150"/>
            <a:ext cx="4030525" cy="2771784"/>
            <a:chOff x="-2863816" y="1556556"/>
            <a:chExt cx="3022969" cy="2078890"/>
          </a:xfrm>
        </p:grpSpPr>
        <p:sp>
          <p:nvSpPr>
            <p:cNvPr id="1301" name="Google Shape;1301;p52"/>
            <p:cNvSpPr/>
            <p:nvPr/>
          </p:nvSpPr>
          <p:spPr>
            <a:xfrm>
              <a:off x="-2576330" y="1806476"/>
              <a:ext cx="285900" cy="285900"/>
            </a:xfrm>
            <a:prstGeom prst="ellipse">
              <a:avLst/>
            </a:prstGeom>
            <a:solidFill>
              <a:srgbClr val="7DC49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S</a:t>
              </a:r>
              <a:endParaRPr/>
            </a:p>
          </p:txBody>
        </p:sp>
        <p:sp>
          <p:nvSpPr>
            <p:cNvPr id="1302" name="Google Shape;1302;p52"/>
            <p:cNvSpPr/>
            <p:nvPr/>
          </p:nvSpPr>
          <p:spPr>
            <a:xfrm>
              <a:off x="-1319030" y="174932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A</a:t>
              </a:r>
              <a:endParaRPr/>
            </a:p>
          </p:txBody>
        </p:sp>
        <p:sp>
          <p:nvSpPr>
            <p:cNvPr id="1303" name="Google Shape;1303;p52"/>
            <p:cNvSpPr/>
            <p:nvPr/>
          </p:nvSpPr>
          <p:spPr>
            <a:xfrm>
              <a:off x="-2690630" y="27208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1304" name="Google Shape;1304;p52"/>
            <p:cNvSpPr/>
            <p:nvPr/>
          </p:nvSpPr>
          <p:spPr>
            <a:xfrm>
              <a:off x="-1661934" y="334954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1305" name="Google Shape;1305;p52"/>
            <p:cNvSpPr/>
            <p:nvPr/>
          </p:nvSpPr>
          <p:spPr>
            <a:xfrm>
              <a:off x="-347480" y="18064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1306" name="Google Shape;1306;p52"/>
            <p:cNvSpPr/>
            <p:nvPr/>
          </p:nvSpPr>
          <p:spPr>
            <a:xfrm>
              <a:off x="-576074" y="3120933"/>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cxnSp>
          <p:nvCxnSpPr>
            <p:cNvPr id="1307" name="Google Shape;1307;p52"/>
            <p:cNvCxnSpPr>
              <a:stCxn id="1301" idx="3"/>
              <a:endCxn id="1303" idx="0"/>
            </p:cNvCxnSpPr>
            <p:nvPr/>
          </p:nvCxnSpPr>
          <p:spPr>
            <a:xfrm flipH="1">
              <a:off x="-2547661" y="2050507"/>
              <a:ext cx="13200" cy="670500"/>
            </a:xfrm>
            <a:prstGeom prst="straightConnector1">
              <a:avLst/>
            </a:prstGeom>
            <a:noFill/>
            <a:ln w="19050" cap="flat" cmpd="sng">
              <a:solidFill>
                <a:srgbClr val="FF0000"/>
              </a:solidFill>
              <a:prstDash val="solid"/>
              <a:round/>
              <a:headEnd type="none" w="med" len="med"/>
              <a:tailEnd type="triangle" w="med" len="med"/>
            </a:ln>
          </p:spPr>
        </p:cxnSp>
        <p:cxnSp>
          <p:nvCxnSpPr>
            <p:cNvPr id="1308" name="Google Shape;1308;p52"/>
            <p:cNvCxnSpPr>
              <a:stCxn id="1303" idx="5"/>
              <a:endCxn id="1304" idx="2"/>
            </p:cNvCxnSpPr>
            <p:nvPr/>
          </p:nvCxnSpPr>
          <p:spPr>
            <a:xfrm>
              <a:off x="-2446599" y="2964907"/>
              <a:ext cx="784800" cy="527700"/>
            </a:xfrm>
            <a:prstGeom prst="straightConnector1">
              <a:avLst/>
            </a:prstGeom>
            <a:noFill/>
            <a:ln w="19050" cap="flat" cmpd="sng">
              <a:solidFill>
                <a:srgbClr val="FF0000"/>
              </a:solidFill>
              <a:prstDash val="solid"/>
              <a:round/>
              <a:headEnd type="none" w="med" len="med"/>
              <a:tailEnd type="triangle" w="med" len="med"/>
            </a:ln>
          </p:spPr>
        </p:cxnSp>
        <p:cxnSp>
          <p:nvCxnSpPr>
            <p:cNvPr id="1309" name="Google Shape;1309;p52"/>
            <p:cNvCxnSpPr>
              <a:stCxn id="1301" idx="7"/>
              <a:endCxn id="1302" idx="2"/>
            </p:cNvCxnSpPr>
            <p:nvPr/>
          </p:nvCxnSpPr>
          <p:spPr>
            <a:xfrm>
              <a:off x="-2332299" y="1848345"/>
              <a:ext cx="1013400" cy="43800"/>
            </a:xfrm>
            <a:prstGeom prst="straightConnector1">
              <a:avLst/>
            </a:prstGeom>
            <a:noFill/>
            <a:ln w="19050" cap="flat" cmpd="sng">
              <a:solidFill>
                <a:srgbClr val="FF0000"/>
              </a:solidFill>
              <a:prstDash val="solid"/>
              <a:round/>
              <a:headEnd type="none" w="med" len="med"/>
              <a:tailEnd type="triangle" w="med" len="med"/>
            </a:ln>
          </p:spPr>
        </p:cxnSp>
        <p:cxnSp>
          <p:nvCxnSpPr>
            <p:cNvPr id="1310" name="Google Shape;1310;p52"/>
            <p:cNvCxnSpPr>
              <a:endCxn id="1302" idx="6"/>
            </p:cNvCxnSpPr>
            <p:nvPr/>
          </p:nvCxnSpPr>
          <p:spPr>
            <a:xfrm rot="10800000">
              <a:off x="-1033130" y="1892276"/>
              <a:ext cx="681000" cy="57900"/>
            </a:xfrm>
            <a:prstGeom prst="straightConnector1">
              <a:avLst/>
            </a:prstGeom>
            <a:noFill/>
            <a:ln w="9525" cap="flat" cmpd="sng">
              <a:solidFill>
                <a:schemeClr val="dk1"/>
              </a:solidFill>
              <a:prstDash val="solid"/>
              <a:round/>
              <a:headEnd type="none" w="med" len="med"/>
              <a:tailEnd type="triangle" w="med" len="med"/>
            </a:ln>
          </p:spPr>
        </p:cxnSp>
        <p:cxnSp>
          <p:nvCxnSpPr>
            <p:cNvPr id="1311" name="Google Shape;1311;p52"/>
            <p:cNvCxnSpPr>
              <a:stCxn id="1306" idx="7"/>
              <a:endCxn id="1305" idx="4"/>
            </p:cNvCxnSpPr>
            <p:nvPr/>
          </p:nvCxnSpPr>
          <p:spPr>
            <a:xfrm rot="10800000" flipH="1">
              <a:off x="-332043" y="2092402"/>
              <a:ext cx="127500" cy="1070400"/>
            </a:xfrm>
            <a:prstGeom prst="straightConnector1">
              <a:avLst/>
            </a:prstGeom>
            <a:noFill/>
            <a:ln w="19050" cap="flat" cmpd="sng">
              <a:solidFill>
                <a:srgbClr val="FF0000"/>
              </a:solidFill>
              <a:prstDash val="solid"/>
              <a:round/>
              <a:headEnd type="none" w="med" len="med"/>
              <a:tailEnd type="triangle" w="med" len="med"/>
            </a:ln>
          </p:spPr>
        </p:cxnSp>
        <p:cxnSp>
          <p:nvCxnSpPr>
            <p:cNvPr id="1312" name="Google Shape;1312;p52"/>
            <p:cNvCxnSpPr>
              <a:stCxn id="1302" idx="5"/>
              <a:endCxn id="1306" idx="1"/>
            </p:cNvCxnSpPr>
            <p:nvPr/>
          </p:nvCxnSpPr>
          <p:spPr>
            <a:xfrm>
              <a:off x="-1074999" y="1993357"/>
              <a:ext cx="540900" cy="1169400"/>
            </a:xfrm>
            <a:prstGeom prst="straightConnector1">
              <a:avLst/>
            </a:prstGeom>
            <a:noFill/>
            <a:ln w="19050" cap="flat" cmpd="sng">
              <a:solidFill>
                <a:srgbClr val="FF0000"/>
              </a:solidFill>
              <a:prstDash val="solid"/>
              <a:round/>
              <a:headEnd type="none" w="med" len="med"/>
              <a:tailEnd type="triangle" w="med" len="med"/>
            </a:ln>
          </p:spPr>
        </p:cxnSp>
        <p:cxnSp>
          <p:nvCxnSpPr>
            <p:cNvPr id="1313" name="Google Shape;1313;p52"/>
            <p:cNvCxnSpPr>
              <a:stCxn id="1304" idx="0"/>
              <a:endCxn id="1302" idx="4"/>
            </p:cNvCxnSpPr>
            <p:nvPr/>
          </p:nvCxnSpPr>
          <p:spPr>
            <a:xfrm rot="10800000" flipH="1">
              <a:off x="-1518984" y="2035246"/>
              <a:ext cx="342900" cy="1314300"/>
            </a:xfrm>
            <a:prstGeom prst="straightConnector1">
              <a:avLst/>
            </a:prstGeom>
            <a:noFill/>
            <a:ln w="19050" cap="flat" cmpd="sng">
              <a:solidFill>
                <a:srgbClr val="FF0000"/>
              </a:solidFill>
              <a:prstDash val="solid"/>
              <a:round/>
              <a:headEnd type="none" w="med" len="med"/>
              <a:tailEnd type="triangle" w="med" len="med"/>
            </a:ln>
          </p:spPr>
        </p:cxnSp>
        <p:cxnSp>
          <p:nvCxnSpPr>
            <p:cNvPr id="1314" name="Google Shape;1314;p52"/>
            <p:cNvCxnSpPr>
              <a:stCxn id="1304" idx="6"/>
              <a:endCxn id="1306" idx="3"/>
            </p:cNvCxnSpPr>
            <p:nvPr/>
          </p:nvCxnSpPr>
          <p:spPr>
            <a:xfrm rot="10800000" flipH="1">
              <a:off x="-1376034" y="3364996"/>
              <a:ext cx="841800" cy="127500"/>
            </a:xfrm>
            <a:prstGeom prst="straightConnector1">
              <a:avLst/>
            </a:prstGeom>
            <a:noFill/>
            <a:ln w="19050" cap="flat" cmpd="sng">
              <a:solidFill>
                <a:srgbClr val="FF0000"/>
              </a:solidFill>
              <a:prstDash val="solid"/>
              <a:round/>
              <a:headEnd type="none" w="med" len="med"/>
              <a:tailEnd type="triangle" w="med" len="med"/>
            </a:ln>
          </p:spPr>
        </p:cxnSp>
        <p:sp>
          <p:nvSpPr>
            <p:cNvPr id="1315" name="Google Shape;1315;p52"/>
            <p:cNvSpPr txBox="1"/>
            <p:nvPr/>
          </p:nvSpPr>
          <p:spPr>
            <a:xfrm>
              <a:off x="-1987620" y="162640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1316" name="Google Shape;1316;p52"/>
            <p:cNvSpPr txBox="1"/>
            <p:nvPr/>
          </p:nvSpPr>
          <p:spPr>
            <a:xfrm>
              <a:off x="-817810" y="1568004"/>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317" name="Google Shape;1317;p52"/>
            <p:cNvSpPr txBox="1"/>
            <p:nvPr/>
          </p:nvSpPr>
          <p:spPr>
            <a:xfrm>
              <a:off x="-834471" y="237143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318" name="Google Shape;1318;p52"/>
            <p:cNvSpPr txBox="1"/>
            <p:nvPr/>
          </p:nvSpPr>
          <p:spPr>
            <a:xfrm>
              <a:off x="-297747" y="2604201"/>
              <a:ext cx="4569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319" name="Google Shape;1319;p52"/>
            <p:cNvSpPr txBox="1"/>
            <p:nvPr/>
          </p:nvSpPr>
          <p:spPr>
            <a:xfrm>
              <a:off x="-1224216" y="3169970"/>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320" name="Google Shape;1320;p52"/>
            <p:cNvSpPr txBox="1"/>
            <p:nvPr/>
          </p:nvSpPr>
          <p:spPr>
            <a:xfrm>
              <a:off x="-2189718" y="2889961"/>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321" name="Google Shape;1321;p52"/>
            <p:cNvSpPr txBox="1"/>
            <p:nvPr/>
          </p:nvSpPr>
          <p:spPr>
            <a:xfrm>
              <a:off x="-2735082" y="2243287"/>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8</a:t>
              </a:r>
              <a:endParaRPr/>
            </a:p>
          </p:txBody>
        </p:sp>
        <p:sp>
          <p:nvSpPr>
            <p:cNvPr id="1322" name="Google Shape;1322;p52"/>
            <p:cNvSpPr txBox="1"/>
            <p:nvPr/>
          </p:nvSpPr>
          <p:spPr>
            <a:xfrm>
              <a:off x="-1643741" y="2512549"/>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1323" name="Google Shape;1323;p52"/>
            <p:cNvSpPr txBox="1"/>
            <p:nvPr/>
          </p:nvSpPr>
          <p:spPr>
            <a:xfrm>
              <a:off x="-1417649" y="1556556"/>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324" name="Google Shape;1324;p52"/>
            <p:cNvSpPr txBox="1"/>
            <p:nvPr/>
          </p:nvSpPr>
          <p:spPr>
            <a:xfrm>
              <a:off x="-297064" y="1600695"/>
              <a:ext cx="3429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325" name="Google Shape;1325;p52"/>
            <p:cNvSpPr txBox="1"/>
            <p:nvPr/>
          </p:nvSpPr>
          <p:spPr>
            <a:xfrm>
              <a:off x="-1760246" y="3184081"/>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9</a:t>
              </a:r>
              <a:endParaRPr sz="2000">
                <a:solidFill>
                  <a:srgbClr val="FF0000"/>
                </a:solidFill>
                <a:latin typeface="Calibri"/>
                <a:ea typeface="Calibri"/>
                <a:cs typeface="Calibri"/>
                <a:sym typeface="Calibri"/>
              </a:endParaRPr>
            </a:p>
          </p:txBody>
        </p:sp>
        <p:sp>
          <p:nvSpPr>
            <p:cNvPr id="1326" name="Google Shape;1326;p52"/>
            <p:cNvSpPr txBox="1"/>
            <p:nvPr/>
          </p:nvSpPr>
          <p:spPr>
            <a:xfrm>
              <a:off x="-2863816" y="2543734"/>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1327" name="Google Shape;1327;p52"/>
            <p:cNvSpPr txBox="1"/>
            <p:nvPr/>
          </p:nvSpPr>
          <p:spPr>
            <a:xfrm>
              <a:off x="-576105" y="2880302"/>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1328" name="Google Shape;1328;p52"/>
            <p:cNvSpPr txBox="1"/>
            <p:nvPr/>
          </p:nvSpPr>
          <p:spPr>
            <a:xfrm>
              <a:off x="-2684397" y="1600695"/>
              <a:ext cx="2166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329" name="Google Shape;1329;p52"/>
          <p:cNvSpPr txBox="1"/>
          <p:nvPr/>
        </p:nvSpPr>
        <p:spPr>
          <a:xfrm>
            <a:off x="6240700" y="2419925"/>
            <a:ext cx="56847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a:latin typeface="Quattrocento Sans"/>
                <a:ea typeface="Quattrocento Sans"/>
                <a:cs typeface="Quattrocento Sans"/>
                <a:sym typeface="Quattrocento Sans"/>
              </a:rPr>
              <a:t>Iteration 4 - repeat!</a:t>
            </a:r>
            <a:endParaRPr sz="1700" b="1">
              <a:latin typeface="Quattrocento Sans"/>
              <a:ea typeface="Quattrocento Sans"/>
              <a:cs typeface="Quattrocento Sans"/>
              <a:sym typeface="Quattrocento Sans"/>
            </a:endParaRPr>
          </a:p>
        </p:txBody>
      </p:sp>
      <p:sp>
        <p:nvSpPr>
          <p:cNvPr id="1330" name="Google Shape;1330;p52"/>
          <p:cNvSpPr txBox="1"/>
          <p:nvPr/>
        </p:nvSpPr>
        <p:spPr>
          <a:xfrm>
            <a:off x="9455100" y="3054950"/>
            <a:ext cx="2736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Quattrocento Sans"/>
                <a:ea typeface="Quattrocento Sans"/>
                <a:cs typeface="Quattrocento Sans"/>
                <a:sym typeface="Quattrocento Sans"/>
              </a:rPr>
              <a:t>No changes!</a:t>
            </a:r>
            <a:endParaRPr>
              <a:latin typeface="Quattrocento Sans"/>
              <a:ea typeface="Quattrocento Sans"/>
              <a:cs typeface="Quattrocento Sans"/>
              <a:sym typeface="Quattrocento Sans"/>
            </a:endParaRPr>
          </a:p>
          <a:p>
            <a:pPr marL="0" lvl="0" indent="0" algn="l" rtl="0">
              <a:spcBef>
                <a:spcPts val="0"/>
              </a:spcBef>
              <a:spcAft>
                <a:spcPts val="0"/>
              </a:spcAft>
              <a:buNone/>
            </a:pPr>
            <a:r>
              <a:rPr lang="en-US">
                <a:latin typeface="Quattrocento Sans"/>
                <a:ea typeface="Quattrocento Sans"/>
                <a:cs typeface="Quattrocento Sans"/>
                <a:sym typeface="Quattrocento Sans"/>
              </a:rPr>
              <a:t>this means we can stop early</a:t>
            </a:r>
            <a:endParaRPr>
              <a:latin typeface="Quattrocento Sans"/>
              <a:ea typeface="Quattrocento Sans"/>
              <a:cs typeface="Quattrocento Sans"/>
              <a:sym typeface="Quattrocento Sans"/>
            </a:endParaRPr>
          </a:p>
        </p:txBody>
      </p:sp>
      <p:sp>
        <p:nvSpPr>
          <p:cNvPr id="1331" name="Google Shape;1331;p52"/>
          <p:cNvSpPr txBox="1"/>
          <p:nvPr/>
        </p:nvSpPr>
        <p:spPr>
          <a:xfrm>
            <a:off x="1134925" y="6402775"/>
            <a:ext cx="365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u="sng">
                <a:solidFill>
                  <a:schemeClr val="hlink"/>
                </a:solidFill>
                <a:hlinkClick r:id="rId3"/>
              </a:rPr>
              <a:t>Example Walk Through Video (5min)</a:t>
            </a:r>
            <a:r>
              <a:rPr lang="en-US"/>
              <a:t>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D2C8B-926E-37F4-A882-1095BD86BCE0}"/>
              </a:ext>
            </a:extLst>
          </p:cNvPr>
          <p:cNvSpPr>
            <a:spLocks noGrp="1"/>
          </p:cNvSpPr>
          <p:nvPr>
            <p:ph type="title"/>
          </p:nvPr>
        </p:nvSpPr>
        <p:spPr/>
        <p:txBody>
          <a:bodyPr/>
          <a:lstStyle/>
          <a:p>
            <a:endParaRPr lang="en-SE"/>
          </a:p>
        </p:txBody>
      </p:sp>
      <p:sp>
        <p:nvSpPr>
          <p:cNvPr id="3" name="Text Placeholder 2">
            <a:extLst>
              <a:ext uri="{FF2B5EF4-FFF2-40B4-BE49-F238E27FC236}">
                <a16:creationId xmlns:a16="http://schemas.microsoft.com/office/drawing/2014/main" id="{F757311E-577B-3217-4E85-D680693EC5B6}"/>
              </a:ext>
            </a:extLst>
          </p:cNvPr>
          <p:cNvSpPr>
            <a:spLocks noGrp="1"/>
          </p:cNvSpPr>
          <p:nvPr>
            <p:ph type="body" idx="1"/>
          </p:nvPr>
        </p:nvSpPr>
        <p:spPr>
          <a:xfrm>
            <a:off x="746174" y="1568275"/>
            <a:ext cx="11016065" cy="4878824"/>
          </a:xfrm>
        </p:spPr>
        <p:txBody>
          <a:bodyPr/>
          <a:lstStyle/>
          <a:p>
            <a:r>
              <a:rPr lang="en-GB" dirty="0"/>
              <a:t>Breadth-First Search Visualized and Explained</a:t>
            </a:r>
          </a:p>
          <a:p>
            <a:pPr lvl="1"/>
            <a:r>
              <a:rPr lang="en-GB" dirty="0">
                <a:hlinkClick r:id="rId2"/>
              </a:rPr>
              <a:t>https://www.youtube.com/watch?v=N6wicLpEmHY&amp;list=PLnZHgAO8ocBv6XRqZkqQjrsIJijn82UUC&amp;index=5</a:t>
            </a:r>
            <a:endParaRPr lang="en-GB" dirty="0"/>
          </a:p>
          <a:p>
            <a:r>
              <a:rPr lang="en-GB" dirty="0"/>
              <a:t>Depth-First Search Visualized and Explained</a:t>
            </a:r>
          </a:p>
          <a:p>
            <a:pPr lvl="1"/>
            <a:r>
              <a:rPr lang="en-GB" dirty="0">
                <a:hlinkClick r:id="rId3"/>
              </a:rPr>
              <a:t>https://www.youtube.com/watch?v=5GcSvYDgiSo&amp;list=PLnZHgAO8ocBv6XRqZkqQjrsIJijn82UUC&amp;index=6</a:t>
            </a:r>
            <a:endParaRPr lang="en-GB" dirty="0"/>
          </a:p>
          <a:p>
            <a:r>
              <a:rPr lang="en-GB" dirty="0"/>
              <a:t>Topological Sort Visualized and Explained</a:t>
            </a:r>
          </a:p>
          <a:p>
            <a:pPr lvl="1"/>
            <a:r>
              <a:rPr lang="en-GB" dirty="0">
                <a:hlinkClick r:id="rId4"/>
              </a:rPr>
              <a:t>https://www.youtube.com/watch?v=7J3GadLzydI&amp;list=PLnZHgAO8ocBv6XRqZkqQjrsIJijn82UUC&amp;index=7</a:t>
            </a:r>
            <a:r>
              <a:rPr lang="en-GB" dirty="0"/>
              <a:t> </a:t>
            </a:r>
            <a:endParaRPr lang="en-SE" dirty="0"/>
          </a:p>
        </p:txBody>
      </p:sp>
    </p:spTree>
    <p:extLst>
      <p:ext uri="{BB962C8B-B14F-4D97-AF65-F5344CB8AC3E}">
        <p14:creationId xmlns:p14="http://schemas.microsoft.com/office/powerpoint/2010/main" val="2537019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7"/>
          <p:cNvSpPr txBox="1"/>
          <p:nvPr/>
        </p:nvSpPr>
        <p:spPr>
          <a:xfrm>
            <a:off x="7426225" y="1284000"/>
            <a:ext cx="3507300" cy="6252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b="1">
                <a:solidFill>
                  <a:srgbClr val="4C3283"/>
                </a:solidFill>
                <a:latin typeface="Quattrocento Sans"/>
                <a:ea typeface="Quattrocento Sans"/>
                <a:cs typeface="Quattrocento Sans"/>
                <a:sym typeface="Quattrocento Sans"/>
              </a:rPr>
              <a:t>Vertex </a:t>
            </a:r>
            <a:r>
              <a:rPr lang="en-US" sz="2400">
                <a:solidFill>
                  <a:srgbClr val="4C3283"/>
                </a:solidFill>
                <a:latin typeface="Quattrocento Sans"/>
                <a:ea typeface="Quattrocento Sans"/>
                <a:cs typeface="Quattrocento Sans"/>
                <a:sym typeface="Quattrocento Sans"/>
              </a:rPr>
              <a:t>&amp;</a:t>
            </a:r>
            <a:r>
              <a:rPr lang="en-US" sz="2400" b="1">
                <a:solidFill>
                  <a:srgbClr val="4C3283"/>
                </a:solidFill>
                <a:latin typeface="Quattrocento Sans"/>
                <a:ea typeface="Quattrocento Sans"/>
                <a:cs typeface="Quattrocento Sans"/>
                <a:sym typeface="Quattrocento Sans"/>
              </a:rPr>
              <a:t> Edge Labels</a:t>
            </a:r>
            <a:endParaRPr sz="2400" b="1">
              <a:solidFill>
                <a:srgbClr val="4C3283"/>
              </a:solidFill>
              <a:latin typeface="Quattrocento Sans"/>
              <a:ea typeface="Quattrocento Sans"/>
              <a:cs typeface="Quattrocento Sans"/>
              <a:sym typeface="Quattrocento Sans"/>
            </a:endParaRPr>
          </a:p>
        </p:txBody>
      </p:sp>
      <p:sp>
        <p:nvSpPr>
          <p:cNvPr id="367" name="Google Shape;367;p27"/>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Labeled and Weighted Graphs</a:t>
            </a:r>
            <a:endParaRPr/>
          </a:p>
        </p:txBody>
      </p:sp>
      <p:sp>
        <p:nvSpPr>
          <p:cNvPr id="368" name="Google Shape;368;p27"/>
          <p:cNvSpPr txBox="1"/>
          <p:nvPr/>
        </p:nvSpPr>
        <p:spPr>
          <a:xfrm>
            <a:off x="4647783" y="1460097"/>
            <a:ext cx="2778445" cy="512648"/>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b="1">
                <a:solidFill>
                  <a:srgbClr val="4C3283"/>
                </a:solidFill>
                <a:latin typeface="Quattrocento Sans"/>
                <a:ea typeface="Quattrocento Sans"/>
                <a:cs typeface="Quattrocento Sans"/>
                <a:sym typeface="Quattrocento Sans"/>
              </a:rPr>
              <a:t>Edge Labels</a:t>
            </a:r>
            <a:endParaRPr sz="2400" b="1">
              <a:solidFill>
                <a:srgbClr val="4C3283"/>
              </a:solidFill>
              <a:latin typeface="Quattrocento Sans"/>
              <a:ea typeface="Quattrocento Sans"/>
              <a:cs typeface="Quattrocento Sans"/>
              <a:sym typeface="Quattrocento Sans"/>
            </a:endParaRPr>
          </a:p>
        </p:txBody>
      </p:sp>
      <p:sp>
        <p:nvSpPr>
          <p:cNvPr id="369" name="Google Shape;369;p27"/>
          <p:cNvSpPr/>
          <p:nvPr/>
        </p:nvSpPr>
        <p:spPr>
          <a:xfrm>
            <a:off x="5614994" y="210842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370" name="Google Shape;370;p27"/>
          <p:cNvSpPr/>
          <p:nvPr/>
        </p:nvSpPr>
        <p:spPr>
          <a:xfrm>
            <a:off x="6164569" y="266730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371" name="Google Shape;371;p27"/>
          <p:cNvSpPr/>
          <p:nvPr/>
        </p:nvSpPr>
        <p:spPr>
          <a:xfrm>
            <a:off x="5614994" y="3174729"/>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cxnSp>
        <p:nvCxnSpPr>
          <p:cNvPr id="372" name="Google Shape;372;p27"/>
          <p:cNvCxnSpPr>
            <a:stCxn id="369" idx="5"/>
            <a:endCxn id="370" idx="1"/>
          </p:cNvCxnSpPr>
          <p:nvPr/>
        </p:nvCxnSpPr>
        <p:spPr>
          <a:xfrm>
            <a:off x="5950440" y="2443867"/>
            <a:ext cx="271800" cy="281100"/>
          </a:xfrm>
          <a:prstGeom prst="straightConnector1">
            <a:avLst/>
          </a:prstGeom>
          <a:noFill/>
          <a:ln w="28575" cap="flat" cmpd="sng">
            <a:solidFill>
              <a:srgbClr val="4C3282"/>
            </a:solidFill>
            <a:prstDash val="solid"/>
            <a:round/>
            <a:headEnd type="none" w="sm" len="sm"/>
            <a:tailEnd type="none" w="sm" len="sm"/>
          </a:ln>
        </p:spPr>
      </p:cxnSp>
      <p:cxnSp>
        <p:nvCxnSpPr>
          <p:cNvPr id="373" name="Google Shape;373;p27"/>
          <p:cNvCxnSpPr>
            <a:stCxn id="371" idx="7"/>
            <a:endCxn id="370" idx="3"/>
          </p:cNvCxnSpPr>
          <p:nvPr/>
        </p:nvCxnSpPr>
        <p:spPr>
          <a:xfrm rot="10800000" flipH="1">
            <a:off x="5950440" y="3002782"/>
            <a:ext cx="271800" cy="229500"/>
          </a:xfrm>
          <a:prstGeom prst="straightConnector1">
            <a:avLst/>
          </a:prstGeom>
          <a:noFill/>
          <a:ln w="28575" cap="flat" cmpd="sng">
            <a:solidFill>
              <a:srgbClr val="4C3282"/>
            </a:solidFill>
            <a:prstDash val="solid"/>
            <a:round/>
            <a:headEnd type="none" w="sm" len="sm"/>
            <a:tailEnd type="none" w="sm" len="sm"/>
          </a:ln>
        </p:spPr>
      </p:cxnSp>
      <p:sp>
        <p:nvSpPr>
          <p:cNvPr id="374" name="Google Shape;374;p27"/>
          <p:cNvSpPr/>
          <p:nvPr/>
        </p:nvSpPr>
        <p:spPr>
          <a:xfrm>
            <a:off x="6615592" y="210841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cxnSp>
        <p:nvCxnSpPr>
          <p:cNvPr id="375" name="Google Shape;375;p27"/>
          <p:cNvCxnSpPr>
            <a:stCxn id="369" idx="6"/>
            <a:endCxn id="374" idx="2"/>
          </p:cNvCxnSpPr>
          <p:nvPr/>
        </p:nvCxnSpPr>
        <p:spPr>
          <a:xfrm>
            <a:off x="6007994" y="2304921"/>
            <a:ext cx="607500" cy="0"/>
          </a:xfrm>
          <a:prstGeom prst="straightConnector1">
            <a:avLst/>
          </a:prstGeom>
          <a:noFill/>
          <a:ln w="28575" cap="flat" cmpd="sng">
            <a:solidFill>
              <a:srgbClr val="4C3282"/>
            </a:solidFill>
            <a:prstDash val="solid"/>
            <a:round/>
            <a:headEnd type="none" w="sm" len="sm"/>
            <a:tailEnd type="none" w="sm" len="sm"/>
          </a:ln>
        </p:spPr>
      </p:cxnSp>
      <p:sp>
        <p:nvSpPr>
          <p:cNvPr id="376" name="Google Shape;376;p27"/>
          <p:cNvSpPr/>
          <p:nvPr/>
        </p:nvSpPr>
        <p:spPr>
          <a:xfrm>
            <a:off x="5065419" y="266730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377" name="Google Shape;377;p27"/>
          <p:cNvSpPr txBox="1"/>
          <p:nvPr/>
        </p:nvSpPr>
        <p:spPr>
          <a:xfrm>
            <a:off x="5257422" y="2322814"/>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a</a:t>
            </a:r>
            <a:endParaRPr sz="1600">
              <a:solidFill>
                <a:schemeClr val="dk1"/>
              </a:solidFill>
              <a:latin typeface="Calibri"/>
              <a:ea typeface="Calibri"/>
              <a:cs typeface="Calibri"/>
              <a:sym typeface="Calibri"/>
            </a:endParaRPr>
          </a:p>
        </p:txBody>
      </p:sp>
      <p:cxnSp>
        <p:nvCxnSpPr>
          <p:cNvPr id="378" name="Google Shape;378;p27"/>
          <p:cNvCxnSpPr>
            <a:stCxn id="376" idx="7"/>
            <a:endCxn id="369" idx="3"/>
          </p:cNvCxnSpPr>
          <p:nvPr/>
        </p:nvCxnSpPr>
        <p:spPr>
          <a:xfrm rot="10800000" flipH="1">
            <a:off x="5400865" y="2443754"/>
            <a:ext cx="271800" cy="281100"/>
          </a:xfrm>
          <a:prstGeom prst="straightConnector1">
            <a:avLst/>
          </a:prstGeom>
          <a:noFill/>
          <a:ln w="28575" cap="flat" cmpd="sng">
            <a:solidFill>
              <a:srgbClr val="4C3282"/>
            </a:solidFill>
            <a:prstDash val="solid"/>
            <a:round/>
            <a:headEnd type="none" w="sm" len="sm"/>
            <a:tailEnd type="none" w="sm" len="sm"/>
          </a:ln>
        </p:spPr>
      </p:cxnSp>
      <p:sp>
        <p:nvSpPr>
          <p:cNvPr id="379" name="Google Shape;379;p27"/>
          <p:cNvSpPr txBox="1"/>
          <p:nvPr/>
        </p:nvSpPr>
        <p:spPr>
          <a:xfrm>
            <a:off x="5872094" y="2806321"/>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b</a:t>
            </a:r>
            <a:endParaRPr sz="1600">
              <a:solidFill>
                <a:schemeClr val="dk1"/>
              </a:solidFill>
              <a:latin typeface="Calibri"/>
              <a:ea typeface="Calibri"/>
              <a:cs typeface="Calibri"/>
              <a:sym typeface="Calibri"/>
            </a:endParaRPr>
          </a:p>
        </p:txBody>
      </p:sp>
      <p:sp>
        <p:nvSpPr>
          <p:cNvPr id="380" name="Google Shape;380;p27"/>
          <p:cNvSpPr txBox="1"/>
          <p:nvPr/>
        </p:nvSpPr>
        <p:spPr>
          <a:xfrm>
            <a:off x="6156763" y="1972746"/>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a:t>
            </a:r>
            <a:endParaRPr sz="1600">
              <a:solidFill>
                <a:schemeClr val="dk1"/>
              </a:solidFill>
              <a:latin typeface="Calibri"/>
              <a:ea typeface="Calibri"/>
              <a:cs typeface="Calibri"/>
              <a:sym typeface="Calibri"/>
            </a:endParaRPr>
          </a:p>
        </p:txBody>
      </p:sp>
      <p:sp>
        <p:nvSpPr>
          <p:cNvPr id="381" name="Google Shape;381;p27"/>
          <p:cNvSpPr txBox="1"/>
          <p:nvPr/>
        </p:nvSpPr>
        <p:spPr>
          <a:xfrm>
            <a:off x="6020863" y="2308193"/>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d</a:t>
            </a:r>
            <a:endParaRPr sz="1600">
              <a:solidFill>
                <a:schemeClr val="dk1"/>
              </a:solidFill>
              <a:latin typeface="Calibri"/>
              <a:ea typeface="Calibri"/>
              <a:cs typeface="Calibri"/>
              <a:sym typeface="Calibri"/>
            </a:endParaRPr>
          </a:p>
        </p:txBody>
      </p:sp>
      <p:sp>
        <p:nvSpPr>
          <p:cNvPr id="382" name="Google Shape;382;p27"/>
          <p:cNvSpPr txBox="1"/>
          <p:nvPr/>
        </p:nvSpPr>
        <p:spPr>
          <a:xfrm>
            <a:off x="1557152" y="1343100"/>
            <a:ext cx="2190000" cy="5070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b="1">
                <a:solidFill>
                  <a:srgbClr val="4C3283"/>
                </a:solidFill>
                <a:latin typeface="Quattrocento Sans"/>
                <a:ea typeface="Quattrocento Sans"/>
                <a:cs typeface="Quattrocento Sans"/>
                <a:sym typeface="Quattrocento Sans"/>
              </a:rPr>
              <a:t>Vertex Labels</a:t>
            </a:r>
            <a:endParaRPr sz="2400" b="1">
              <a:solidFill>
                <a:srgbClr val="4C3283"/>
              </a:solidFill>
              <a:latin typeface="Quattrocento Sans"/>
              <a:ea typeface="Quattrocento Sans"/>
              <a:cs typeface="Quattrocento Sans"/>
              <a:sym typeface="Quattrocento Sans"/>
            </a:endParaRPr>
          </a:p>
        </p:txBody>
      </p:sp>
      <p:grpSp>
        <p:nvGrpSpPr>
          <p:cNvPr id="383" name="Google Shape;383;p27"/>
          <p:cNvGrpSpPr/>
          <p:nvPr/>
        </p:nvGrpSpPr>
        <p:grpSpPr>
          <a:xfrm>
            <a:off x="1932126" y="2106931"/>
            <a:ext cx="1943173" cy="1459315"/>
            <a:chOff x="1664362" y="1992415"/>
            <a:chExt cx="1457380" cy="1094486"/>
          </a:xfrm>
        </p:grpSpPr>
        <p:sp>
          <p:nvSpPr>
            <p:cNvPr id="384" name="Google Shape;384;p27"/>
            <p:cNvSpPr/>
            <p:nvPr/>
          </p:nvSpPr>
          <p:spPr>
            <a:xfrm>
              <a:off x="2076543" y="1992420"/>
              <a:ext cx="294750" cy="29475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385" name="Google Shape;385;p27"/>
            <p:cNvSpPr/>
            <p:nvPr/>
          </p:nvSpPr>
          <p:spPr>
            <a:xfrm>
              <a:off x="2488725" y="2411580"/>
              <a:ext cx="294750" cy="29475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386" name="Google Shape;386;p27"/>
            <p:cNvSpPr/>
            <p:nvPr/>
          </p:nvSpPr>
          <p:spPr>
            <a:xfrm>
              <a:off x="2076543" y="2792151"/>
              <a:ext cx="294750" cy="29475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387" name="Google Shape;387;p27"/>
            <p:cNvCxnSpPr>
              <a:stCxn id="384" idx="5"/>
              <a:endCxn id="385" idx="1"/>
            </p:cNvCxnSpPr>
            <p:nvPr/>
          </p:nvCxnSpPr>
          <p:spPr>
            <a:xfrm>
              <a:off x="2328128" y="2244005"/>
              <a:ext cx="203700" cy="210600"/>
            </a:xfrm>
            <a:prstGeom prst="straightConnector1">
              <a:avLst/>
            </a:prstGeom>
            <a:noFill/>
            <a:ln w="28575" cap="flat" cmpd="sng">
              <a:solidFill>
                <a:srgbClr val="4C3282"/>
              </a:solidFill>
              <a:prstDash val="solid"/>
              <a:round/>
              <a:headEnd type="none" w="sm" len="sm"/>
              <a:tailEnd type="none" w="sm" len="sm"/>
            </a:ln>
          </p:spPr>
        </p:cxnSp>
        <p:cxnSp>
          <p:nvCxnSpPr>
            <p:cNvPr id="388" name="Google Shape;388;p27"/>
            <p:cNvCxnSpPr>
              <a:stCxn id="386" idx="7"/>
              <a:endCxn id="385" idx="3"/>
            </p:cNvCxnSpPr>
            <p:nvPr/>
          </p:nvCxnSpPr>
          <p:spPr>
            <a:xfrm rot="10800000" flipH="1">
              <a:off x="2328128" y="2663116"/>
              <a:ext cx="203700" cy="172200"/>
            </a:xfrm>
            <a:prstGeom prst="straightConnector1">
              <a:avLst/>
            </a:prstGeom>
            <a:noFill/>
            <a:ln w="28575" cap="flat" cmpd="sng">
              <a:solidFill>
                <a:srgbClr val="4C3282"/>
              </a:solidFill>
              <a:prstDash val="solid"/>
              <a:round/>
              <a:headEnd type="none" w="sm" len="sm"/>
              <a:tailEnd type="none" w="sm" len="sm"/>
            </a:ln>
          </p:spPr>
        </p:cxnSp>
        <p:sp>
          <p:nvSpPr>
            <p:cNvPr id="389" name="Google Shape;389;p27"/>
            <p:cNvSpPr/>
            <p:nvPr/>
          </p:nvSpPr>
          <p:spPr>
            <a:xfrm>
              <a:off x="2826992" y="1992415"/>
              <a:ext cx="294750" cy="29475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e</a:t>
              </a:r>
              <a:endParaRPr sz="1600" b="1">
                <a:solidFill>
                  <a:schemeClr val="dk1"/>
                </a:solidFill>
                <a:latin typeface="Consolas"/>
                <a:ea typeface="Consolas"/>
                <a:cs typeface="Consolas"/>
                <a:sym typeface="Consolas"/>
              </a:endParaRPr>
            </a:p>
          </p:txBody>
        </p:sp>
        <p:cxnSp>
          <p:nvCxnSpPr>
            <p:cNvPr id="390" name="Google Shape;390;p27"/>
            <p:cNvCxnSpPr>
              <a:stCxn id="384" idx="6"/>
              <a:endCxn id="389" idx="2"/>
            </p:cNvCxnSpPr>
            <p:nvPr/>
          </p:nvCxnSpPr>
          <p:spPr>
            <a:xfrm>
              <a:off x="2371293" y="2139795"/>
              <a:ext cx="455700" cy="0"/>
            </a:xfrm>
            <a:prstGeom prst="straightConnector1">
              <a:avLst/>
            </a:prstGeom>
            <a:noFill/>
            <a:ln w="28575" cap="flat" cmpd="sng">
              <a:solidFill>
                <a:srgbClr val="4C3282"/>
              </a:solidFill>
              <a:prstDash val="solid"/>
              <a:round/>
              <a:headEnd type="none" w="sm" len="sm"/>
              <a:tailEnd type="none" w="sm" len="sm"/>
            </a:ln>
          </p:spPr>
        </p:cxnSp>
        <p:sp>
          <p:nvSpPr>
            <p:cNvPr id="391" name="Google Shape;391;p27"/>
            <p:cNvSpPr/>
            <p:nvPr/>
          </p:nvSpPr>
          <p:spPr>
            <a:xfrm>
              <a:off x="1664362" y="2411580"/>
              <a:ext cx="294750" cy="29475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cxnSp>
          <p:nvCxnSpPr>
            <p:cNvPr id="392" name="Google Shape;392;p27"/>
            <p:cNvCxnSpPr>
              <a:stCxn id="391" idx="7"/>
              <a:endCxn id="384" idx="3"/>
            </p:cNvCxnSpPr>
            <p:nvPr/>
          </p:nvCxnSpPr>
          <p:spPr>
            <a:xfrm rot="10800000" flipH="1">
              <a:off x="1915947" y="2244145"/>
              <a:ext cx="203700" cy="210600"/>
            </a:xfrm>
            <a:prstGeom prst="straightConnector1">
              <a:avLst/>
            </a:prstGeom>
            <a:noFill/>
            <a:ln w="28575" cap="flat" cmpd="sng">
              <a:solidFill>
                <a:srgbClr val="4C3282"/>
              </a:solidFill>
              <a:prstDash val="solid"/>
              <a:round/>
              <a:headEnd type="none" w="sm" len="sm"/>
              <a:tailEnd type="none" w="sm" len="sm"/>
            </a:ln>
          </p:spPr>
        </p:cxnSp>
      </p:grpSp>
      <p:sp>
        <p:nvSpPr>
          <p:cNvPr id="393" name="Google Shape;393;p27"/>
          <p:cNvSpPr txBox="1"/>
          <p:nvPr/>
        </p:nvSpPr>
        <p:spPr>
          <a:xfrm>
            <a:off x="4342351" y="3925150"/>
            <a:ext cx="3507300" cy="8646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a:solidFill>
                  <a:srgbClr val="4C3283"/>
                </a:solidFill>
                <a:latin typeface="Quattrocento Sans"/>
                <a:ea typeface="Quattrocento Sans"/>
                <a:cs typeface="Quattrocento Sans"/>
                <a:sym typeface="Quattrocento Sans"/>
              </a:rPr>
              <a:t>Numeric Edge Labels</a:t>
            </a:r>
            <a:br>
              <a:rPr lang="en-US" sz="2400">
                <a:solidFill>
                  <a:srgbClr val="4C3283"/>
                </a:solidFill>
                <a:latin typeface="Quattrocento Sans"/>
                <a:ea typeface="Quattrocento Sans"/>
                <a:cs typeface="Quattrocento Sans"/>
                <a:sym typeface="Quattrocento Sans"/>
              </a:rPr>
            </a:br>
            <a:r>
              <a:rPr lang="en-US" sz="2400">
                <a:solidFill>
                  <a:srgbClr val="4C3283"/>
                </a:solidFill>
                <a:latin typeface="Quattrocento Sans"/>
                <a:ea typeface="Quattrocento Sans"/>
                <a:cs typeface="Quattrocento Sans"/>
                <a:sym typeface="Quattrocento Sans"/>
              </a:rPr>
              <a:t>(</a:t>
            </a:r>
            <a:r>
              <a:rPr lang="en-US" sz="2400" b="1">
                <a:solidFill>
                  <a:srgbClr val="4C3283"/>
                </a:solidFill>
                <a:latin typeface="Quattrocento Sans"/>
                <a:ea typeface="Quattrocento Sans"/>
                <a:cs typeface="Quattrocento Sans"/>
                <a:sym typeface="Quattrocento Sans"/>
              </a:rPr>
              <a:t>Edge Weights</a:t>
            </a:r>
            <a:r>
              <a:rPr lang="en-US" sz="2400">
                <a:solidFill>
                  <a:srgbClr val="4C3283"/>
                </a:solidFill>
                <a:latin typeface="Quattrocento Sans"/>
                <a:ea typeface="Quattrocento Sans"/>
                <a:cs typeface="Quattrocento Sans"/>
                <a:sym typeface="Quattrocento Sans"/>
              </a:rPr>
              <a:t>)</a:t>
            </a:r>
            <a:endParaRPr sz="2400">
              <a:solidFill>
                <a:srgbClr val="4C3283"/>
              </a:solidFill>
              <a:latin typeface="Quattrocento Sans"/>
              <a:ea typeface="Quattrocento Sans"/>
              <a:cs typeface="Quattrocento Sans"/>
              <a:sym typeface="Quattrocento Sans"/>
            </a:endParaRPr>
          </a:p>
        </p:txBody>
      </p:sp>
      <p:sp>
        <p:nvSpPr>
          <p:cNvPr id="394" name="Google Shape;394;p27"/>
          <p:cNvSpPr/>
          <p:nvPr/>
        </p:nvSpPr>
        <p:spPr>
          <a:xfrm>
            <a:off x="5614994" y="4925508"/>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395" name="Google Shape;395;p27"/>
          <p:cNvSpPr/>
          <p:nvPr/>
        </p:nvSpPr>
        <p:spPr>
          <a:xfrm>
            <a:off x="6164569" y="5484388"/>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396" name="Google Shape;396;p27"/>
          <p:cNvSpPr/>
          <p:nvPr/>
        </p:nvSpPr>
        <p:spPr>
          <a:xfrm>
            <a:off x="5614994" y="5991816"/>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cxnSp>
        <p:nvCxnSpPr>
          <p:cNvPr id="397" name="Google Shape;397;p27"/>
          <p:cNvCxnSpPr>
            <a:stCxn id="394" idx="5"/>
            <a:endCxn id="395" idx="1"/>
          </p:cNvCxnSpPr>
          <p:nvPr/>
        </p:nvCxnSpPr>
        <p:spPr>
          <a:xfrm>
            <a:off x="5950440" y="5260954"/>
            <a:ext cx="271800" cy="281100"/>
          </a:xfrm>
          <a:prstGeom prst="straightConnector1">
            <a:avLst/>
          </a:prstGeom>
          <a:noFill/>
          <a:ln w="28575" cap="flat" cmpd="sng">
            <a:solidFill>
              <a:srgbClr val="4C3282"/>
            </a:solidFill>
            <a:prstDash val="solid"/>
            <a:round/>
            <a:headEnd type="none" w="sm" len="sm"/>
            <a:tailEnd type="none" w="sm" len="sm"/>
          </a:ln>
        </p:spPr>
      </p:cxnSp>
      <p:cxnSp>
        <p:nvCxnSpPr>
          <p:cNvPr id="398" name="Google Shape;398;p27"/>
          <p:cNvCxnSpPr>
            <a:stCxn id="396" idx="7"/>
            <a:endCxn id="395" idx="3"/>
          </p:cNvCxnSpPr>
          <p:nvPr/>
        </p:nvCxnSpPr>
        <p:spPr>
          <a:xfrm rot="10800000" flipH="1">
            <a:off x="5950440" y="5819869"/>
            <a:ext cx="271800" cy="229500"/>
          </a:xfrm>
          <a:prstGeom prst="straightConnector1">
            <a:avLst/>
          </a:prstGeom>
          <a:noFill/>
          <a:ln w="28575" cap="flat" cmpd="sng">
            <a:solidFill>
              <a:srgbClr val="4C3282"/>
            </a:solidFill>
            <a:prstDash val="solid"/>
            <a:round/>
            <a:headEnd type="none" w="sm" len="sm"/>
            <a:tailEnd type="none" w="sm" len="sm"/>
          </a:ln>
        </p:spPr>
      </p:cxnSp>
      <p:sp>
        <p:nvSpPr>
          <p:cNvPr id="399" name="Google Shape;399;p27"/>
          <p:cNvSpPr/>
          <p:nvPr/>
        </p:nvSpPr>
        <p:spPr>
          <a:xfrm>
            <a:off x="6615592" y="492550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cxnSp>
        <p:nvCxnSpPr>
          <p:cNvPr id="400" name="Google Shape;400;p27"/>
          <p:cNvCxnSpPr>
            <a:stCxn id="394" idx="6"/>
            <a:endCxn id="399" idx="2"/>
          </p:cNvCxnSpPr>
          <p:nvPr/>
        </p:nvCxnSpPr>
        <p:spPr>
          <a:xfrm>
            <a:off x="6007994" y="5122008"/>
            <a:ext cx="607500" cy="0"/>
          </a:xfrm>
          <a:prstGeom prst="straightConnector1">
            <a:avLst/>
          </a:prstGeom>
          <a:noFill/>
          <a:ln w="28575" cap="flat" cmpd="sng">
            <a:solidFill>
              <a:srgbClr val="4C3282"/>
            </a:solidFill>
            <a:prstDash val="solid"/>
            <a:round/>
            <a:headEnd type="none" w="sm" len="sm"/>
            <a:tailEnd type="none" w="sm" len="sm"/>
          </a:ln>
        </p:spPr>
      </p:cxnSp>
      <p:sp>
        <p:nvSpPr>
          <p:cNvPr id="401" name="Google Shape;401;p27"/>
          <p:cNvSpPr/>
          <p:nvPr/>
        </p:nvSpPr>
        <p:spPr>
          <a:xfrm>
            <a:off x="5065419" y="5484388"/>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402" name="Google Shape;402;p27"/>
          <p:cNvSpPr txBox="1"/>
          <p:nvPr/>
        </p:nvSpPr>
        <p:spPr>
          <a:xfrm>
            <a:off x="5257422" y="5139901"/>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1</a:t>
            </a:r>
            <a:endParaRPr sz="1600">
              <a:solidFill>
                <a:schemeClr val="dk1"/>
              </a:solidFill>
              <a:latin typeface="Calibri"/>
              <a:ea typeface="Calibri"/>
              <a:cs typeface="Calibri"/>
              <a:sym typeface="Calibri"/>
            </a:endParaRPr>
          </a:p>
        </p:txBody>
      </p:sp>
      <p:cxnSp>
        <p:nvCxnSpPr>
          <p:cNvPr id="403" name="Google Shape;403;p27"/>
          <p:cNvCxnSpPr>
            <a:stCxn id="401" idx="7"/>
            <a:endCxn id="394" idx="3"/>
          </p:cNvCxnSpPr>
          <p:nvPr/>
        </p:nvCxnSpPr>
        <p:spPr>
          <a:xfrm rot="10800000" flipH="1">
            <a:off x="5400865" y="5260841"/>
            <a:ext cx="271800" cy="281100"/>
          </a:xfrm>
          <a:prstGeom prst="straightConnector1">
            <a:avLst/>
          </a:prstGeom>
          <a:noFill/>
          <a:ln w="28575" cap="flat" cmpd="sng">
            <a:solidFill>
              <a:srgbClr val="4C3282"/>
            </a:solidFill>
            <a:prstDash val="solid"/>
            <a:round/>
            <a:headEnd type="none" w="sm" len="sm"/>
            <a:tailEnd type="none" w="sm" len="sm"/>
          </a:ln>
        </p:spPr>
      </p:cxnSp>
      <p:sp>
        <p:nvSpPr>
          <p:cNvPr id="404" name="Google Shape;404;p27"/>
          <p:cNvSpPr txBox="1"/>
          <p:nvPr/>
        </p:nvSpPr>
        <p:spPr>
          <a:xfrm>
            <a:off x="5872094" y="5623408"/>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2</a:t>
            </a:r>
            <a:endParaRPr sz="1600">
              <a:solidFill>
                <a:schemeClr val="dk1"/>
              </a:solidFill>
              <a:latin typeface="Calibri"/>
              <a:ea typeface="Calibri"/>
              <a:cs typeface="Calibri"/>
              <a:sym typeface="Calibri"/>
            </a:endParaRPr>
          </a:p>
        </p:txBody>
      </p:sp>
      <p:sp>
        <p:nvSpPr>
          <p:cNvPr id="405" name="Google Shape;405;p27"/>
          <p:cNvSpPr txBox="1"/>
          <p:nvPr/>
        </p:nvSpPr>
        <p:spPr>
          <a:xfrm>
            <a:off x="6156763" y="4789833"/>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3</a:t>
            </a:r>
            <a:endParaRPr sz="1600">
              <a:solidFill>
                <a:schemeClr val="dk1"/>
              </a:solidFill>
              <a:latin typeface="Calibri"/>
              <a:ea typeface="Calibri"/>
              <a:cs typeface="Calibri"/>
              <a:sym typeface="Calibri"/>
            </a:endParaRPr>
          </a:p>
        </p:txBody>
      </p:sp>
      <p:sp>
        <p:nvSpPr>
          <p:cNvPr id="406" name="Google Shape;406;p27"/>
          <p:cNvSpPr txBox="1"/>
          <p:nvPr/>
        </p:nvSpPr>
        <p:spPr>
          <a:xfrm>
            <a:off x="6020863" y="5125280"/>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1</a:t>
            </a:r>
            <a:endParaRPr sz="1600">
              <a:solidFill>
                <a:schemeClr val="dk1"/>
              </a:solidFill>
              <a:latin typeface="Calibri"/>
              <a:ea typeface="Calibri"/>
              <a:cs typeface="Calibri"/>
              <a:sym typeface="Calibri"/>
            </a:endParaRPr>
          </a:p>
        </p:txBody>
      </p:sp>
      <p:cxnSp>
        <p:nvCxnSpPr>
          <p:cNvPr id="407" name="Google Shape;407;p27"/>
          <p:cNvCxnSpPr>
            <a:stCxn id="408" idx="5"/>
            <a:endCxn id="409" idx="1"/>
          </p:cNvCxnSpPr>
          <p:nvPr/>
        </p:nvCxnSpPr>
        <p:spPr>
          <a:xfrm>
            <a:off x="8875307" y="2443867"/>
            <a:ext cx="264000" cy="293700"/>
          </a:xfrm>
          <a:prstGeom prst="straightConnector1">
            <a:avLst/>
          </a:prstGeom>
          <a:noFill/>
          <a:ln w="28575" cap="flat" cmpd="sng">
            <a:solidFill>
              <a:srgbClr val="4C3282"/>
            </a:solidFill>
            <a:prstDash val="solid"/>
            <a:round/>
            <a:headEnd type="none" w="sm" len="sm"/>
            <a:tailEnd type="none" w="sm" len="sm"/>
          </a:ln>
        </p:spPr>
      </p:cxnSp>
      <p:cxnSp>
        <p:nvCxnSpPr>
          <p:cNvPr id="410" name="Google Shape;410;p27"/>
          <p:cNvCxnSpPr>
            <a:stCxn id="411" idx="7"/>
            <a:endCxn id="409" idx="3"/>
          </p:cNvCxnSpPr>
          <p:nvPr/>
        </p:nvCxnSpPr>
        <p:spPr>
          <a:xfrm rot="10800000" flipH="1">
            <a:off x="8875307" y="3015382"/>
            <a:ext cx="264000" cy="216900"/>
          </a:xfrm>
          <a:prstGeom prst="straightConnector1">
            <a:avLst/>
          </a:prstGeom>
          <a:noFill/>
          <a:ln w="28575" cap="flat" cmpd="sng">
            <a:solidFill>
              <a:srgbClr val="4C3282"/>
            </a:solidFill>
            <a:prstDash val="solid"/>
            <a:round/>
            <a:headEnd type="none" w="sm" len="sm"/>
            <a:tailEnd type="none" w="sm" len="sm"/>
          </a:ln>
        </p:spPr>
      </p:cxnSp>
      <p:cxnSp>
        <p:nvCxnSpPr>
          <p:cNvPr id="412" name="Google Shape;412;p27"/>
          <p:cNvCxnSpPr>
            <a:stCxn id="408" idx="6"/>
            <a:endCxn id="413" idx="2"/>
          </p:cNvCxnSpPr>
          <p:nvPr/>
        </p:nvCxnSpPr>
        <p:spPr>
          <a:xfrm>
            <a:off x="8932861" y="2304921"/>
            <a:ext cx="607500" cy="0"/>
          </a:xfrm>
          <a:prstGeom prst="straightConnector1">
            <a:avLst/>
          </a:prstGeom>
          <a:noFill/>
          <a:ln w="28575" cap="flat" cmpd="sng">
            <a:solidFill>
              <a:srgbClr val="4C3282"/>
            </a:solidFill>
            <a:prstDash val="solid"/>
            <a:round/>
            <a:headEnd type="none" w="sm" len="sm"/>
            <a:tailEnd type="none" w="sm" len="sm"/>
          </a:ln>
        </p:spPr>
      </p:cxnSp>
      <p:cxnSp>
        <p:nvCxnSpPr>
          <p:cNvPr id="414" name="Google Shape;414;p27"/>
          <p:cNvCxnSpPr>
            <a:stCxn id="415" idx="7"/>
            <a:endCxn id="408" idx="3"/>
          </p:cNvCxnSpPr>
          <p:nvPr/>
        </p:nvCxnSpPr>
        <p:spPr>
          <a:xfrm rot="10800000" flipH="1">
            <a:off x="8325732" y="2443754"/>
            <a:ext cx="271800" cy="281100"/>
          </a:xfrm>
          <a:prstGeom prst="straightConnector1">
            <a:avLst/>
          </a:prstGeom>
          <a:noFill/>
          <a:ln w="28575" cap="flat" cmpd="sng">
            <a:solidFill>
              <a:srgbClr val="4C3282"/>
            </a:solidFill>
            <a:prstDash val="solid"/>
            <a:round/>
            <a:headEnd type="none" w="sm" len="sm"/>
            <a:tailEnd type="none" w="sm" len="sm"/>
          </a:ln>
        </p:spPr>
      </p:cxnSp>
      <p:sp>
        <p:nvSpPr>
          <p:cNvPr id="408" name="Google Shape;408;p27"/>
          <p:cNvSpPr/>
          <p:nvPr/>
        </p:nvSpPr>
        <p:spPr>
          <a:xfrm>
            <a:off x="8539861" y="210842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2</a:t>
            </a:r>
            <a:endParaRPr sz="1600" b="1">
              <a:solidFill>
                <a:schemeClr val="dk1"/>
              </a:solidFill>
              <a:latin typeface="Consolas"/>
              <a:ea typeface="Consolas"/>
              <a:cs typeface="Consolas"/>
              <a:sym typeface="Consolas"/>
            </a:endParaRPr>
          </a:p>
        </p:txBody>
      </p:sp>
      <p:sp>
        <p:nvSpPr>
          <p:cNvPr id="409" name="Google Shape;409;p27"/>
          <p:cNvSpPr/>
          <p:nvPr/>
        </p:nvSpPr>
        <p:spPr>
          <a:xfrm>
            <a:off x="9081630" y="2680019"/>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3</a:t>
            </a:r>
            <a:endParaRPr sz="1600" b="1">
              <a:solidFill>
                <a:schemeClr val="dk1"/>
              </a:solidFill>
              <a:latin typeface="Consolas"/>
              <a:ea typeface="Consolas"/>
              <a:cs typeface="Consolas"/>
              <a:sym typeface="Consolas"/>
            </a:endParaRPr>
          </a:p>
        </p:txBody>
      </p:sp>
      <p:sp>
        <p:nvSpPr>
          <p:cNvPr id="411" name="Google Shape;411;p27"/>
          <p:cNvSpPr/>
          <p:nvPr/>
        </p:nvSpPr>
        <p:spPr>
          <a:xfrm>
            <a:off x="8539861" y="3174729"/>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4</a:t>
            </a:r>
            <a:endParaRPr sz="1600" b="1">
              <a:solidFill>
                <a:schemeClr val="dk1"/>
              </a:solidFill>
              <a:latin typeface="Consolas"/>
              <a:ea typeface="Consolas"/>
              <a:cs typeface="Consolas"/>
              <a:sym typeface="Consolas"/>
            </a:endParaRPr>
          </a:p>
        </p:txBody>
      </p:sp>
      <p:sp>
        <p:nvSpPr>
          <p:cNvPr id="413" name="Google Shape;413;p27"/>
          <p:cNvSpPr/>
          <p:nvPr/>
        </p:nvSpPr>
        <p:spPr>
          <a:xfrm>
            <a:off x="9540459" y="210841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5</a:t>
            </a:r>
            <a:endParaRPr sz="1600" b="1">
              <a:solidFill>
                <a:schemeClr val="dk1"/>
              </a:solidFill>
              <a:latin typeface="Consolas"/>
              <a:ea typeface="Consolas"/>
              <a:cs typeface="Consolas"/>
              <a:sym typeface="Consolas"/>
            </a:endParaRPr>
          </a:p>
        </p:txBody>
      </p:sp>
      <p:sp>
        <p:nvSpPr>
          <p:cNvPr id="415" name="Google Shape;415;p27"/>
          <p:cNvSpPr/>
          <p:nvPr/>
        </p:nvSpPr>
        <p:spPr>
          <a:xfrm>
            <a:off x="7990286" y="266730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1</a:t>
            </a:r>
            <a:endParaRPr sz="1600" b="1">
              <a:solidFill>
                <a:schemeClr val="dk1"/>
              </a:solidFill>
              <a:latin typeface="Consolas"/>
              <a:ea typeface="Consolas"/>
              <a:cs typeface="Consolas"/>
              <a:sym typeface="Consolas"/>
            </a:endParaRPr>
          </a:p>
        </p:txBody>
      </p:sp>
      <p:sp>
        <p:nvSpPr>
          <p:cNvPr id="416" name="Google Shape;416;p27"/>
          <p:cNvSpPr txBox="1"/>
          <p:nvPr/>
        </p:nvSpPr>
        <p:spPr>
          <a:xfrm>
            <a:off x="8182289" y="2322814"/>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a</a:t>
            </a:r>
            <a:endParaRPr sz="1600">
              <a:solidFill>
                <a:schemeClr val="dk1"/>
              </a:solidFill>
              <a:latin typeface="Calibri"/>
              <a:ea typeface="Calibri"/>
              <a:cs typeface="Calibri"/>
              <a:sym typeface="Calibri"/>
            </a:endParaRPr>
          </a:p>
        </p:txBody>
      </p:sp>
      <p:sp>
        <p:nvSpPr>
          <p:cNvPr id="417" name="Google Shape;417;p27"/>
          <p:cNvSpPr txBox="1"/>
          <p:nvPr/>
        </p:nvSpPr>
        <p:spPr>
          <a:xfrm>
            <a:off x="8796961" y="2806321"/>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b</a:t>
            </a:r>
            <a:endParaRPr sz="1600">
              <a:solidFill>
                <a:schemeClr val="dk1"/>
              </a:solidFill>
              <a:latin typeface="Calibri"/>
              <a:ea typeface="Calibri"/>
              <a:cs typeface="Calibri"/>
              <a:sym typeface="Calibri"/>
            </a:endParaRPr>
          </a:p>
        </p:txBody>
      </p:sp>
      <p:sp>
        <p:nvSpPr>
          <p:cNvPr id="418" name="Google Shape;418;p27"/>
          <p:cNvSpPr txBox="1"/>
          <p:nvPr/>
        </p:nvSpPr>
        <p:spPr>
          <a:xfrm>
            <a:off x="9081630" y="1972746"/>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a:t>
            </a:r>
            <a:endParaRPr sz="1600">
              <a:solidFill>
                <a:schemeClr val="dk1"/>
              </a:solidFill>
              <a:latin typeface="Calibri"/>
              <a:ea typeface="Calibri"/>
              <a:cs typeface="Calibri"/>
              <a:sym typeface="Calibri"/>
            </a:endParaRPr>
          </a:p>
        </p:txBody>
      </p:sp>
      <p:sp>
        <p:nvSpPr>
          <p:cNvPr id="419" name="Google Shape;419;p27"/>
          <p:cNvSpPr txBox="1"/>
          <p:nvPr/>
        </p:nvSpPr>
        <p:spPr>
          <a:xfrm>
            <a:off x="8945730" y="2308193"/>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d</a:t>
            </a:r>
            <a:endParaRPr sz="16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28"/>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Multi-Variable Analysis</a:t>
            </a:r>
            <a:endParaRPr/>
          </a:p>
        </p:txBody>
      </p:sp>
      <p:sp>
        <p:nvSpPr>
          <p:cNvPr id="426" name="Google Shape;426;p28"/>
          <p:cNvSpPr txBox="1"/>
          <p:nvPr/>
        </p:nvSpPr>
        <p:spPr>
          <a:xfrm>
            <a:off x="838199" y="1304408"/>
            <a:ext cx="10950900" cy="2252884"/>
          </a:xfrm>
          <a:prstGeom prst="rect">
            <a:avLst/>
          </a:prstGeom>
          <a:noFill/>
          <a:ln>
            <a:noFill/>
          </a:ln>
        </p:spPr>
        <p:txBody>
          <a:bodyPr spcFirstLastPara="1" wrap="square" lIns="91425" tIns="45700" rIns="91425" bIns="45700" anchor="t" anchorCtr="0">
            <a:spAutoFit/>
          </a:bodyPr>
          <a:lstStyle/>
          <a:p>
            <a:pPr marL="457200" marR="0" lvl="0" indent="-406400" algn="l" rtl="0">
              <a:lnSpc>
                <a:spcPct val="90000"/>
              </a:lnSpc>
              <a:spcBef>
                <a:spcPts val="0"/>
              </a:spcBef>
              <a:spcAft>
                <a:spcPts val="0"/>
              </a:spcAft>
              <a:buClr>
                <a:srgbClr val="4C3283"/>
              </a:buClr>
              <a:buSzPts val="2800"/>
              <a:buFont typeface="Quattrocento Sans"/>
              <a:buChar char="●"/>
            </a:pPr>
            <a:r>
              <a:rPr lang="en-US" sz="2800" dirty="0">
                <a:solidFill>
                  <a:schemeClr val="dk1"/>
                </a:solidFill>
                <a:latin typeface="Quattrocento Sans"/>
                <a:ea typeface="Quattrocento Sans"/>
                <a:cs typeface="Quattrocento Sans"/>
                <a:sym typeface="Quattrocento Sans"/>
              </a:rPr>
              <a:t>So far, we thought of everything as being in terms of some single argument “n” </a:t>
            </a:r>
          </a:p>
          <a:p>
            <a:pPr marL="457200" marR="0" lvl="0" indent="-406400" algn="l" rtl="0">
              <a:lnSpc>
                <a:spcPct val="90000"/>
              </a:lnSpc>
              <a:spcBef>
                <a:spcPts val="0"/>
              </a:spcBef>
              <a:spcAft>
                <a:spcPts val="0"/>
              </a:spcAft>
              <a:buClr>
                <a:srgbClr val="4C3283"/>
              </a:buClr>
              <a:buSzPts val="2800"/>
              <a:buFont typeface="Quattrocento Sans"/>
              <a:buChar char="●"/>
            </a:pPr>
            <a:r>
              <a:rPr lang="en-US" sz="2800" dirty="0">
                <a:solidFill>
                  <a:schemeClr val="dk1"/>
                </a:solidFill>
                <a:latin typeface="Quattrocento Sans"/>
                <a:ea typeface="Quattrocento Sans"/>
                <a:cs typeface="Quattrocento Sans"/>
                <a:sym typeface="Quattrocento Sans"/>
              </a:rPr>
              <a:t>With graphs, we need to cons</a:t>
            </a:r>
            <a:r>
              <a:rPr lang="en-US" altLang="zh-CN" sz="2800" dirty="0">
                <a:solidFill>
                  <a:schemeClr val="dk1"/>
                </a:solidFill>
                <a:latin typeface="Quattrocento Sans"/>
                <a:ea typeface="Quattrocento Sans"/>
                <a:cs typeface="Quattrocento Sans"/>
                <a:sym typeface="Quattrocento Sans"/>
              </a:rPr>
              <a:t>ider</a:t>
            </a:r>
            <a:r>
              <a:rPr lang="en-US" sz="2800" dirty="0">
                <a:solidFill>
                  <a:schemeClr val="dk1"/>
                </a:solidFill>
                <a:latin typeface="Quattrocento Sans"/>
                <a:ea typeface="Quattrocento Sans"/>
                <a:cs typeface="Quattrocento Sans"/>
                <a:sym typeface="Quattrocento Sans"/>
              </a:rPr>
              <a:t>:</a:t>
            </a:r>
            <a:endParaRPr dirty="0">
              <a:solidFill>
                <a:schemeClr val="dk1"/>
              </a:solidFill>
            </a:endParaRPr>
          </a:p>
          <a:p>
            <a:pPr marL="914400" lvl="1" indent="-381000" algn="l" rtl="0">
              <a:lnSpc>
                <a:spcPct val="90000"/>
              </a:lnSpc>
              <a:spcBef>
                <a:spcPts val="0"/>
              </a:spcBef>
              <a:spcAft>
                <a:spcPts val="0"/>
              </a:spcAft>
              <a:buClr>
                <a:srgbClr val="B6A479"/>
              </a:buClr>
              <a:buSzPts val="2400"/>
              <a:buFont typeface="Quattrocento Sans"/>
              <a:buChar char="○"/>
            </a:pPr>
            <a:r>
              <a:rPr lang="en-US" sz="2400" dirty="0">
                <a:solidFill>
                  <a:schemeClr val="dk1"/>
                </a:solidFill>
                <a:latin typeface="Quattrocento Sans"/>
                <a:ea typeface="Quattrocento Sans"/>
                <a:cs typeface="Quattrocento Sans"/>
                <a:sym typeface="Quattrocento Sans"/>
              </a:rPr>
              <a:t>n (or |V|): total number of vertices (sometimes </a:t>
            </a:r>
            <a:r>
              <a:rPr lang="en-US" altLang="zh-CN" sz="2400" dirty="0">
                <a:solidFill>
                  <a:schemeClr val="dk1"/>
                </a:solidFill>
                <a:latin typeface="Quattrocento Sans"/>
                <a:ea typeface="Quattrocento Sans"/>
                <a:cs typeface="Quattrocento Sans"/>
                <a:sym typeface="Quattrocento Sans"/>
              </a:rPr>
              <a:t>written as</a:t>
            </a:r>
            <a:r>
              <a:rPr lang="en-US" sz="2400" dirty="0">
                <a:solidFill>
                  <a:schemeClr val="dk1"/>
                </a:solidFill>
                <a:latin typeface="Quattrocento Sans"/>
                <a:ea typeface="Quattrocento Sans"/>
                <a:cs typeface="Quattrocento Sans"/>
                <a:sym typeface="Quattrocento Sans"/>
              </a:rPr>
              <a:t> V)</a:t>
            </a:r>
            <a:endParaRPr dirty="0">
              <a:solidFill>
                <a:schemeClr val="dk1"/>
              </a:solidFill>
            </a:endParaRPr>
          </a:p>
          <a:p>
            <a:pPr marL="914400" lvl="1" indent="-381000" algn="l" rtl="0">
              <a:lnSpc>
                <a:spcPct val="90000"/>
              </a:lnSpc>
              <a:spcBef>
                <a:spcPts val="0"/>
              </a:spcBef>
              <a:spcAft>
                <a:spcPts val="0"/>
              </a:spcAft>
              <a:buClr>
                <a:srgbClr val="B6A479"/>
              </a:buClr>
              <a:buSzPts val="2400"/>
              <a:buFont typeface="Quattrocento Sans"/>
              <a:buChar char="○"/>
            </a:pPr>
            <a:r>
              <a:rPr lang="en-US" sz="2400" dirty="0">
                <a:solidFill>
                  <a:schemeClr val="dk1"/>
                </a:solidFill>
                <a:latin typeface="Quattrocento Sans"/>
                <a:ea typeface="Quattrocento Sans"/>
                <a:cs typeface="Quattrocento Sans"/>
                <a:sym typeface="Quattrocento Sans"/>
              </a:rPr>
              <a:t>m (or |E|): total number of edges (sometimes written as E)</a:t>
            </a:r>
            <a:endParaRPr dirty="0">
              <a:solidFill>
                <a:schemeClr val="dk1"/>
              </a:solidFill>
            </a:endParaRPr>
          </a:p>
          <a:p>
            <a:pPr marL="914400" lvl="1" indent="-381000" algn="l" rtl="0">
              <a:lnSpc>
                <a:spcPct val="90000"/>
              </a:lnSpc>
              <a:spcBef>
                <a:spcPts val="0"/>
              </a:spcBef>
              <a:spcAft>
                <a:spcPts val="0"/>
              </a:spcAft>
              <a:buClr>
                <a:srgbClr val="B6A479"/>
              </a:buClr>
              <a:buSzPts val="2400"/>
              <a:buFont typeface="Quattrocento Sans"/>
              <a:buChar char="○"/>
            </a:pPr>
            <a:r>
              <a:rPr lang="en-US" sz="2400" dirty="0">
                <a:solidFill>
                  <a:schemeClr val="dk1"/>
                </a:solidFill>
                <a:latin typeface="Quattrocento Sans"/>
                <a:ea typeface="Quattrocento Sans"/>
                <a:cs typeface="Quattrocento Sans"/>
                <a:sym typeface="Quattrocento Sans"/>
              </a:rPr>
              <a:t>deg(u): degree of node u (how many outgoing edges it has)</a:t>
            </a:r>
            <a:endParaRPr sz="2400" dirty="0">
              <a:solidFill>
                <a:schemeClr val="dk1"/>
              </a:solidFill>
              <a:latin typeface="Quattrocento Sans"/>
              <a:ea typeface="Quattrocento Sans"/>
              <a:cs typeface="Quattrocento Sans"/>
              <a:sym typeface="Quattrocento Sans"/>
            </a:endParaRPr>
          </a:p>
        </p:txBody>
      </p:sp>
    </p:spTree>
  </p:cSld>
  <p:clrMapOvr>
    <a:masterClrMapping/>
  </p:clrMapOvr>
</p:sld>
</file>

<file path=ppt/theme/theme1.xml><?xml version="1.0" encoding="utf-8"?>
<a:theme xmlns:a="http://schemas.openxmlformats.org/drawingml/2006/main" name="Integral">
  <a:themeElements>
    <a:clrScheme name="Custom 2">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33006F"/>
      </a:hlink>
      <a:folHlink>
        <a:srgbClr val="9A7B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otalTime>422</TotalTime>
  <Words>8882</Words>
  <Application>Microsoft Office PowerPoint</Application>
  <PresentationFormat>Widescreen</PresentationFormat>
  <Paragraphs>2185</Paragraphs>
  <Slides>71</Slides>
  <Notes>59</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71</vt:i4>
      </vt:variant>
    </vt:vector>
  </HeadingPairs>
  <TitlesOfParts>
    <vt:vector size="86" baseType="lpstr">
      <vt:lpstr>Trebuchet MS</vt:lpstr>
      <vt:lpstr>NTR</vt:lpstr>
      <vt:lpstr>Helvetica</vt:lpstr>
      <vt:lpstr>Gill Sans Light</vt:lpstr>
      <vt:lpstr>Arial</vt:lpstr>
      <vt:lpstr>Quattrocento Sans</vt:lpstr>
      <vt:lpstr>Georgia</vt:lpstr>
      <vt:lpstr>Wingdings</vt:lpstr>
      <vt:lpstr>Consolas</vt:lpstr>
      <vt:lpstr>Twentieth Century</vt:lpstr>
      <vt:lpstr>Calibri</vt:lpstr>
      <vt:lpstr>Times New Roman</vt:lpstr>
      <vt:lpstr>Cambria Math</vt:lpstr>
      <vt:lpstr>Noto Sans Symbols</vt:lpstr>
      <vt:lpstr>Integral</vt:lpstr>
      <vt:lpstr>PowerPoint Presentation</vt:lpstr>
      <vt:lpstr>Inter-data Relationships</vt:lpstr>
      <vt:lpstr>Applications</vt:lpstr>
      <vt:lpstr>Graph: Formal Definition</vt:lpstr>
      <vt:lpstr>Graph Terminology</vt:lpstr>
      <vt:lpstr>More Graph Terminology</vt:lpstr>
      <vt:lpstr>Directed vs Undirected; Acyclic vs Cyclic</vt:lpstr>
      <vt:lpstr>Labeled and Weighted Graphs</vt:lpstr>
      <vt:lpstr>Multi-Variable Analysis</vt:lpstr>
      <vt:lpstr>Adjacency Matrix</vt:lpstr>
      <vt:lpstr>Adjacency List</vt:lpstr>
      <vt:lpstr>Adjacency List</vt:lpstr>
      <vt:lpstr>2-Hop Neighbors (through Matrix Multiplication)</vt:lpstr>
      <vt:lpstr>2-Hop Neighbors (through Matrix Multiplication)</vt:lpstr>
      <vt:lpstr>PowerPoint Presentation</vt:lpstr>
      <vt:lpstr>BFS &amp; DFS for Trees</vt:lpstr>
      <vt:lpstr>Breadth-First Search (BFS)</vt:lpstr>
      <vt:lpstr>BFS Implementation</vt:lpstr>
      <vt:lpstr>BFS Implementation: In Action</vt:lpstr>
      <vt:lpstr>BFS Intuition: Why Does it Work?</vt:lpstr>
      <vt:lpstr>BFS Application: Multiple-Source Shortest Paths Problem</vt:lpstr>
      <vt:lpstr>PowerPoint Presentation</vt:lpstr>
      <vt:lpstr>DFS w/ Stack vs. BFS w/ Queue</vt:lpstr>
      <vt:lpstr>Recap: Graph Traversals</vt:lpstr>
      <vt:lpstr>Topological Sort</vt:lpstr>
      <vt:lpstr>Cycles and Undirected Edges </vt:lpstr>
      <vt:lpstr>Topological Sort Example I</vt:lpstr>
      <vt:lpstr>Topological Sort Example II</vt:lpstr>
      <vt:lpstr>Topological Sort Example III</vt:lpstr>
      <vt:lpstr>Topological Sort by DFS Post-Order Traversal</vt:lpstr>
      <vt:lpstr>DFS Traversal: Pre-order, Post-order</vt:lpstr>
      <vt:lpstr>DFS Traversal Example I</vt:lpstr>
      <vt:lpstr>DFS Traversal Example II</vt:lpstr>
      <vt:lpstr>DFS Traversal Example III</vt:lpstr>
      <vt:lpstr>Kahn’s algorithm for Topological Sort</vt:lpstr>
      <vt:lpstr>PowerPoint Presentation</vt:lpstr>
      <vt:lpstr>PowerPoint Presentation</vt:lpstr>
      <vt:lpstr>Graph Traversals</vt:lpstr>
      <vt:lpstr>References</vt:lpstr>
      <vt:lpstr>PowerPoint Presentation</vt:lpstr>
      <vt:lpstr>The Shortest Path Problem</vt:lpstr>
      <vt:lpstr>Using BFS for the Shortest Path Problem</vt:lpstr>
      <vt:lpstr>BFS for Shortest Paths: Example</vt:lpstr>
      <vt:lpstr>What about the Target Vertex?</vt:lpstr>
      <vt:lpstr>Recap: Graph Problems</vt:lpstr>
      <vt:lpstr>Dijkstra’s Algorithm</vt:lpstr>
      <vt:lpstr>Dijkstra’s Algorithm: Idea</vt:lpstr>
      <vt:lpstr>PowerPoint Presentation</vt:lpstr>
      <vt:lpstr>Dijkstra’s Algorithm: Key Properties</vt:lpstr>
      <vt:lpstr>Dijkstra’s Algorithm: Runtime</vt:lpstr>
      <vt:lpstr>Dijkstra’s Algorithm: Runtime</vt:lpstr>
      <vt:lpstr>Dijkstra’s Algorithm: Example #1</vt:lpstr>
      <vt:lpstr>Dijkstra’s Algorithm: Example #1</vt:lpstr>
      <vt:lpstr>Dijkstra’s Algorithm: Example #1</vt:lpstr>
      <vt:lpstr>Dijkstra’s Algorithm: Example #1</vt:lpstr>
      <vt:lpstr>Dijkstra’s Algorithm: Example #1</vt:lpstr>
      <vt:lpstr>Dijkstra’s Algorithm: Example #1</vt:lpstr>
      <vt:lpstr>Dijkstra’s Algorithm: Example #1</vt:lpstr>
      <vt:lpstr>Dijkstra’s Algorithm: Example #1</vt:lpstr>
      <vt:lpstr>Dijkstra’s Algorithm: Example #1</vt:lpstr>
      <vt:lpstr>Dijkstra’s Algorithm: Interpreting the Results</vt:lpstr>
      <vt:lpstr>Review: Key Features</vt:lpstr>
      <vt:lpstr>Greedy Algorithms</vt:lpstr>
      <vt:lpstr>Bellman-Ford Shortest Path</vt:lpstr>
      <vt:lpstr>Bellman-Ford Basics</vt:lpstr>
      <vt:lpstr>Bellman-Ford Example</vt:lpstr>
      <vt:lpstr>Bellman-Ford Example</vt:lpstr>
      <vt:lpstr>Bellman-Ford Example</vt:lpstr>
      <vt:lpstr>Bellman-Ford Example</vt:lpstr>
      <vt:lpstr>Bellman-Ford Example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Zonghua Gu</cp:lastModifiedBy>
  <cp:revision>18</cp:revision>
  <dcterms:modified xsi:type="dcterms:W3CDTF">2025-04-10T11:43:50Z</dcterms:modified>
</cp:coreProperties>
</file>